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56" r:id="rId2"/>
    <p:sldId id="393" r:id="rId3"/>
    <p:sldId id="341" r:id="rId4"/>
    <p:sldId id="342" r:id="rId5"/>
    <p:sldId id="343" r:id="rId6"/>
    <p:sldId id="349" r:id="rId7"/>
    <p:sldId id="351" r:id="rId8"/>
    <p:sldId id="344" r:id="rId9"/>
    <p:sldId id="355" r:id="rId10"/>
    <p:sldId id="264" r:id="rId11"/>
    <p:sldId id="266" r:id="rId12"/>
    <p:sldId id="265" r:id="rId13"/>
    <p:sldId id="267" r:id="rId14"/>
    <p:sldId id="352" r:id="rId15"/>
    <p:sldId id="294" r:id="rId16"/>
    <p:sldId id="354" r:id="rId17"/>
    <p:sldId id="353" r:id="rId18"/>
    <p:sldId id="357" r:id="rId19"/>
    <p:sldId id="356" r:id="rId20"/>
    <p:sldId id="268" r:id="rId21"/>
    <p:sldId id="378" r:id="rId22"/>
    <p:sldId id="379" r:id="rId23"/>
    <p:sldId id="380" r:id="rId24"/>
    <p:sldId id="382" r:id="rId25"/>
    <p:sldId id="276" r:id="rId26"/>
    <p:sldId id="277" r:id="rId27"/>
    <p:sldId id="304" r:id="rId28"/>
    <p:sldId id="303" r:id="rId29"/>
    <p:sldId id="305" r:id="rId30"/>
    <p:sldId id="323" r:id="rId31"/>
    <p:sldId id="387" r:id="rId32"/>
    <p:sldId id="306" r:id="rId33"/>
    <p:sldId id="307" r:id="rId34"/>
    <p:sldId id="324" r:id="rId35"/>
    <p:sldId id="315" r:id="rId36"/>
    <p:sldId id="316" r:id="rId37"/>
    <p:sldId id="317" r:id="rId38"/>
    <p:sldId id="318" r:id="rId39"/>
    <p:sldId id="385" r:id="rId40"/>
    <p:sldId id="319" r:id="rId41"/>
    <p:sldId id="290" r:id="rId42"/>
    <p:sldId id="320" r:id="rId43"/>
    <p:sldId id="291" r:id="rId44"/>
    <p:sldId id="321" r:id="rId45"/>
    <p:sldId id="394" r:id="rId46"/>
    <p:sldId id="395" r:id="rId47"/>
    <p:sldId id="396" r:id="rId48"/>
    <p:sldId id="322" r:id="rId49"/>
    <p:sldId id="374" r:id="rId50"/>
    <p:sldId id="293" r:id="rId51"/>
    <p:sldId id="376" r:id="rId52"/>
    <p:sldId id="397" r:id="rId53"/>
    <p:sldId id="398" r:id="rId54"/>
    <p:sldId id="392" r:id="rId5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1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1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1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1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1C1"/>
    <a:srgbClr val="000066"/>
    <a:srgbClr val="000099"/>
    <a:srgbClr val="4B0288"/>
    <a:srgbClr val="BD6F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70" autoAdjust="0"/>
    <p:restoredTop sz="94686" autoAdjust="0"/>
  </p:normalViewPr>
  <p:slideViewPr>
    <p:cSldViewPr>
      <p:cViewPr varScale="1">
        <p:scale>
          <a:sx n="46" d="100"/>
          <a:sy n="46" d="100"/>
        </p:scale>
        <p:origin x="124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6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F7DEF29-DF4E-408A-A7E7-D9DFF84CCD33}" type="datetimeFigureOut">
              <a:rPr lang="ko-KR" altLang="en-US"/>
              <a:pPr>
                <a:defRPr/>
              </a:pPr>
              <a:t>2020-05-09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02E9A24-1A26-41B6-A597-AD7704572EC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45C35-E472-4F31-904B-6DF891FBF52A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B862A8-1C08-4EE7-8B0B-6FBEE556993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862A8-1C08-4EE7-8B0B-6FBEE5569938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862A8-1C08-4EE7-8B0B-6FBEE556993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968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19552-DF66-4769-BB9F-92CD3CB33C4D}" type="slidenum">
              <a:rPr lang="ko-KR" altLang="en-US" smtClean="0"/>
              <a:pPr/>
              <a:t>53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5971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6"/>
          <p:cNvSpPr/>
          <p:nvPr userDrawn="1"/>
        </p:nvSpPr>
        <p:spPr>
          <a:xfrm>
            <a:off x="0" y="0"/>
            <a:ext cx="9144000" cy="428625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16" name="직사각형 7"/>
          <p:cNvSpPr/>
          <p:nvPr userDrawn="1"/>
        </p:nvSpPr>
        <p:spPr>
          <a:xfrm>
            <a:off x="6926263" y="142875"/>
            <a:ext cx="2217737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dirty="0">
                <a:ln w="18415" cmpd="sng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ea typeface="+mn-ea"/>
                <a:cs typeface="Arial" pitchFamily="34" charset="0"/>
              </a:rPr>
              <a:t>BIO ENERGY LABORATORY</a:t>
            </a:r>
          </a:p>
        </p:txBody>
      </p:sp>
      <p:sp>
        <p:nvSpPr>
          <p:cNvPr id="17" name="직사각형 8"/>
          <p:cNvSpPr/>
          <p:nvPr userDrawn="1"/>
        </p:nvSpPr>
        <p:spPr>
          <a:xfrm>
            <a:off x="0" y="142875"/>
            <a:ext cx="275907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dirty="0">
                <a:ln w="18415" cmpd="sng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ea typeface="+mn-ea"/>
                <a:cs typeface="Arial" pitchFamily="34" charset="0"/>
              </a:rPr>
              <a:t>KANGWON NATIONAL UNIVERSITY</a:t>
            </a:r>
          </a:p>
        </p:txBody>
      </p:sp>
      <p:grpSp>
        <p:nvGrpSpPr>
          <p:cNvPr id="18" name="그룹 9"/>
          <p:cNvGrpSpPr>
            <a:grpSpLocks/>
          </p:cNvGrpSpPr>
          <p:nvPr userDrawn="1"/>
        </p:nvGrpSpPr>
        <p:grpSpPr bwMode="auto">
          <a:xfrm>
            <a:off x="0" y="4832350"/>
            <a:ext cx="4857750" cy="2025650"/>
            <a:chOff x="0" y="4831587"/>
            <a:chExt cx="4857752" cy="2026413"/>
          </a:xfrm>
        </p:grpSpPr>
        <p:grpSp>
          <p:nvGrpSpPr>
            <p:cNvPr id="19" name="그룹 18"/>
            <p:cNvGrpSpPr>
              <a:grpSpLocks/>
            </p:cNvGrpSpPr>
            <p:nvPr/>
          </p:nvGrpSpPr>
          <p:grpSpPr bwMode="auto">
            <a:xfrm>
              <a:off x="0" y="4831587"/>
              <a:ext cx="4857752" cy="2026413"/>
              <a:chOff x="0" y="4831587"/>
              <a:chExt cx="4857752" cy="2026413"/>
            </a:xfrm>
          </p:grpSpPr>
          <p:sp>
            <p:nvSpPr>
              <p:cNvPr id="21" name="모서리가 둥근 직사각형 12"/>
              <p:cNvSpPr/>
              <p:nvPr/>
            </p:nvSpPr>
            <p:spPr>
              <a:xfrm>
                <a:off x="3929065" y="5857498"/>
                <a:ext cx="357187" cy="1000502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0000">
                    <a:schemeClr val="bg1">
                      <a:lumMod val="50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1"/>
                <a:tileRect/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 latinLnBrk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2" name="모서리가 둥근 직사각형 13"/>
              <p:cNvSpPr/>
              <p:nvPr/>
            </p:nvSpPr>
            <p:spPr>
              <a:xfrm>
                <a:off x="142875" y="4831587"/>
                <a:ext cx="71438" cy="78610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0000">
                    <a:schemeClr val="bg1">
                      <a:lumMod val="50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1"/>
                <a:tileRect/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 latinLnBrk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3" name="모서리가 둥근 직사각형 14"/>
              <p:cNvSpPr/>
              <p:nvPr/>
            </p:nvSpPr>
            <p:spPr>
              <a:xfrm>
                <a:off x="714375" y="4999925"/>
                <a:ext cx="142875" cy="857573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0000">
                    <a:schemeClr val="bg1">
                      <a:lumMod val="50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1"/>
                <a:tileRect/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 latinLnBrk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4" name="모서리가 둥근 직사각형 15"/>
              <p:cNvSpPr/>
              <p:nvPr/>
            </p:nvSpPr>
            <p:spPr>
              <a:xfrm>
                <a:off x="1500189" y="5214319"/>
                <a:ext cx="214312" cy="929037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0000">
                    <a:schemeClr val="bg1">
                      <a:lumMod val="50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1"/>
                <a:tileRect/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 latinLnBrk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5" name="모서리가 둥근 직사각형 16"/>
              <p:cNvSpPr/>
              <p:nvPr/>
            </p:nvSpPr>
            <p:spPr>
              <a:xfrm>
                <a:off x="2571751" y="5500177"/>
                <a:ext cx="285750" cy="1000502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0000">
                    <a:schemeClr val="bg1">
                      <a:lumMod val="50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1"/>
                <a:tileRect/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 latinLnBrk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6" name="직각 삼각형 17"/>
              <p:cNvSpPr/>
              <p:nvPr/>
            </p:nvSpPr>
            <p:spPr>
              <a:xfrm>
                <a:off x="0" y="4999925"/>
                <a:ext cx="4286252" cy="1429288"/>
              </a:xfrm>
              <a:prstGeom prst="rtTriangle">
                <a:avLst/>
              </a:prstGeom>
              <a:gradFill flip="none" rotWithShape="1"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5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 latinLnBrk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7" name="자유형 18"/>
              <p:cNvSpPr/>
              <p:nvPr/>
            </p:nvSpPr>
            <p:spPr>
              <a:xfrm>
                <a:off x="0" y="5142854"/>
                <a:ext cx="3714752" cy="1286359"/>
              </a:xfrm>
              <a:custGeom>
                <a:avLst/>
                <a:gdLst>
                  <a:gd name="connsiteX0" fmla="*/ 8878 w 7510509"/>
                  <a:gd name="connsiteY0" fmla="*/ 97654 h 2654423"/>
                  <a:gd name="connsiteX1" fmla="*/ 7182035 w 7510509"/>
                  <a:gd name="connsiteY1" fmla="*/ 2654423 h 2654423"/>
                  <a:gd name="connsiteX2" fmla="*/ 7510509 w 7510509"/>
                  <a:gd name="connsiteY2" fmla="*/ 2627790 h 2654423"/>
                  <a:gd name="connsiteX3" fmla="*/ 0 w 7510509"/>
                  <a:gd name="connsiteY3" fmla="*/ 0 h 2654423"/>
                  <a:gd name="connsiteX4" fmla="*/ 8878 w 7510509"/>
                  <a:gd name="connsiteY4" fmla="*/ 97654 h 2654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10509" h="2654423">
                    <a:moveTo>
                      <a:pt x="8878" y="97654"/>
                    </a:moveTo>
                    <a:lnTo>
                      <a:pt x="7182035" y="2654423"/>
                    </a:lnTo>
                    <a:lnTo>
                      <a:pt x="7510509" y="2627790"/>
                    </a:lnTo>
                    <a:lnTo>
                      <a:pt x="0" y="0"/>
                    </a:lnTo>
                    <a:lnTo>
                      <a:pt x="8878" y="9765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 latinLnBrk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8" name="자유형 19"/>
              <p:cNvSpPr/>
              <p:nvPr/>
            </p:nvSpPr>
            <p:spPr>
              <a:xfrm>
                <a:off x="0" y="5786034"/>
                <a:ext cx="1785939" cy="643179"/>
              </a:xfrm>
              <a:custGeom>
                <a:avLst/>
                <a:gdLst>
                  <a:gd name="connsiteX0" fmla="*/ 8878 w 7510509"/>
                  <a:gd name="connsiteY0" fmla="*/ 97654 h 2654423"/>
                  <a:gd name="connsiteX1" fmla="*/ 7182035 w 7510509"/>
                  <a:gd name="connsiteY1" fmla="*/ 2654423 h 2654423"/>
                  <a:gd name="connsiteX2" fmla="*/ 7510509 w 7510509"/>
                  <a:gd name="connsiteY2" fmla="*/ 2627790 h 2654423"/>
                  <a:gd name="connsiteX3" fmla="*/ 0 w 7510509"/>
                  <a:gd name="connsiteY3" fmla="*/ 0 h 2654423"/>
                  <a:gd name="connsiteX4" fmla="*/ 8878 w 7510509"/>
                  <a:gd name="connsiteY4" fmla="*/ 97654 h 2654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10509" h="2654423">
                    <a:moveTo>
                      <a:pt x="8878" y="97654"/>
                    </a:moveTo>
                    <a:lnTo>
                      <a:pt x="7182035" y="2654423"/>
                    </a:lnTo>
                    <a:lnTo>
                      <a:pt x="7510509" y="2627790"/>
                    </a:lnTo>
                    <a:lnTo>
                      <a:pt x="0" y="0"/>
                    </a:lnTo>
                    <a:lnTo>
                      <a:pt x="8878" y="976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 latinLnBrk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9" name="자유형 20"/>
              <p:cNvSpPr/>
              <p:nvPr/>
            </p:nvSpPr>
            <p:spPr>
              <a:xfrm>
                <a:off x="0" y="5928963"/>
                <a:ext cx="1785939" cy="643179"/>
              </a:xfrm>
              <a:custGeom>
                <a:avLst/>
                <a:gdLst>
                  <a:gd name="connsiteX0" fmla="*/ 8878 w 7510509"/>
                  <a:gd name="connsiteY0" fmla="*/ 97654 h 2654423"/>
                  <a:gd name="connsiteX1" fmla="*/ 7182035 w 7510509"/>
                  <a:gd name="connsiteY1" fmla="*/ 2654423 h 2654423"/>
                  <a:gd name="connsiteX2" fmla="*/ 7510509 w 7510509"/>
                  <a:gd name="connsiteY2" fmla="*/ 2627790 h 2654423"/>
                  <a:gd name="connsiteX3" fmla="*/ 0 w 7510509"/>
                  <a:gd name="connsiteY3" fmla="*/ 0 h 2654423"/>
                  <a:gd name="connsiteX4" fmla="*/ 8878 w 7510509"/>
                  <a:gd name="connsiteY4" fmla="*/ 97654 h 2654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10509" h="2654423">
                    <a:moveTo>
                      <a:pt x="8878" y="97654"/>
                    </a:moveTo>
                    <a:lnTo>
                      <a:pt x="7182035" y="2654423"/>
                    </a:lnTo>
                    <a:lnTo>
                      <a:pt x="7510509" y="2627790"/>
                    </a:lnTo>
                    <a:lnTo>
                      <a:pt x="0" y="0"/>
                    </a:lnTo>
                    <a:lnTo>
                      <a:pt x="8878" y="976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 latinLnBrk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0" name="자유형 21"/>
              <p:cNvSpPr/>
              <p:nvPr/>
            </p:nvSpPr>
            <p:spPr>
              <a:xfrm>
                <a:off x="0" y="4856997"/>
                <a:ext cx="4857752" cy="1572217"/>
              </a:xfrm>
              <a:custGeom>
                <a:avLst/>
                <a:gdLst>
                  <a:gd name="connsiteX0" fmla="*/ 8878 w 7510509"/>
                  <a:gd name="connsiteY0" fmla="*/ 97654 h 2654423"/>
                  <a:gd name="connsiteX1" fmla="*/ 7182035 w 7510509"/>
                  <a:gd name="connsiteY1" fmla="*/ 2654423 h 2654423"/>
                  <a:gd name="connsiteX2" fmla="*/ 7510509 w 7510509"/>
                  <a:gd name="connsiteY2" fmla="*/ 2627790 h 2654423"/>
                  <a:gd name="connsiteX3" fmla="*/ 0 w 7510509"/>
                  <a:gd name="connsiteY3" fmla="*/ 0 h 2654423"/>
                  <a:gd name="connsiteX4" fmla="*/ 8878 w 7510509"/>
                  <a:gd name="connsiteY4" fmla="*/ 97654 h 2654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10509" h="2654423">
                    <a:moveTo>
                      <a:pt x="8878" y="97654"/>
                    </a:moveTo>
                    <a:lnTo>
                      <a:pt x="7182035" y="2654423"/>
                    </a:lnTo>
                    <a:lnTo>
                      <a:pt x="7510509" y="2627790"/>
                    </a:lnTo>
                    <a:lnTo>
                      <a:pt x="0" y="0"/>
                    </a:lnTo>
                    <a:lnTo>
                      <a:pt x="8878" y="9765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  <a:shade val="30000"/>
                      <a:satMod val="115000"/>
                    </a:schemeClr>
                  </a:gs>
                  <a:gs pos="50000">
                    <a:schemeClr val="bg1">
                      <a:lumMod val="9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 latinLnBrk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</p:grpSp>
        <p:sp>
          <p:nvSpPr>
            <p:cNvPr id="20" name="직사각형 11"/>
            <p:cNvSpPr/>
            <p:nvPr/>
          </p:nvSpPr>
          <p:spPr>
            <a:xfrm rot="1184267">
              <a:off x="2398714" y="6171942"/>
              <a:ext cx="882650" cy="18580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600" b="1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</a:rPr>
                <a:t>KANGWOOCHANG</a:t>
              </a:r>
            </a:p>
          </p:txBody>
        </p:sp>
      </p:grpSp>
      <p:sp>
        <p:nvSpPr>
          <p:cNvPr id="31" name="자유형 23"/>
          <p:cNvSpPr/>
          <p:nvPr userDrawn="1"/>
        </p:nvSpPr>
        <p:spPr>
          <a:xfrm>
            <a:off x="0" y="434975"/>
            <a:ext cx="9144000" cy="1350963"/>
          </a:xfrm>
          <a:custGeom>
            <a:avLst/>
            <a:gdLst>
              <a:gd name="connsiteX0" fmla="*/ 0 w 9153053"/>
              <a:gd name="connsiteY0" fmla="*/ 18107 h 3585173"/>
              <a:gd name="connsiteX1" fmla="*/ 0 w 9153053"/>
              <a:gd name="connsiteY1" fmla="*/ 1846907 h 3585173"/>
              <a:gd name="connsiteX2" fmla="*/ 2752253 w 9153053"/>
              <a:gd name="connsiteY2" fmla="*/ 3585173 h 3585173"/>
              <a:gd name="connsiteX3" fmla="*/ 9153053 w 9153053"/>
              <a:gd name="connsiteY3" fmla="*/ 832919 h 3585173"/>
              <a:gd name="connsiteX4" fmla="*/ 9153053 w 9153053"/>
              <a:gd name="connsiteY4" fmla="*/ 0 h 3585173"/>
              <a:gd name="connsiteX5" fmla="*/ 0 w 9153053"/>
              <a:gd name="connsiteY5" fmla="*/ 18107 h 358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3053" h="3585173">
                <a:moveTo>
                  <a:pt x="0" y="18107"/>
                </a:moveTo>
                <a:lnTo>
                  <a:pt x="0" y="1846907"/>
                </a:lnTo>
                <a:lnTo>
                  <a:pt x="2752253" y="3585173"/>
                </a:lnTo>
                <a:lnTo>
                  <a:pt x="9153053" y="832919"/>
                </a:lnTo>
                <a:lnTo>
                  <a:pt x="9153053" y="0"/>
                </a:lnTo>
                <a:lnTo>
                  <a:pt x="0" y="1810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32" name="직사각형 28"/>
          <p:cNvSpPr/>
          <p:nvPr userDrawn="1"/>
        </p:nvSpPr>
        <p:spPr>
          <a:xfrm>
            <a:off x="0" y="3929063"/>
            <a:ext cx="9144000" cy="2500312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pic>
        <p:nvPicPr>
          <p:cNvPr id="33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363" y="3500438"/>
            <a:ext cx="4211637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직사각형 22"/>
          <p:cNvSpPr/>
          <p:nvPr userDrawn="1"/>
        </p:nvSpPr>
        <p:spPr>
          <a:xfrm>
            <a:off x="0" y="6429375"/>
            <a:ext cx="9144000" cy="428625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pic>
        <p:nvPicPr>
          <p:cNvPr id="37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직사각형 10"/>
          <p:cNvSpPr/>
          <p:nvPr userDrawn="1"/>
        </p:nvSpPr>
        <p:spPr>
          <a:xfrm>
            <a:off x="0" y="1340768"/>
            <a:ext cx="9144000" cy="453650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40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1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FC3F8124-5FDC-4E17-85DB-95B820A75DA4}" type="datetimeFigureOut">
              <a:rPr lang="ko-KR" altLang="en-US" smtClean="0"/>
              <a:pPr/>
              <a:t>2020-05-09</a:t>
            </a:fld>
            <a:endParaRPr lang="ko-KR" altLang="en-US"/>
          </a:p>
        </p:txBody>
      </p:sp>
      <p:sp>
        <p:nvSpPr>
          <p:cNvPr id="42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43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2340B89-7412-4227-ADE4-B99F2DBD6AC2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44" name="Picture 2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59" t="75810" r="15266" b="18487"/>
          <a:stretch/>
        </p:blipFill>
        <p:spPr bwMode="auto">
          <a:xfrm>
            <a:off x="-13626" y="5877272"/>
            <a:ext cx="9157626" cy="556260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45" name="직사각형 7"/>
          <p:cNvSpPr/>
          <p:nvPr userDrawn="1"/>
        </p:nvSpPr>
        <p:spPr>
          <a:xfrm>
            <a:off x="0" y="6433532"/>
            <a:ext cx="9144000" cy="42446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8"/>
          <p:cNvSpPr/>
          <p:nvPr userDrawn="1"/>
        </p:nvSpPr>
        <p:spPr>
          <a:xfrm>
            <a:off x="-6813" y="0"/>
            <a:ext cx="9144000" cy="21223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7"/>
          <p:cNvSpPr/>
          <p:nvPr userDrawn="1"/>
        </p:nvSpPr>
        <p:spPr>
          <a:xfrm>
            <a:off x="6521398" y="0"/>
            <a:ext cx="2694072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200" dirty="0" smtClean="0">
                <a:ln w="18415" cmpd="sng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BOTANY &amp; MICROBIOLOGY DEPT</a:t>
            </a:r>
            <a:endParaRPr lang="en-US" altLang="ko-KR" sz="1200" b="0" cap="none" spc="0" dirty="0">
              <a:ln w="18415" cmpd="sng">
                <a:noFill/>
                <a:prstDash val="solid"/>
              </a:ln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직사각형 8"/>
          <p:cNvSpPr/>
          <p:nvPr userDrawn="1"/>
        </p:nvSpPr>
        <p:spPr>
          <a:xfrm>
            <a:off x="0" y="0"/>
            <a:ext cx="1949380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1200" dirty="0" smtClean="0">
                <a:ln w="18415" cmpd="sng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New Valley </a:t>
            </a:r>
            <a:r>
              <a:rPr lang="en-US" altLang="ko-KR" sz="1200" baseline="0" dirty="0" smtClean="0">
                <a:ln w="18415" cmpd="sng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200" dirty="0" smtClean="0">
                <a:ln w="18415" cmpd="sng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UNIVERSITY</a:t>
            </a:r>
            <a:endParaRPr lang="en-US" altLang="ko-KR" sz="1200" b="0" cap="none" spc="0" dirty="0">
              <a:ln w="18415" cmpd="sng">
                <a:noFill/>
                <a:prstDash val="solid"/>
              </a:ln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5049F-83A5-41D6-BA18-DC7797DB5147}" type="datetimeFigureOut">
              <a:rPr lang="en-US" altLang="ko-KR"/>
              <a:pPr>
                <a:defRPr/>
              </a:pPr>
              <a:t>5/9/2020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7141F-2CAD-4875-A3C2-9E48F1B4DF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3D556-C584-4614-AA6E-7C446B6833D1}" type="datetimeFigureOut">
              <a:rPr lang="en-US" altLang="ko-KR"/>
              <a:pPr>
                <a:defRPr/>
              </a:pPr>
              <a:t>5/9/2020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AA078-937C-4EAE-A64A-1FEE3D27ED1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0"/>
            <a:ext cx="9144000" cy="42860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 userDrawn="1"/>
        </p:nvSpPr>
        <p:spPr>
          <a:xfrm>
            <a:off x="0" y="44624"/>
            <a:ext cx="165603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1200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New Valley</a:t>
            </a:r>
            <a:r>
              <a:rPr lang="en-US" altLang="ko-KR" sz="1200" baseline="0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200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University</a:t>
            </a:r>
            <a:endParaRPr lang="en-US" altLang="ko-KR" sz="1200" b="0" cap="none" spc="0" dirty="0">
              <a:ln w="18415" cmpd="sng">
                <a:noFill/>
                <a:prstDash val="solid"/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그룹 9"/>
          <p:cNvGrpSpPr/>
          <p:nvPr userDrawn="1"/>
        </p:nvGrpSpPr>
        <p:grpSpPr>
          <a:xfrm>
            <a:off x="0" y="4831587"/>
            <a:ext cx="4857752" cy="2026413"/>
            <a:chOff x="0" y="4831587"/>
            <a:chExt cx="4857752" cy="2026413"/>
          </a:xfrm>
        </p:grpSpPr>
        <p:grpSp>
          <p:nvGrpSpPr>
            <p:cNvPr id="11" name="그룹 18"/>
            <p:cNvGrpSpPr/>
            <p:nvPr/>
          </p:nvGrpSpPr>
          <p:grpSpPr>
            <a:xfrm>
              <a:off x="0" y="4831587"/>
              <a:ext cx="4857752" cy="2026413"/>
              <a:chOff x="0" y="4831587"/>
              <a:chExt cx="4857752" cy="2026413"/>
            </a:xfrm>
          </p:grpSpPr>
          <p:sp>
            <p:nvSpPr>
              <p:cNvPr id="13" name="모서리가 둥근 직사각형 12"/>
              <p:cNvSpPr/>
              <p:nvPr/>
            </p:nvSpPr>
            <p:spPr>
              <a:xfrm>
                <a:off x="3929058" y="5857868"/>
                <a:ext cx="357190" cy="1000132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0000">
                    <a:schemeClr val="bg1">
                      <a:lumMod val="50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1"/>
                <a:tileRect/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" name="모서리가 둥근 직사각형 13"/>
              <p:cNvSpPr/>
              <p:nvPr/>
            </p:nvSpPr>
            <p:spPr>
              <a:xfrm>
                <a:off x="142844" y="4831587"/>
                <a:ext cx="71438" cy="78581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0000">
                    <a:schemeClr val="bg1">
                      <a:lumMod val="50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1"/>
                <a:tileRect/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" name="모서리가 둥근 직사각형 14"/>
              <p:cNvSpPr/>
              <p:nvPr/>
            </p:nvSpPr>
            <p:spPr>
              <a:xfrm>
                <a:off x="714348" y="5000636"/>
                <a:ext cx="142876" cy="857256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0000">
                    <a:schemeClr val="bg1">
                      <a:lumMod val="50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1"/>
                <a:tileRect/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" name="모서리가 둥근 직사각형 15"/>
              <p:cNvSpPr/>
              <p:nvPr/>
            </p:nvSpPr>
            <p:spPr>
              <a:xfrm>
                <a:off x="1500166" y="5214950"/>
                <a:ext cx="214314" cy="928694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0000">
                    <a:schemeClr val="bg1">
                      <a:lumMod val="50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1"/>
                <a:tileRect/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" name="모서리가 둥근 직사각형 16"/>
              <p:cNvSpPr/>
              <p:nvPr/>
            </p:nvSpPr>
            <p:spPr>
              <a:xfrm>
                <a:off x="2571736" y="5500702"/>
                <a:ext cx="285752" cy="1000132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0000">
                    <a:schemeClr val="bg1">
                      <a:lumMod val="50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1"/>
                <a:tileRect/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" name="직각 삼각형 17"/>
              <p:cNvSpPr/>
              <p:nvPr/>
            </p:nvSpPr>
            <p:spPr>
              <a:xfrm>
                <a:off x="0" y="5000636"/>
                <a:ext cx="4286248" cy="1428736"/>
              </a:xfrm>
              <a:prstGeom prst="rtTriangle">
                <a:avLst/>
              </a:prstGeom>
              <a:gradFill flip="none" rotWithShape="1"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5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" name="자유형 18"/>
              <p:cNvSpPr/>
              <p:nvPr/>
            </p:nvSpPr>
            <p:spPr>
              <a:xfrm>
                <a:off x="1" y="5143513"/>
                <a:ext cx="3714744" cy="1285884"/>
              </a:xfrm>
              <a:custGeom>
                <a:avLst/>
                <a:gdLst>
                  <a:gd name="connsiteX0" fmla="*/ 8878 w 7510509"/>
                  <a:gd name="connsiteY0" fmla="*/ 97654 h 2654423"/>
                  <a:gd name="connsiteX1" fmla="*/ 7182035 w 7510509"/>
                  <a:gd name="connsiteY1" fmla="*/ 2654423 h 2654423"/>
                  <a:gd name="connsiteX2" fmla="*/ 7510509 w 7510509"/>
                  <a:gd name="connsiteY2" fmla="*/ 2627790 h 2654423"/>
                  <a:gd name="connsiteX3" fmla="*/ 0 w 7510509"/>
                  <a:gd name="connsiteY3" fmla="*/ 0 h 2654423"/>
                  <a:gd name="connsiteX4" fmla="*/ 8878 w 7510509"/>
                  <a:gd name="connsiteY4" fmla="*/ 97654 h 2654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10509" h="2654423">
                    <a:moveTo>
                      <a:pt x="8878" y="97654"/>
                    </a:moveTo>
                    <a:lnTo>
                      <a:pt x="7182035" y="2654423"/>
                    </a:lnTo>
                    <a:lnTo>
                      <a:pt x="7510509" y="2627790"/>
                    </a:lnTo>
                    <a:lnTo>
                      <a:pt x="0" y="0"/>
                    </a:lnTo>
                    <a:lnTo>
                      <a:pt x="8878" y="9765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" name="자유형 19"/>
              <p:cNvSpPr/>
              <p:nvPr/>
            </p:nvSpPr>
            <p:spPr>
              <a:xfrm>
                <a:off x="0" y="5786454"/>
                <a:ext cx="1785918" cy="642942"/>
              </a:xfrm>
              <a:custGeom>
                <a:avLst/>
                <a:gdLst>
                  <a:gd name="connsiteX0" fmla="*/ 8878 w 7510509"/>
                  <a:gd name="connsiteY0" fmla="*/ 97654 h 2654423"/>
                  <a:gd name="connsiteX1" fmla="*/ 7182035 w 7510509"/>
                  <a:gd name="connsiteY1" fmla="*/ 2654423 h 2654423"/>
                  <a:gd name="connsiteX2" fmla="*/ 7510509 w 7510509"/>
                  <a:gd name="connsiteY2" fmla="*/ 2627790 h 2654423"/>
                  <a:gd name="connsiteX3" fmla="*/ 0 w 7510509"/>
                  <a:gd name="connsiteY3" fmla="*/ 0 h 2654423"/>
                  <a:gd name="connsiteX4" fmla="*/ 8878 w 7510509"/>
                  <a:gd name="connsiteY4" fmla="*/ 97654 h 2654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10509" h="2654423">
                    <a:moveTo>
                      <a:pt x="8878" y="97654"/>
                    </a:moveTo>
                    <a:lnTo>
                      <a:pt x="7182035" y="2654423"/>
                    </a:lnTo>
                    <a:lnTo>
                      <a:pt x="7510509" y="2627790"/>
                    </a:lnTo>
                    <a:lnTo>
                      <a:pt x="0" y="0"/>
                    </a:lnTo>
                    <a:lnTo>
                      <a:pt x="8878" y="976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자유형 20"/>
              <p:cNvSpPr/>
              <p:nvPr/>
            </p:nvSpPr>
            <p:spPr>
              <a:xfrm>
                <a:off x="0" y="5929330"/>
                <a:ext cx="1785918" cy="642942"/>
              </a:xfrm>
              <a:custGeom>
                <a:avLst/>
                <a:gdLst>
                  <a:gd name="connsiteX0" fmla="*/ 8878 w 7510509"/>
                  <a:gd name="connsiteY0" fmla="*/ 97654 h 2654423"/>
                  <a:gd name="connsiteX1" fmla="*/ 7182035 w 7510509"/>
                  <a:gd name="connsiteY1" fmla="*/ 2654423 h 2654423"/>
                  <a:gd name="connsiteX2" fmla="*/ 7510509 w 7510509"/>
                  <a:gd name="connsiteY2" fmla="*/ 2627790 h 2654423"/>
                  <a:gd name="connsiteX3" fmla="*/ 0 w 7510509"/>
                  <a:gd name="connsiteY3" fmla="*/ 0 h 2654423"/>
                  <a:gd name="connsiteX4" fmla="*/ 8878 w 7510509"/>
                  <a:gd name="connsiteY4" fmla="*/ 97654 h 2654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10509" h="2654423">
                    <a:moveTo>
                      <a:pt x="8878" y="97654"/>
                    </a:moveTo>
                    <a:lnTo>
                      <a:pt x="7182035" y="2654423"/>
                    </a:lnTo>
                    <a:lnTo>
                      <a:pt x="7510509" y="2627790"/>
                    </a:lnTo>
                    <a:lnTo>
                      <a:pt x="0" y="0"/>
                    </a:lnTo>
                    <a:lnTo>
                      <a:pt x="8878" y="976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" name="자유형 21"/>
              <p:cNvSpPr/>
              <p:nvPr/>
            </p:nvSpPr>
            <p:spPr>
              <a:xfrm>
                <a:off x="0" y="4857760"/>
                <a:ext cx="4857752" cy="1571636"/>
              </a:xfrm>
              <a:custGeom>
                <a:avLst/>
                <a:gdLst>
                  <a:gd name="connsiteX0" fmla="*/ 8878 w 7510509"/>
                  <a:gd name="connsiteY0" fmla="*/ 97654 h 2654423"/>
                  <a:gd name="connsiteX1" fmla="*/ 7182035 w 7510509"/>
                  <a:gd name="connsiteY1" fmla="*/ 2654423 h 2654423"/>
                  <a:gd name="connsiteX2" fmla="*/ 7510509 w 7510509"/>
                  <a:gd name="connsiteY2" fmla="*/ 2627790 h 2654423"/>
                  <a:gd name="connsiteX3" fmla="*/ 0 w 7510509"/>
                  <a:gd name="connsiteY3" fmla="*/ 0 h 2654423"/>
                  <a:gd name="connsiteX4" fmla="*/ 8878 w 7510509"/>
                  <a:gd name="connsiteY4" fmla="*/ 97654 h 2654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10509" h="2654423">
                    <a:moveTo>
                      <a:pt x="8878" y="97654"/>
                    </a:moveTo>
                    <a:lnTo>
                      <a:pt x="7182035" y="2654423"/>
                    </a:lnTo>
                    <a:lnTo>
                      <a:pt x="7510509" y="2627790"/>
                    </a:lnTo>
                    <a:lnTo>
                      <a:pt x="0" y="0"/>
                    </a:lnTo>
                    <a:lnTo>
                      <a:pt x="8878" y="9765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  <a:shade val="30000"/>
                      <a:satMod val="115000"/>
                    </a:schemeClr>
                  </a:gs>
                  <a:gs pos="50000">
                    <a:schemeClr val="bg1">
                      <a:lumMod val="9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2" name="직사각형 11"/>
            <p:cNvSpPr/>
            <p:nvPr/>
          </p:nvSpPr>
          <p:spPr>
            <a:xfrm rot="1184267">
              <a:off x="2628100" y="6172664"/>
              <a:ext cx="423514" cy="18466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ko-KR" sz="600" b="1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SEDKY</a:t>
              </a:r>
              <a:endParaRPr lang="en-US" altLang="ko-KR" sz="600" b="1" cap="none" spc="0" dirty="0">
                <a:ln w="18415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4" name="자유형 23"/>
          <p:cNvSpPr/>
          <p:nvPr userDrawn="1"/>
        </p:nvSpPr>
        <p:spPr>
          <a:xfrm>
            <a:off x="0" y="434567"/>
            <a:ext cx="9143999" cy="1351360"/>
          </a:xfrm>
          <a:custGeom>
            <a:avLst/>
            <a:gdLst>
              <a:gd name="connsiteX0" fmla="*/ 0 w 9153053"/>
              <a:gd name="connsiteY0" fmla="*/ 18107 h 3585173"/>
              <a:gd name="connsiteX1" fmla="*/ 0 w 9153053"/>
              <a:gd name="connsiteY1" fmla="*/ 1846907 h 3585173"/>
              <a:gd name="connsiteX2" fmla="*/ 2752253 w 9153053"/>
              <a:gd name="connsiteY2" fmla="*/ 3585173 h 3585173"/>
              <a:gd name="connsiteX3" fmla="*/ 9153053 w 9153053"/>
              <a:gd name="connsiteY3" fmla="*/ 832919 h 3585173"/>
              <a:gd name="connsiteX4" fmla="*/ 9153053 w 9153053"/>
              <a:gd name="connsiteY4" fmla="*/ 0 h 3585173"/>
              <a:gd name="connsiteX5" fmla="*/ 0 w 9153053"/>
              <a:gd name="connsiteY5" fmla="*/ 18107 h 358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3053" h="3585173">
                <a:moveTo>
                  <a:pt x="0" y="18107"/>
                </a:moveTo>
                <a:lnTo>
                  <a:pt x="0" y="1846907"/>
                </a:lnTo>
                <a:lnTo>
                  <a:pt x="2752253" y="3585173"/>
                </a:lnTo>
                <a:lnTo>
                  <a:pt x="9153053" y="832919"/>
                </a:lnTo>
                <a:lnTo>
                  <a:pt x="9153053" y="0"/>
                </a:lnTo>
                <a:lnTo>
                  <a:pt x="0" y="1810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428604"/>
            <a:ext cx="9144000" cy="714380"/>
          </a:xfrm>
        </p:spPr>
        <p:txBody>
          <a:bodyPr>
            <a:normAutofit/>
          </a:bodyPr>
          <a:lstStyle>
            <a:lvl1pPr algn="l">
              <a:defRPr sz="32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14282" y="1428736"/>
            <a:ext cx="8715436" cy="4714908"/>
          </a:xfrm>
        </p:spPr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29" name="직사각형 28"/>
          <p:cNvSpPr/>
          <p:nvPr userDrawn="1"/>
        </p:nvSpPr>
        <p:spPr>
          <a:xfrm>
            <a:off x="0" y="4357694"/>
            <a:ext cx="9144000" cy="250033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85" l="0" r="100000">
                        <a14:foregroundMark x1="10847" y1="53354" x2="11293" y2="62500"/>
                        <a14:foregroundMark x1="23626" y1="83232" x2="10550" y2="74085"/>
                        <a14:foregroundMark x1="9361" y1="90854" x2="92422" y2="94207"/>
                        <a14:foregroundMark x1="9955" y1="96951" x2="13819" y2="82622"/>
                        <a14:foregroundMark x1="9510" y1="53049" x2="9510" y2="48476"/>
                        <a14:backgroundMark x1="19168" y1="13110" x2="19168" y2="13110"/>
                        <a14:backgroundMark x1="10104" y1="20427" x2="89302" y2="49390"/>
                        <a14:backgroundMark x1="79495" y1="12195" x2="36553" y2="62195"/>
                        <a14:backgroundMark x1="38336" y1="10061" x2="4903" y2="4878"/>
                        <a14:backgroundMark x1="86776" y1="12195" x2="91679" y2="70427"/>
                        <a14:backgroundMark x1="5201" y1="27134" x2="5646" y2="240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32040" y="3501008"/>
            <a:ext cx="421196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직사각형 22"/>
          <p:cNvSpPr/>
          <p:nvPr userDrawn="1"/>
        </p:nvSpPr>
        <p:spPr>
          <a:xfrm>
            <a:off x="0" y="6429396"/>
            <a:ext cx="9144000" cy="42860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8008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6"/>
          <p:cNvSpPr/>
          <p:nvPr userDrawn="1"/>
        </p:nvSpPr>
        <p:spPr>
          <a:xfrm>
            <a:off x="0" y="0"/>
            <a:ext cx="9144000" cy="428625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16" name="직사각형 7"/>
          <p:cNvSpPr/>
          <p:nvPr userDrawn="1"/>
        </p:nvSpPr>
        <p:spPr>
          <a:xfrm>
            <a:off x="6926263" y="142875"/>
            <a:ext cx="2217737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dirty="0">
                <a:ln w="18415" cmpd="sng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ea typeface="+mn-ea"/>
                <a:cs typeface="Arial" pitchFamily="34" charset="0"/>
              </a:rPr>
              <a:t>BIO ENERGY LABORATORY</a:t>
            </a:r>
          </a:p>
        </p:txBody>
      </p:sp>
      <p:sp>
        <p:nvSpPr>
          <p:cNvPr id="17" name="직사각형 8"/>
          <p:cNvSpPr/>
          <p:nvPr userDrawn="1"/>
        </p:nvSpPr>
        <p:spPr>
          <a:xfrm>
            <a:off x="0" y="142875"/>
            <a:ext cx="275907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dirty="0">
                <a:ln w="18415" cmpd="sng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ea typeface="+mn-ea"/>
                <a:cs typeface="Arial" pitchFamily="34" charset="0"/>
              </a:rPr>
              <a:t>KANGWON NATIONAL UNIVERSITY</a:t>
            </a:r>
          </a:p>
        </p:txBody>
      </p:sp>
      <p:grpSp>
        <p:nvGrpSpPr>
          <p:cNvPr id="18" name="그룹 9"/>
          <p:cNvGrpSpPr>
            <a:grpSpLocks/>
          </p:cNvGrpSpPr>
          <p:nvPr userDrawn="1"/>
        </p:nvGrpSpPr>
        <p:grpSpPr bwMode="auto">
          <a:xfrm>
            <a:off x="0" y="4832350"/>
            <a:ext cx="4857750" cy="2025650"/>
            <a:chOff x="0" y="4831587"/>
            <a:chExt cx="4857752" cy="2026413"/>
          </a:xfrm>
        </p:grpSpPr>
        <p:grpSp>
          <p:nvGrpSpPr>
            <p:cNvPr id="19" name="그룹 18"/>
            <p:cNvGrpSpPr>
              <a:grpSpLocks/>
            </p:cNvGrpSpPr>
            <p:nvPr/>
          </p:nvGrpSpPr>
          <p:grpSpPr bwMode="auto">
            <a:xfrm>
              <a:off x="0" y="4831587"/>
              <a:ext cx="4857752" cy="2026413"/>
              <a:chOff x="0" y="4831587"/>
              <a:chExt cx="4857752" cy="2026413"/>
            </a:xfrm>
          </p:grpSpPr>
          <p:sp>
            <p:nvSpPr>
              <p:cNvPr id="21" name="모서리가 둥근 직사각형 12"/>
              <p:cNvSpPr/>
              <p:nvPr/>
            </p:nvSpPr>
            <p:spPr>
              <a:xfrm>
                <a:off x="3929065" y="5857498"/>
                <a:ext cx="357187" cy="1000502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0000">
                    <a:schemeClr val="bg1">
                      <a:lumMod val="50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1"/>
                <a:tileRect/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 latinLnBrk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2" name="모서리가 둥근 직사각형 13"/>
              <p:cNvSpPr/>
              <p:nvPr/>
            </p:nvSpPr>
            <p:spPr>
              <a:xfrm>
                <a:off x="142875" y="4831587"/>
                <a:ext cx="71438" cy="78610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0000">
                    <a:schemeClr val="bg1">
                      <a:lumMod val="50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1"/>
                <a:tileRect/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 latinLnBrk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3" name="모서리가 둥근 직사각형 14"/>
              <p:cNvSpPr/>
              <p:nvPr/>
            </p:nvSpPr>
            <p:spPr>
              <a:xfrm>
                <a:off x="714375" y="4999925"/>
                <a:ext cx="142875" cy="857573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0000">
                    <a:schemeClr val="bg1">
                      <a:lumMod val="50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1"/>
                <a:tileRect/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 latinLnBrk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4" name="모서리가 둥근 직사각형 15"/>
              <p:cNvSpPr/>
              <p:nvPr/>
            </p:nvSpPr>
            <p:spPr>
              <a:xfrm>
                <a:off x="1500189" y="5214319"/>
                <a:ext cx="214312" cy="929037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0000">
                    <a:schemeClr val="bg1">
                      <a:lumMod val="50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1"/>
                <a:tileRect/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 latinLnBrk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5" name="모서리가 둥근 직사각형 16"/>
              <p:cNvSpPr/>
              <p:nvPr/>
            </p:nvSpPr>
            <p:spPr>
              <a:xfrm>
                <a:off x="2571751" y="5500177"/>
                <a:ext cx="285750" cy="1000502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50000">
                    <a:schemeClr val="bg1">
                      <a:lumMod val="50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1"/>
                <a:tileRect/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 latinLnBrk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6" name="직각 삼각형 17"/>
              <p:cNvSpPr/>
              <p:nvPr/>
            </p:nvSpPr>
            <p:spPr>
              <a:xfrm>
                <a:off x="0" y="4999925"/>
                <a:ext cx="4286252" cy="1429288"/>
              </a:xfrm>
              <a:prstGeom prst="rtTriangle">
                <a:avLst/>
              </a:prstGeom>
              <a:gradFill flip="none" rotWithShape="1"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5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 latinLnBrk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7" name="자유형 18"/>
              <p:cNvSpPr/>
              <p:nvPr/>
            </p:nvSpPr>
            <p:spPr>
              <a:xfrm>
                <a:off x="0" y="5142854"/>
                <a:ext cx="3714752" cy="1286359"/>
              </a:xfrm>
              <a:custGeom>
                <a:avLst/>
                <a:gdLst>
                  <a:gd name="connsiteX0" fmla="*/ 8878 w 7510509"/>
                  <a:gd name="connsiteY0" fmla="*/ 97654 h 2654423"/>
                  <a:gd name="connsiteX1" fmla="*/ 7182035 w 7510509"/>
                  <a:gd name="connsiteY1" fmla="*/ 2654423 h 2654423"/>
                  <a:gd name="connsiteX2" fmla="*/ 7510509 w 7510509"/>
                  <a:gd name="connsiteY2" fmla="*/ 2627790 h 2654423"/>
                  <a:gd name="connsiteX3" fmla="*/ 0 w 7510509"/>
                  <a:gd name="connsiteY3" fmla="*/ 0 h 2654423"/>
                  <a:gd name="connsiteX4" fmla="*/ 8878 w 7510509"/>
                  <a:gd name="connsiteY4" fmla="*/ 97654 h 2654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10509" h="2654423">
                    <a:moveTo>
                      <a:pt x="8878" y="97654"/>
                    </a:moveTo>
                    <a:lnTo>
                      <a:pt x="7182035" y="2654423"/>
                    </a:lnTo>
                    <a:lnTo>
                      <a:pt x="7510509" y="2627790"/>
                    </a:lnTo>
                    <a:lnTo>
                      <a:pt x="0" y="0"/>
                    </a:lnTo>
                    <a:lnTo>
                      <a:pt x="8878" y="9765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 latinLnBrk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8" name="자유형 19"/>
              <p:cNvSpPr/>
              <p:nvPr/>
            </p:nvSpPr>
            <p:spPr>
              <a:xfrm>
                <a:off x="0" y="5786034"/>
                <a:ext cx="1785939" cy="643179"/>
              </a:xfrm>
              <a:custGeom>
                <a:avLst/>
                <a:gdLst>
                  <a:gd name="connsiteX0" fmla="*/ 8878 w 7510509"/>
                  <a:gd name="connsiteY0" fmla="*/ 97654 h 2654423"/>
                  <a:gd name="connsiteX1" fmla="*/ 7182035 w 7510509"/>
                  <a:gd name="connsiteY1" fmla="*/ 2654423 h 2654423"/>
                  <a:gd name="connsiteX2" fmla="*/ 7510509 w 7510509"/>
                  <a:gd name="connsiteY2" fmla="*/ 2627790 h 2654423"/>
                  <a:gd name="connsiteX3" fmla="*/ 0 w 7510509"/>
                  <a:gd name="connsiteY3" fmla="*/ 0 h 2654423"/>
                  <a:gd name="connsiteX4" fmla="*/ 8878 w 7510509"/>
                  <a:gd name="connsiteY4" fmla="*/ 97654 h 2654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10509" h="2654423">
                    <a:moveTo>
                      <a:pt x="8878" y="97654"/>
                    </a:moveTo>
                    <a:lnTo>
                      <a:pt x="7182035" y="2654423"/>
                    </a:lnTo>
                    <a:lnTo>
                      <a:pt x="7510509" y="2627790"/>
                    </a:lnTo>
                    <a:lnTo>
                      <a:pt x="0" y="0"/>
                    </a:lnTo>
                    <a:lnTo>
                      <a:pt x="8878" y="976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 latinLnBrk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29" name="자유형 20"/>
              <p:cNvSpPr/>
              <p:nvPr/>
            </p:nvSpPr>
            <p:spPr>
              <a:xfrm>
                <a:off x="0" y="5928963"/>
                <a:ext cx="1785939" cy="643179"/>
              </a:xfrm>
              <a:custGeom>
                <a:avLst/>
                <a:gdLst>
                  <a:gd name="connsiteX0" fmla="*/ 8878 w 7510509"/>
                  <a:gd name="connsiteY0" fmla="*/ 97654 h 2654423"/>
                  <a:gd name="connsiteX1" fmla="*/ 7182035 w 7510509"/>
                  <a:gd name="connsiteY1" fmla="*/ 2654423 h 2654423"/>
                  <a:gd name="connsiteX2" fmla="*/ 7510509 w 7510509"/>
                  <a:gd name="connsiteY2" fmla="*/ 2627790 h 2654423"/>
                  <a:gd name="connsiteX3" fmla="*/ 0 w 7510509"/>
                  <a:gd name="connsiteY3" fmla="*/ 0 h 2654423"/>
                  <a:gd name="connsiteX4" fmla="*/ 8878 w 7510509"/>
                  <a:gd name="connsiteY4" fmla="*/ 97654 h 2654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10509" h="2654423">
                    <a:moveTo>
                      <a:pt x="8878" y="97654"/>
                    </a:moveTo>
                    <a:lnTo>
                      <a:pt x="7182035" y="2654423"/>
                    </a:lnTo>
                    <a:lnTo>
                      <a:pt x="7510509" y="2627790"/>
                    </a:lnTo>
                    <a:lnTo>
                      <a:pt x="0" y="0"/>
                    </a:lnTo>
                    <a:lnTo>
                      <a:pt x="8878" y="976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 latinLnBrk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  <p:sp>
            <p:nvSpPr>
              <p:cNvPr id="30" name="자유형 21"/>
              <p:cNvSpPr/>
              <p:nvPr/>
            </p:nvSpPr>
            <p:spPr>
              <a:xfrm>
                <a:off x="0" y="4856997"/>
                <a:ext cx="4857752" cy="1572217"/>
              </a:xfrm>
              <a:custGeom>
                <a:avLst/>
                <a:gdLst>
                  <a:gd name="connsiteX0" fmla="*/ 8878 w 7510509"/>
                  <a:gd name="connsiteY0" fmla="*/ 97654 h 2654423"/>
                  <a:gd name="connsiteX1" fmla="*/ 7182035 w 7510509"/>
                  <a:gd name="connsiteY1" fmla="*/ 2654423 h 2654423"/>
                  <a:gd name="connsiteX2" fmla="*/ 7510509 w 7510509"/>
                  <a:gd name="connsiteY2" fmla="*/ 2627790 h 2654423"/>
                  <a:gd name="connsiteX3" fmla="*/ 0 w 7510509"/>
                  <a:gd name="connsiteY3" fmla="*/ 0 h 2654423"/>
                  <a:gd name="connsiteX4" fmla="*/ 8878 w 7510509"/>
                  <a:gd name="connsiteY4" fmla="*/ 97654 h 2654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10509" h="2654423">
                    <a:moveTo>
                      <a:pt x="8878" y="97654"/>
                    </a:moveTo>
                    <a:lnTo>
                      <a:pt x="7182035" y="2654423"/>
                    </a:lnTo>
                    <a:lnTo>
                      <a:pt x="7510509" y="2627790"/>
                    </a:lnTo>
                    <a:lnTo>
                      <a:pt x="0" y="0"/>
                    </a:lnTo>
                    <a:lnTo>
                      <a:pt x="8878" y="9765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  <a:shade val="30000"/>
                      <a:satMod val="115000"/>
                    </a:schemeClr>
                  </a:gs>
                  <a:gs pos="50000">
                    <a:schemeClr val="bg1">
                      <a:lumMod val="9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 latinLnBrk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/>
              </a:p>
            </p:txBody>
          </p:sp>
        </p:grpSp>
        <p:sp>
          <p:nvSpPr>
            <p:cNvPr id="20" name="직사각형 11"/>
            <p:cNvSpPr/>
            <p:nvPr/>
          </p:nvSpPr>
          <p:spPr>
            <a:xfrm rot="1184267">
              <a:off x="2398714" y="6171942"/>
              <a:ext cx="882650" cy="18580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600" b="1" dirty="0">
                  <a:ln w="18415" cmpd="sng">
                    <a:noFill/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</a:rPr>
                <a:t>KANGWOOCHANG</a:t>
              </a:r>
            </a:p>
          </p:txBody>
        </p:sp>
      </p:grpSp>
      <p:sp>
        <p:nvSpPr>
          <p:cNvPr id="32" name="직사각형 28"/>
          <p:cNvSpPr/>
          <p:nvPr userDrawn="1"/>
        </p:nvSpPr>
        <p:spPr>
          <a:xfrm>
            <a:off x="0" y="3929063"/>
            <a:ext cx="9144000" cy="2500312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pic>
        <p:nvPicPr>
          <p:cNvPr id="33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363" y="3500438"/>
            <a:ext cx="4211637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직사각형 22"/>
          <p:cNvSpPr/>
          <p:nvPr userDrawn="1"/>
        </p:nvSpPr>
        <p:spPr>
          <a:xfrm>
            <a:off x="0" y="6429375"/>
            <a:ext cx="9144000" cy="428625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pic>
        <p:nvPicPr>
          <p:cNvPr id="50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직사각형 10"/>
          <p:cNvSpPr/>
          <p:nvPr userDrawn="1"/>
        </p:nvSpPr>
        <p:spPr>
          <a:xfrm>
            <a:off x="0" y="1340768"/>
            <a:ext cx="9144000" cy="453650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5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FC3F8124-5FDC-4E17-85DB-95B820A75DA4}" type="datetimeFigureOut">
              <a:rPr lang="ko-KR" altLang="en-US" smtClean="0"/>
              <a:pPr/>
              <a:t>2020-05-09</a:t>
            </a:fld>
            <a:endParaRPr lang="ko-KR" altLang="en-US"/>
          </a:p>
        </p:txBody>
      </p:sp>
      <p:sp>
        <p:nvSpPr>
          <p:cNvPr id="5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5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2340B89-7412-4227-ADE4-B99F2DBD6AC2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57" name="Picture 2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59" t="75810" r="15266" b="18487"/>
          <a:stretch/>
        </p:blipFill>
        <p:spPr bwMode="auto">
          <a:xfrm>
            <a:off x="-13626" y="5877272"/>
            <a:ext cx="9157626" cy="556260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58" name="직사각형 7"/>
          <p:cNvSpPr/>
          <p:nvPr userDrawn="1"/>
        </p:nvSpPr>
        <p:spPr>
          <a:xfrm>
            <a:off x="0" y="6433532"/>
            <a:ext cx="9144000" cy="42446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직사각형 8"/>
          <p:cNvSpPr/>
          <p:nvPr userDrawn="1"/>
        </p:nvSpPr>
        <p:spPr>
          <a:xfrm>
            <a:off x="-6813" y="0"/>
            <a:ext cx="9144000" cy="21223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8"/>
          <p:cNvSpPr/>
          <p:nvPr userDrawn="1"/>
        </p:nvSpPr>
        <p:spPr>
          <a:xfrm>
            <a:off x="0" y="-48399"/>
            <a:ext cx="1906099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ko-KR" sz="1200" dirty="0" smtClean="0">
                <a:ln w="18415" cmpd="sng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New</a:t>
            </a:r>
            <a:r>
              <a:rPr lang="en-US" altLang="ko-KR" sz="1200" baseline="0" dirty="0" smtClean="0">
                <a:ln w="18415" cmpd="sng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Valley </a:t>
            </a:r>
            <a:r>
              <a:rPr lang="en-US" altLang="ko-KR" sz="1200" dirty="0" smtClean="0">
                <a:ln w="18415" cmpd="sng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UNIVERSITY</a:t>
            </a:r>
            <a:endParaRPr lang="en-US" altLang="ko-KR" sz="1200" b="0" cap="none" spc="0" dirty="0">
              <a:ln w="18415" cmpd="sng">
                <a:noFill/>
                <a:prstDash val="solid"/>
              </a:ln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직사각형 7"/>
          <p:cNvSpPr/>
          <p:nvPr userDrawn="1"/>
        </p:nvSpPr>
        <p:spPr>
          <a:xfrm>
            <a:off x="6477000" y="-48399"/>
            <a:ext cx="2694072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1200" dirty="0" smtClean="0">
                <a:ln w="18415" cmpd="sng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BOTANY &amp; MICROBIOLOGY DEPT</a:t>
            </a:r>
            <a:endParaRPr lang="en-US" altLang="ko-KR" sz="1200" b="0" cap="none" spc="0" dirty="0">
              <a:ln w="18415" cmpd="sng">
                <a:noFill/>
                <a:prstDash val="solid"/>
              </a:ln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190BA-6EDD-46F3-94EC-FE8EB8960DDB}" type="datetimeFigureOut">
              <a:rPr lang="en-US" altLang="ko-KR"/>
              <a:pPr>
                <a:defRPr/>
              </a:pPr>
              <a:t>5/9/2020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5556B-FED0-424B-BE1E-E709F76F1A7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F0A03-A709-4089-ACCF-423A6EF739EC}" type="datetimeFigureOut">
              <a:rPr lang="en-US" altLang="ko-KR"/>
              <a:pPr>
                <a:defRPr/>
              </a:pPr>
              <a:t>5/9/2020</a:t>
            </a:fld>
            <a:endParaRPr lang="en-US" altLang="ko-K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4332D-6E9B-45B3-AC6B-160F36E4532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C91A4-C63D-421F-BDB0-E54825125DBE}" type="datetimeFigureOut">
              <a:rPr lang="en-US" altLang="ko-KR"/>
              <a:pPr>
                <a:defRPr/>
              </a:pPr>
              <a:t>5/9/2020</a:t>
            </a:fld>
            <a:endParaRPr lang="en-US" altLang="ko-K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B8C34-B1D6-44B4-A49C-566FCA2D6CF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D2D36-CC40-43E6-8BE1-AA66F52A0E17}" type="datetimeFigureOut">
              <a:rPr lang="en-US" altLang="ko-KR"/>
              <a:pPr>
                <a:defRPr/>
              </a:pPr>
              <a:t>5/9/2020</a:t>
            </a:fld>
            <a:endParaRPr lang="en-US" altLang="ko-K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4B0E0-B2A5-4C14-B40A-EEC639D157A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3EC51-66F0-46ED-B84C-F65BF1DE2CDE}" type="datetimeFigureOut">
              <a:rPr lang="en-US" altLang="ko-KR"/>
              <a:pPr>
                <a:defRPr/>
              </a:pPr>
              <a:t>5/9/2020</a:t>
            </a:fld>
            <a:endParaRPr lang="en-US" altLang="ko-K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AC34E-FC45-4F7D-82B9-CC79F9B088E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CABC7-6DAD-49C9-848C-E4DF0A7E91C5}" type="datetimeFigureOut">
              <a:rPr lang="en-US" altLang="ko-KR"/>
              <a:pPr>
                <a:defRPr/>
              </a:pPr>
              <a:t>5/9/2020</a:t>
            </a:fld>
            <a:endParaRPr lang="en-US" altLang="ko-K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4190D-ED6D-41F3-86AA-FD41900927E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5C373-D1A8-424B-98F7-222DF6E20D10}" type="datetimeFigureOut">
              <a:rPr lang="en-US" altLang="ko-KR"/>
              <a:pPr>
                <a:defRPr/>
              </a:pPr>
              <a:t>5/9/2020</a:t>
            </a:fld>
            <a:endParaRPr lang="en-US" altLang="ko-K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FC389-4029-4B0B-A72F-5E34B28E7AC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ea typeface="굴림" pitchFamily="34" charset="-127"/>
              </a:defRPr>
            </a:lvl1pPr>
          </a:lstStyle>
          <a:p>
            <a:pPr>
              <a:defRPr/>
            </a:pPr>
            <a:fld id="{2409FFD9-F0B7-4720-8838-6FFE9DFB90D9}" type="datetimeFigureOut">
              <a:rPr lang="en-US" altLang="ko-KR"/>
              <a:pPr>
                <a:defRPr/>
              </a:pPr>
              <a:t>5/9/2020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ea typeface="굴림" pitchFamily="34" charset="-127"/>
              </a:defRPr>
            </a:lvl1pPr>
          </a:lstStyle>
          <a:p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ea typeface="굴림" pitchFamily="34" charset="-127"/>
              </a:defRPr>
            </a:lvl1pPr>
          </a:lstStyle>
          <a:p>
            <a:pPr>
              <a:defRPr/>
            </a:pPr>
            <a:fld id="{139E6502-0EC2-445B-8A24-7279157A560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sedkyhassan@aun.edu.e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9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jpeg"/><Relationship Id="rId4" Type="http://schemas.openxmlformats.org/officeDocument/2006/relationships/image" Target="../media/image31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63.w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e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직사각형 15"/>
          <p:cNvSpPr>
            <a:spLocks noChangeArrowheads="1"/>
          </p:cNvSpPr>
          <p:nvPr/>
        </p:nvSpPr>
        <p:spPr bwMode="auto">
          <a:xfrm>
            <a:off x="76200" y="124974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3200" b="1" dirty="0" smtClean="0">
                <a:latin typeface="Times New Roman" pitchFamily="18" charset="0"/>
                <a:cs typeface="Times New Roman" pitchFamily="18" charset="0"/>
              </a:rPr>
              <a:t>Sulfur </a:t>
            </a:r>
            <a:r>
              <a:rPr lang="en-US" altLang="ko-KR" sz="3200" b="1" dirty="0" smtClean="0">
                <a:latin typeface="Times New Roman" pitchFamily="18" charset="0"/>
                <a:cs typeface="Times New Roman" pitchFamily="18" charset="0"/>
              </a:rPr>
              <a:t>Oxidizing Bacteria </a:t>
            </a:r>
            <a:r>
              <a:rPr lang="en-US" altLang="ko-KR" sz="3200" b="1" dirty="0" smtClean="0">
                <a:latin typeface="Times New Roman" pitchFamily="18" charset="0"/>
                <a:cs typeface="Times New Roman" pitchFamily="18" charset="0"/>
              </a:rPr>
              <a:t>Biosensor: Principles &amp; Applications</a:t>
            </a:r>
            <a:endParaRPr lang="ko-KR" altLang="ko-KR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직사각형 13"/>
          <p:cNvSpPr/>
          <p:nvPr/>
        </p:nvSpPr>
        <p:spPr>
          <a:xfrm>
            <a:off x="0" y="3352800"/>
            <a:ext cx="9144000" cy="224676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Dr. </a:t>
            </a:r>
            <a:r>
              <a:rPr lang="en-US" altLang="ko-KR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Sedky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.H.A. </a:t>
            </a:r>
            <a:r>
              <a:rPr lang="en-US" altLang="ko-KR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Hassan</a:t>
            </a:r>
          </a:p>
          <a:p>
            <a:pPr algn="ctr">
              <a:defRPr/>
            </a:pPr>
            <a:r>
              <a:rPr lang="en-US" altLang="ko-KR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Botany &amp; Microbiology Dept.</a:t>
            </a:r>
          </a:p>
          <a:p>
            <a:pPr algn="ctr">
              <a:defRPr/>
            </a:pPr>
            <a:r>
              <a:rPr lang="en-US" altLang="ko-KR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Faculty of Science, New Valley University</a:t>
            </a:r>
          </a:p>
          <a:p>
            <a:pPr algn="ctr">
              <a:defRPr/>
            </a:pPr>
            <a:r>
              <a:rPr lang="en-US" altLang="ko-KR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Egypt</a:t>
            </a:r>
            <a:endParaRPr lang="en-US" altLang="ko-KR" sz="2800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altLang="ko-KR" sz="2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Email: </a:t>
            </a:r>
            <a:r>
              <a:rPr lang="en-US" altLang="ko-KR" sz="2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hlinkClick r:id="rId2"/>
              </a:rPr>
              <a:t>sedkyhassan@aun.edu.eg</a:t>
            </a:r>
            <a:r>
              <a:rPr lang="en-US" altLang="ko-KR" sz="2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ko-KR" sz="28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47332" y="2895600"/>
            <a:ext cx="4844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By</a:t>
            </a:r>
            <a:endParaRPr lang="en-US" altLang="ko-KR" sz="2000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0"/>
          <p:cNvGrpSpPr>
            <a:grpSpLocks/>
          </p:cNvGrpSpPr>
          <p:nvPr/>
        </p:nvGrpSpPr>
        <p:grpSpPr bwMode="auto">
          <a:xfrm>
            <a:off x="928688" y="5000625"/>
            <a:ext cx="6286500" cy="803275"/>
            <a:chOff x="1428728" y="2000240"/>
            <a:chExt cx="6286544" cy="736820"/>
          </a:xfrm>
        </p:grpSpPr>
        <p:grpSp>
          <p:nvGrpSpPr>
            <p:cNvPr id="9243" name="Group 39"/>
            <p:cNvGrpSpPr>
              <a:grpSpLocks/>
            </p:cNvGrpSpPr>
            <p:nvPr/>
          </p:nvGrpSpPr>
          <p:grpSpPr bwMode="auto">
            <a:xfrm>
              <a:off x="1428728" y="2000240"/>
              <a:ext cx="785818" cy="736820"/>
              <a:chOff x="5786446" y="3500438"/>
              <a:chExt cx="785818" cy="736820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5786446" y="3500438"/>
                <a:ext cx="785817" cy="720803"/>
              </a:xfrm>
              <a:prstGeom prst="ellipse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altLang="ko-KR">
                  <a:solidFill>
                    <a:srgbClr val="FFFFFF"/>
                  </a:solidFill>
                  <a:ea typeface="굴림" pitchFamily="34" charset="-127"/>
                  <a:cs typeface="Arial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5786446" y="3590927"/>
                <a:ext cx="785818" cy="64633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600" b="1" dirty="0">
                    <a:ln w="18415" cmpd="sng">
                      <a:noFill/>
                      <a:prstDash val="solid"/>
                    </a:ln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latin typeface="Arial" pitchFamily="34" charset="0"/>
                    <a:cs typeface="Arial" pitchFamily="34" charset="0"/>
                  </a:rPr>
                  <a:t>5</a:t>
                </a:r>
              </a:p>
            </p:txBody>
          </p:sp>
        </p:grpSp>
        <p:sp>
          <p:nvSpPr>
            <p:cNvPr id="9244" name="Rectangle 23"/>
            <p:cNvSpPr>
              <a:spLocks noChangeArrowheads="1"/>
            </p:cNvSpPr>
            <p:nvPr/>
          </p:nvSpPr>
          <p:spPr bwMode="auto">
            <a:xfrm>
              <a:off x="2285984" y="2190741"/>
              <a:ext cx="542928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ko-KR" altLang="ko-KR" sz="2000">
                <a:latin typeface="Arial" charset="0"/>
              </a:endParaRPr>
            </a:p>
          </p:txBody>
        </p:sp>
      </p:grpSp>
      <p:grpSp>
        <p:nvGrpSpPr>
          <p:cNvPr id="9219" name="Group 26"/>
          <p:cNvGrpSpPr>
            <a:grpSpLocks/>
          </p:cNvGrpSpPr>
          <p:nvPr/>
        </p:nvGrpSpPr>
        <p:grpSpPr bwMode="auto">
          <a:xfrm>
            <a:off x="500063" y="1500188"/>
            <a:ext cx="6286500" cy="960437"/>
            <a:chOff x="1428728" y="2000240"/>
            <a:chExt cx="6286544" cy="959942"/>
          </a:xfrm>
        </p:grpSpPr>
        <p:grpSp>
          <p:nvGrpSpPr>
            <p:cNvPr id="9239" name="Group 8"/>
            <p:cNvGrpSpPr>
              <a:grpSpLocks/>
            </p:cNvGrpSpPr>
            <p:nvPr/>
          </p:nvGrpSpPr>
          <p:grpSpPr bwMode="auto">
            <a:xfrm>
              <a:off x="1428728" y="2000240"/>
              <a:ext cx="785818" cy="785818"/>
              <a:chOff x="5786446" y="3500438"/>
              <a:chExt cx="785818" cy="785818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5786446" y="3500438"/>
                <a:ext cx="785817" cy="78540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altLang="ko-KR">
                  <a:solidFill>
                    <a:srgbClr val="FFFFFF"/>
                  </a:solidFill>
                  <a:ea typeface="굴림" pitchFamily="34" charset="-127"/>
                  <a:cs typeface="Arial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5786446" y="3590927"/>
                <a:ext cx="785818" cy="64633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600" b="1" dirty="0">
                    <a:ln w="18415" cmpd="sng">
                      <a:noFill/>
                      <a:prstDash val="solid"/>
                    </a:ln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</p:grpSp>
        <p:sp>
          <p:nvSpPr>
            <p:cNvPr id="9240" name="Rectangle 29"/>
            <p:cNvSpPr>
              <a:spLocks noChangeArrowheads="1"/>
            </p:cNvSpPr>
            <p:nvPr/>
          </p:nvSpPr>
          <p:spPr bwMode="auto">
            <a:xfrm>
              <a:off x="2285984" y="2190741"/>
              <a:ext cx="5429288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2400">
                  <a:latin typeface="Times New Roman" pitchFamily="18" charset="0"/>
                  <a:cs typeface="Times New Roman" pitchFamily="18" charset="0"/>
                </a:rPr>
                <a:t>Quickly, easily detection protocol, </a:t>
              </a:r>
            </a:p>
            <a:p>
              <a:endParaRPr lang="en-US" altLang="ko-KR" sz="2000">
                <a:latin typeface="Arial" charset="0"/>
                <a:cs typeface="Times New Roman" pitchFamily="18" charset="0"/>
              </a:endParaRPr>
            </a:p>
          </p:txBody>
        </p:sp>
      </p:grpSp>
      <p:grpSp>
        <p:nvGrpSpPr>
          <p:cNvPr id="9220" name="Group 12"/>
          <p:cNvGrpSpPr>
            <a:grpSpLocks/>
          </p:cNvGrpSpPr>
          <p:nvPr/>
        </p:nvGrpSpPr>
        <p:grpSpPr bwMode="auto">
          <a:xfrm>
            <a:off x="642938" y="2387600"/>
            <a:ext cx="6286500" cy="960438"/>
            <a:chOff x="1428728" y="2000240"/>
            <a:chExt cx="6286544" cy="959942"/>
          </a:xfrm>
        </p:grpSpPr>
        <p:grpSp>
          <p:nvGrpSpPr>
            <p:cNvPr id="9235" name="Group 14"/>
            <p:cNvGrpSpPr>
              <a:grpSpLocks/>
            </p:cNvGrpSpPr>
            <p:nvPr/>
          </p:nvGrpSpPr>
          <p:grpSpPr bwMode="auto">
            <a:xfrm>
              <a:off x="1428728" y="2000240"/>
              <a:ext cx="785818" cy="785818"/>
              <a:chOff x="5786446" y="3500438"/>
              <a:chExt cx="785818" cy="78581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786446" y="3500438"/>
                <a:ext cx="785817" cy="78540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</a:schemeClr>
                  </a:gs>
                  <a:gs pos="50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40000"/>
                      <a:lumOff val="60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altLang="ko-KR">
                  <a:solidFill>
                    <a:srgbClr val="FFFFFF"/>
                  </a:solidFill>
                  <a:ea typeface="굴림" pitchFamily="34" charset="-127"/>
                  <a:cs typeface="Arial" charset="0"/>
                </a:endParaRPr>
              </a:p>
            </p:txBody>
          </p:sp>
          <p:sp>
            <p:nvSpPr>
              <p:cNvPr id="38" name="Rectangle 17"/>
              <p:cNvSpPr/>
              <p:nvPr/>
            </p:nvSpPr>
            <p:spPr>
              <a:xfrm>
                <a:off x="5786446" y="3590927"/>
                <a:ext cx="785818" cy="64633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600" b="1" dirty="0">
                    <a:ln w="18415" cmpd="sng">
                      <a:noFill/>
                      <a:prstDash val="solid"/>
                    </a:ln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latin typeface="Arial" pitchFamily="34" charset="0"/>
                    <a:cs typeface="Arial" pitchFamily="34" charset="0"/>
                  </a:rPr>
                  <a:t>2</a:t>
                </a:r>
              </a:p>
            </p:txBody>
          </p:sp>
        </p:grpSp>
        <p:sp>
          <p:nvSpPr>
            <p:cNvPr id="9236" name="Rectangle 35"/>
            <p:cNvSpPr>
              <a:spLocks noChangeArrowheads="1"/>
            </p:cNvSpPr>
            <p:nvPr/>
          </p:nvSpPr>
          <p:spPr bwMode="auto">
            <a:xfrm>
              <a:off x="2285984" y="2190741"/>
              <a:ext cx="5429288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622300" indent="-514350"/>
              <a:r>
                <a:rPr lang="en-US" altLang="ko-KR" sz="2400">
                  <a:latin typeface="Times New Roman" pitchFamily="18" charset="0"/>
                  <a:cs typeface="Times New Roman" pitchFamily="18" charset="0"/>
                </a:rPr>
                <a:t>Less time consuming</a:t>
              </a:r>
            </a:p>
            <a:p>
              <a:pPr marL="622300" indent="-514350"/>
              <a:r>
                <a:rPr lang="en-US" altLang="ko-KR" sz="200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altLang="ko-KR" sz="2000">
                <a:cs typeface="Times New Roman" pitchFamily="18" charset="0"/>
              </a:endParaRPr>
            </a:p>
          </p:txBody>
        </p:sp>
      </p:grpSp>
      <p:grpSp>
        <p:nvGrpSpPr>
          <p:cNvPr id="9221" name="Group 38"/>
          <p:cNvGrpSpPr>
            <a:grpSpLocks/>
          </p:cNvGrpSpPr>
          <p:nvPr/>
        </p:nvGrpSpPr>
        <p:grpSpPr bwMode="auto">
          <a:xfrm>
            <a:off x="714375" y="3286125"/>
            <a:ext cx="6286500" cy="785813"/>
            <a:chOff x="1428728" y="2000240"/>
            <a:chExt cx="6286544" cy="785818"/>
          </a:xfrm>
        </p:grpSpPr>
        <p:grpSp>
          <p:nvGrpSpPr>
            <p:cNvPr id="9229" name="Group 20"/>
            <p:cNvGrpSpPr>
              <a:grpSpLocks/>
            </p:cNvGrpSpPr>
            <p:nvPr/>
          </p:nvGrpSpPr>
          <p:grpSpPr bwMode="auto">
            <a:xfrm>
              <a:off x="1428728" y="2000240"/>
              <a:ext cx="819156" cy="785818"/>
              <a:chOff x="5786446" y="3500438"/>
              <a:chExt cx="819156" cy="785818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5819784" y="3500438"/>
                <a:ext cx="785818" cy="785818"/>
              </a:xfrm>
              <a:prstGeom prst="ellipse">
                <a:avLst/>
              </a:prstGeom>
              <a:gradFill>
                <a:gsLst>
                  <a:gs pos="48000">
                    <a:srgbClr val="00B050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  <a:gs pos="100000">
                    <a:srgbClr val="00B050">
                      <a:alpha val="0"/>
                    </a:srgbClr>
                  </a:gs>
                </a:gsLst>
                <a:lin ang="0" scaled="1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altLang="ko-KR">
                  <a:solidFill>
                    <a:srgbClr val="FFFFFF"/>
                  </a:solidFill>
                  <a:ea typeface="굴림" pitchFamily="34" charset="-127"/>
                  <a:cs typeface="Arial" charset="0"/>
                </a:endParaRPr>
              </a:p>
            </p:txBody>
          </p:sp>
          <p:sp>
            <p:nvSpPr>
              <p:cNvPr id="44" name="Rectangle 23"/>
              <p:cNvSpPr/>
              <p:nvPr/>
            </p:nvSpPr>
            <p:spPr>
              <a:xfrm>
                <a:off x="5786446" y="3590927"/>
                <a:ext cx="785818" cy="64633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600" b="1" dirty="0">
                    <a:ln w="18415" cmpd="sng">
                      <a:noFill/>
                      <a:prstDash val="solid"/>
                    </a:ln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latin typeface="Arial" pitchFamily="34" charset="0"/>
                    <a:cs typeface="Arial" pitchFamily="34" charset="0"/>
                  </a:rPr>
                  <a:t>3</a:t>
                </a:r>
              </a:p>
            </p:txBody>
          </p:sp>
        </p:grpSp>
        <p:sp>
          <p:nvSpPr>
            <p:cNvPr id="9230" name="Rectangle 41"/>
            <p:cNvSpPr>
              <a:spLocks noChangeArrowheads="1"/>
            </p:cNvSpPr>
            <p:nvPr/>
          </p:nvSpPr>
          <p:spPr bwMode="auto">
            <a:xfrm>
              <a:off x="2285984" y="2190741"/>
              <a:ext cx="54292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2400">
                  <a:latin typeface="Times New Roman" pitchFamily="18" charset="0"/>
                  <a:cs typeface="Times New Roman" pitchFamily="18" charset="0"/>
                </a:rPr>
                <a:t> Inexpensive</a:t>
              </a:r>
              <a:endParaRPr lang="en-US" altLang="ko-KR" sz="2400">
                <a:latin typeface="Arial" charset="0"/>
                <a:cs typeface="Times New Roman" pitchFamily="18" charset="0"/>
              </a:endParaRPr>
            </a:p>
          </p:txBody>
        </p:sp>
      </p:grpSp>
      <p:grpSp>
        <p:nvGrpSpPr>
          <p:cNvPr id="9222" name="Group 44"/>
          <p:cNvGrpSpPr>
            <a:grpSpLocks/>
          </p:cNvGrpSpPr>
          <p:nvPr/>
        </p:nvGrpSpPr>
        <p:grpSpPr bwMode="auto">
          <a:xfrm>
            <a:off x="857250" y="4214813"/>
            <a:ext cx="6286500" cy="714375"/>
            <a:chOff x="1428728" y="1827062"/>
            <a:chExt cx="6340794" cy="824286"/>
          </a:xfrm>
        </p:grpSpPr>
        <p:grpSp>
          <p:nvGrpSpPr>
            <p:cNvPr id="9225" name="Group 26"/>
            <p:cNvGrpSpPr>
              <a:grpSpLocks/>
            </p:cNvGrpSpPr>
            <p:nvPr/>
          </p:nvGrpSpPr>
          <p:grpSpPr bwMode="auto">
            <a:xfrm>
              <a:off x="1428728" y="1827062"/>
              <a:ext cx="785818" cy="824286"/>
              <a:chOff x="5786446" y="3327260"/>
              <a:chExt cx="785818" cy="824286"/>
            </a:xfrm>
          </p:grpSpPr>
          <p:sp>
            <p:nvSpPr>
              <p:cNvPr id="49" name="Oval 48"/>
              <p:cNvSpPr/>
              <p:nvPr/>
            </p:nvSpPr>
            <p:spPr>
              <a:xfrm>
                <a:off x="5786446" y="3327260"/>
                <a:ext cx="785818" cy="824286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600" b="1" dirty="0">
                    <a:ln w="18415" cmpd="sng">
                      <a:noFill/>
                      <a:prstDash val="solid"/>
                    </a:ln>
                    <a:solidFill>
                      <a:schemeClr val="tx1"/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latin typeface="Arial" pitchFamily="34" charset="0"/>
                    <a:cs typeface="Arial" pitchFamily="34" charset="0"/>
                  </a:rPr>
                  <a:t>4</a:t>
                </a:r>
              </a:p>
            </p:txBody>
          </p:sp>
          <p:sp>
            <p:nvSpPr>
              <p:cNvPr id="50" name="Rectangle 29"/>
              <p:cNvSpPr/>
              <p:nvPr/>
            </p:nvSpPr>
            <p:spPr>
              <a:xfrm>
                <a:off x="5786446" y="3398698"/>
                <a:ext cx="720545" cy="74552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/>
                <a:endParaRPr lang="en-US" altLang="ko-KR" sz="3600" b="1">
                  <a:latin typeface="Arial" charset="0"/>
                  <a:ea typeface="굴림" pitchFamily="34" charset="-127"/>
                </a:endParaRPr>
              </a:p>
            </p:txBody>
          </p:sp>
        </p:grpSp>
        <p:sp>
          <p:nvSpPr>
            <p:cNvPr id="9226" name="Rectangle 47"/>
            <p:cNvSpPr>
              <a:spLocks noChangeArrowheads="1"/>
            </p:cNvSpPr>
            <p:nvPr/>
          </p:nvSpPr>
          <p:spPr bwMode="auto">
            <a:xfrm>
              <a:off x="2340234" y="1996381"/>
              <a:ext cx="5429288" cy="532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2400">
                  <a:latin typeface="Times New Roman" pitchFamily="18" charset="0"/>
                  <a:cs typeface="Times New Roman" pitchFamily="18" charset="0"/>
                </a:rPr>
                <a:t>More sensitive</a:t>
              </a:r>
              <a:endParaRPr lang="en-US" altLang="ko-KR" sz="2400">
                <a:latin typeface="Arial" charset="0"/>
                <a:cs typeface="Times New Roman" pitchFamily="18" charset="0"/>
              </a:endParaRPr>
            </a:p>
          </p:txBody>
        </p:sp>
      </p:grpSp>
      <p:sp>
        <p:nvSpPr>
          <p:cNvPr id="9223" name="Rectangle 50"/>
          <p:cNvSpPr>
            <a:spLocks noChangeArrowheads="1"/>
          </p:cNvSpPr>
          <p:nvPr/>
        </p:nvSpPr>
        <p:spPr bwMode="auto">
          <a:xfrm>
            <a:off x="1833563" y="5214938"/>
            <a:ext cx="20621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400">
                <a:latin typeface="Times New Roman" pitchFamily="18" charset="0"/>
                <a:cs typeface="Times New Roman" pitchFamily="18" charset="0"/>
              </a:rPr>
              <a:t>Short life cycle</a:t>
            </a:r>
            <a:endParaRPr lang="en-US" altLang="ko-KR" sz="2400">
              <a:cs typeface="Times New Roman" pitchFamily="18" charset="0"/>
            </a:endParaRPr>
          </a:p>
        </p:txBody>
      </p:sp>
      <p:sp>
        <p:nvSpPr>
          <p:cNvPr id="52" name="Title 4"/>
          <p:cNvSpPr txBox="1">
            <a:spLocks/>
          </p:cNvSpPr>
          <p:nvPr/>
        </p:nvSpPr>
        <p:spPr>
          <a:xfrm>
            <a:off x="0" y="500063"/>
            <a:ext cx="9144000" cy="714375"/>
          </a:xfrm>
          <a:prstGeom prst="rect">
            <a:avLst/>
          </a:prstGeom>
        </p:spPr>
        <p:txBody>
          <a:bodyPr/>
          <a:lstStyle/>
          <a:p>
            <a:pPr fontAlgn="auto" latinLnBrk="1">
              <a:spcAft>
                <a:spcPts val="0"/>
              </a:spcAft>
              <a:defRPr/>
            </a:pPr>
            <a:r>
              <a:rPr lang="en-US" altLang="ko-KR" sz="3600" b="1" dirty="0">
                <a:latin typeface="Times New Roman" pitchFamily="18" charset="0"/>
                <a:ea typeface="+mj-ea"/>
                <a:cs typeface="Times New Roman" pitchFamily="18" charset="0"/>
              </a:rPr>
              <a:t>Microbial </a:t>
            </a:r>
            <a:r>
              <a:rPr lang="en-US" altLang="ko-KR" sz="3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Bioassay Advantages </a:t>
            </a:r>
            <a:endParaRPr lang="en-US" altLang="ko-KR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0488" y="6388100"/>
            <a:ext cx="205062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400" b="1" dirty="0" smtClean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INRODUCTION</a:t>
            </a:r>
            <a:endParaRPr lang="en-US" altLang="ko-KR" sz="2400" b="1" dirty="0">
              <a:ln w="18415" cmpd="sng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1"/>
          <p:cNvGrpSpPr>
            <a:grpSpLocks/>
          </p:cNvGrpSpPr>
          <p:nvPr/>
        </p:nvGrpSpPr>
        <p:grpSpPr bwMode="auto">
          <a:xfrm>
            <a:off x="1371600" y="1285875"/>
            <a:ext cx="6553200" cy="4352925"/>
            <a:chOff x="304770" y="1785926"/>
            <a:chExt cx="6076993" cy="3509987"/>
          </a:xfrm>
        </p:grpSpPr>
        <p:sp>
          <p:nvSpPr>
            <p:cNvPr id="3" name="Rounded Rectangle 2"/>
            <p:cNvSpPr/>
            <p:nvPr/>
          </p:nvSpPr>
          <p:spPr>
            <a:xfrm>
              <a:off x="428596" y="1785926"/>
              <a:ext cx="5929355" cy="642942"/>
            </a:xfrm>
            <a:prstGeom prst="roundRect">
              <a:avLst>
                <a:gd name="adj" fmla="val 32963"/>
              </a:avLst>
            </a:prstGeom>
            <a:gradFill flip="none" rotWithShape="1">
              <a:gsLst>
                <a:gs pos="0">
                  <a:srgbClr val="5E9EFF"/>
                </a:gs>
                <a:gs pos="0">
                  <a:srgbClr val="85C2FF"/>
                </a:gs>
                <a:gs pos="47000">
                  <a:srgbClr val="C4D6EB"/>
                </a:gs>
                <a:gs pos="100000">
                  <a:srgbClr val="FFEBFA"/>
                </a:gs>
              </a:gsLst>
              <a:lin ang="16200000" scaled="0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altLang="ko-KR">
                  <a:solidFill>
                    <a:srgbClr val="000000"/>
                  </a:solidFill>
                  <a:ea typeface="굴림" pitchFamily="34" charset="-127"/>
                </a:rPr>
                <a:t>      </a:t>
              </a:r>
              <a:endParaRPr lang="en-US" altLang="ko-KR">
                <a:solidFill>
                  <a:srgbClr val="000000"/>
                </a:solidFill>
                <a:latin typeface="Times New Roman" pitchFamily="18" charset="0"/>
                <a:ea typeface="굴림" pitchFamily="34" charset="-127"/>
                <a:cs typeface="Times New Roman" pitchFamily="18" charset="0"/>
              </a:endParaRPr>
            </a:p>
            <a:p>
              <a:pPr>
                <a:defRPr/>
              </a:pPr>
              <a:endParaRPr lang="en-US" altLang="ko-KR">
                <a:solidFill>
                  <a:srgbClr val="000000"/>
                </a:solidFill>
                <a:ea typeface="굴림" pitchFamily="34" charset="-127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42870" y="1804976"/>
              <a:ext cx="571504" cy="64294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b="1">
                  <a:solidFill>
                    <a:schemeClr val="tx1"/>
                  </a:solidFill>
                  <a:ea typeface="굴림" pitchFamily="34" charset="-127"/>
                </a:rPr>
                <a:t>1</a:t>
              </a:r>
            </a:p>
          </p:txBody>
        </p:sp>
        <p:sp>
          <p:nvSpPr>
            <p:cNvPr id="10246" name="Rectangle 4"/>
            <p:cNvSpPr>
              <a:spLocks noChangeArrowheads="1"/>
            </p:cNvSpPr>
            <p:nvPr/>
          </p:nvSpPr>
          <p:spPr bwMode="auto">
            <a:xfrm>
              <a:off x="1000100" y="1863714"/>
              <a:ext cx="5143536" cy="570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2000" b="1" dirty="0">
                  <a:latin typeface="Times New Roman" pitchFamily="18" charset="0"/>
                  <a:cs typeface="Times New Roman" pitchFamily="18" charset="0"/>
                </a:rPr>
                <a:t>Monitoring in the growth rate </a:t>
              </a:r>
            </a:p>
            <a:p>
              <a:endParaRPr lang="en-US" altLang="ko-KR" sz="2000" dirty="0">
                <a:latin typeface="Arial" charset="0"/>
                <a:cs typeface="Times New Roman" pitchFamily="18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428596" y="2500306"/>
              <a:ext cx="5929355" cy="642942"/>
            </a:xfrm>
            <a:prstGeom prst="roundRect">
              <a:avLst>
                <a:gd name="adj" fmla="val 32963"/>
              </a:avLst>
            </a:prstGeom>
            <a:gradFill flip="none" rotWithShape="1">
              <a:gsLst>
                <a:gs pos="0">
                  <a:srgbClr val="5E9EFF"/>
                </a:gs>
                <a:gs pos="0">
                  <a:srgbClr val="85C2FF"/>
                </a:gs>
                <a:gs pos="47000">
                  <a:srgbClr val="C4D6EB"/>
                </a:gs>
                <a:gs pos="100000">
                  <a:srgbClr val="FFEBFA"/>
                </a:gs>
              </a:gsLst>
              <a:lin ang="16200000" scaled="0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altLang="ko-KR">
                  <a:solidFill>
                    <a:srgbClr val="000000"/>
                  </a:solidFill>
                  <a:ea typeface="굴림" pitchFamily="34" charset="-127"/>
                </a:rPr>
                <a:t>      </a:t>
              </a:r>
              <a:endParaRPr lang="en-US" altLang="ko-KR">
                <a:solidFill>
                  <a:srgbClr val="000000"/>
                </a:solidFill>
                <a:latin typeface="Times New Roman" pitchFamily="18" charset="0"/>
                <a:ea typeface="굴림" pitchFamily="34" charset="-127"/>
                <a:cs typeface="Times New Roman" pitchFamily="18" charset="0"/>
              </a:endParaRPr>
            </a:p>
            <a:p>
              <a:pPr>
                <a:defRPr/>
              </a:pPr>
              <a:endParaRPr lang="en-US" altLang="ko-KR">
                <a:solidFill>
                  <a:srgbClr val="000000"/>
                </a:solidFill>
                <a:ea typeface="굴림" pitchFamily="34" charset="-127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42870" y="2490781"/>
              <a:ext cx="571504" cy="64294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b="1">
                  <a:solidFill>
                    <a:schemeClr val="tx1"/>
                  </a:solidFill>
                  <a:ea typeface="굴림" pitchFamily="34" charset="-127"/>
                </a:rPr>
                <a:t>2</a:t>
              </a:r>
            </a:p>
          </p:txBody>
        </p:sp>
        <p:sp>
          <p:nvSpPr>
            <p:cNvPr id="10249" name="Rectangle 7"/>
            <p:cNvSpPr>
              <a:spLocks noChangeArrowheads="1"/>
            </p:cNvSpPr>
            <p:nvPr/>
          </p:nvSpPr>
          <p:spPr bwMode="auto">
            <a:xfrm>
              <a:off x="941362" y="2608257"/>
              <a:ext cx="5143536" cy="297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ko-KR" sz="2000" b="1" dirty="0">
                  <a:latin typeface="Times New Roman" pitchFamily="18" charset="0"/>
                  <a:cs typeface="Times New Roman" pitchFamily="18" charset="0"/>
                </a:rPr>
                <a:t>Biochemical </a:t>
              </a:r>
              <a:r>
                <a:rPr lang="en-US" altLang="ko-KR" sz="2000" b="1" dirty="0" smtClean="0">
                  <a:latin typeface="Times New Roman" pitchFamily="18" charset="0"/>
                  <a:cs typeface="Times New Roman" pitchFamily="18" charset="0"/>
                </a:rPr>
                <a:t>properties, mortality </a:t>
              </a:r>
              <a:endParaRPr lang="en-US" altLang="ko-KR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52409" y="3236911"/>
              <a:ext cx="5929354" cy="642942"/>
            </a:xfrm>
            <a:prstGeom prst="roundRect">
              <a:avLst>
                <a:gd name="adj" fmla="val 32963"/>
              </a:avLst>
            </a:prstGeom>
            <a:gradFill flip="none" rotWithShape="1">
              <a:gsLst>
                <a:gs pos="0">
                  <a:srgbClr val="5E9EFF"/>
                </a:gs>
                <a:gs pos="0">
                  <a:srgbClr val="85C2FF"/>
                </a:gs>
                <a:gs pos="47000">
                  <a:srgbClr val="C4D6EB"/>
                </a:gs>
                <a:gs pos="100000">
                  <a:srgbClr val="FFEBFA"/>
                </a:gs>
              </a:gsLst>
              <a:lin ang="16200000" scaled="0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altLang="ko-KR">
                  <a:solidFill>
                    <a:srgbClr val="000000"/>
                  </a:solidFill>
                  <a:ea typeface="굴림" pitchFamily="34" charset="-127"/>
                </a:rPr>
                <a:t>      </a:t>
              </a:r>
              <a:endParaRPr lang="en-US" altLang="ko-KR">
                <a:solidFill>
                  <a:srgbClr val="000000"/>
                </a:solidFill>
                <a:latin typeface="Times New Roman" pitchFamily="18" charset="0"/>
                <a:ea typeface="굴림" pitchFamily="34" charset="-127"/>
                <a:cs typeface="Times New Roman" pitchFamily="18" charset="0"/>
              </a:endParaRPr>
            </a:p>
            <a:p>
              <a:pPr>
                <a:defRPr/>
              </a:pPr>
              <a:endParaRPr lang="en-US" altLang="ko-KR">
                <a:solidFill>
                  <a:srgbClr val="000000"/>
                </a:solidFill>
                <a:ea typeface="굴림" pitchFamily="34" charset="-127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28583" y="3227386"/>
              <a:ext cx="571504" cy="64294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b="1">
                  <a:solidFill>
                    <a:schemeClr val="tx1"/>
                  </a:solidFill>
                  <a:ea typeface="굴림" pitchFamily="34" charset="-127"/>
                </a:rPr>
                <a:t>3</a:t>
              </a:r>
            </a:p>
          </p:txBody>
        </p:sp>
        <p:sp>
          <p:nvSpPr>
            <p:cNvPr id="10252" name="Rectangle 10"/>
            <p:cNvSpPr>
              <a:spLocks noChangeArrowheads="1"/>
            </p:cNvSpPr>
            <p:nvPr/>
          </p:nvSpPr>
          <p:spPr bwMode="auto">
            <a:xfrm>
              <a:off x="952475" y="3321049"/>
              <a:ext cx="5143536" cy="52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ko-KR" sz="2000" b="1" dirty="0" smtClean="0">
                  <a:latin typeface="Times New Roman" pitchFamily="18" charset="0"/>
                  <a:cs typeface="Times New Roman" pitchFamily="18" charset="0"/>
                </a:rPr>
                <a:t>Capacity of microorganisms to transform carbon, sulfur or nitrogen</a:t>
              </a:r>
              <a:endParaRPr lang="en-US" altLang="ko-KR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428596" y="3938591"/>
              <a:ext cx="5929355" cy="642942"/>
            </a:xfrm>
            <a:prstGeom prst="roundRect">
              <a:avLst>
                <a:gd name="adj" fmla="val 32963"/>
              </a:avLst>
            </a:prstGeom>
            <a:gradFill flip="none" rotWithShape="1">
              <a:gsLst>
                <a:gs pos="0">
                  <a:srgbClr val="5E9EFF"/>
                </a:gs>
                <a:gs pos="0">
                  <a:srgbClr val="85C2FF"/>
                </a:gs>
                <a:gs pos="47000">
                  <a:srgbClr val="C4D6EB"/>
                </a:gs>
                <a:gs pos="100000">
                  <a:srgbClr val="FFEBFA"/>
                </a:gs>
              </a:gsLst>
              <a:lin ang="16200000" scaled="0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altLang="ko-KR">
                  <a:solidFill>
                    <a:srgbClr val="000000"/>
                  </a:solidFill>
                  <a:ea typeface="굴림" pitchFamily="34" charset="-127"/>
                </a:rPr>
                <a:t>              </a:t>
              </a:r>
              <a:endParaRPr lang="en-US" altLang="ko-KR">
                <a:solidFill>
                  <a:srgbClr val="000000"/>
                </a:solidFill>
                <a:latin typeface="Times New Roman" pitchFamily="18" charset="0"/>
                <a:ea typeface="굴림" pitchFamily="34" charset="-127"/>
                <a:cs typeface="Times New Roman" pitchFamily="18" charset="0"/>
              </a:endParaRPr>
            </a:p>
            <a:p>
              <a:pPr>
                <a:defRPr/>
              </a:pPr>
              <a:r>
                <a:rPr lang="en-US" altLang="ko-KR">
                  <a:solidFill>
                    <a:srgbClr val="000000"/>
                  </a:solidFill>
                  <a:ea typeface="굴림" pitchFamily="34" charset="-127"/>
                </a:rPr>
                <a:t> 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2870" y="3929066"/>
              <a:ext cx="571504" cy="64294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b="1">
                  <a:solidFill>
                    <a:schemeClr val="tx1"/>
                  </a:solidFill>
                  <a:ea typeface="굴림" pitchFamily="34" charset="-127"/>
                </a:rPr>
                <a:t>4</a:t>
              </a:r>
            </a:p>
          </p:txBody>
        </p:sp>
        <p:sp>
          <p:nvSpPr>
            <p:cNvPr id="10255" name="Rectangle 13"/>
            <p:cNvSpPr>
              <a:spLocks noChangeArrowheads="1"/>
            </p:cNvSpPr>
            <p:nvPr/>
          </p:nvSpPr>
          <p:spPr bwMode="auto">
            <a:xfrm>
              <a:off x="928662" y="4048129"/>
              <a:ext cx="5143536" cy="297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ko-KR" sz="2000" b="1" dirty="0">
                  <a:latin typeface="Times New Roman" pitchFamily="18" charset="0"/>
                  <a:cs typeface="Times New Roman" pitchFamily="18" charset="0"/>
                </a:rPr>
                <a:t> Bioluminescence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428596" y="4652971"/>
              <a:ext cx="5929355" cy="642942"/>
            </a:xfrm>
            <a:prstGeom prst="roundRect">
              <a:avLst>
                <a:gd name="adj" fmla="val 32963"/>
              </a:avLst>
            </a:prstGeom>
            <a:gradFill flip="none" rotWithShape="1">
              <a:gsLst>
                <a:gs pos="0">
                  <a:srgbClr val="5E9EFF"/>
                </a:gs>
                <a:gs pos="0">
                  <a:srgbClr val="85C2FF"/>
                </a:gs>
                <a:gs pos="47000">
                  <a:srgbClr val="C4D6EB"/>
                </a:gs>
                <a:gs pos="100000">
                  <a:srgbClr val="FFEBFA"/>
                </a:gs>
              </a:gsLst>
              <a:lin ang="16200000" scaled="0"/>
              <a:tileRect/>
            </a:gradFill>
            <a:ln>
              <a:solidFill>
                <a:schemeClr val="bg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altLang="ko-KR">
                  <a:solidFill>
                    <a:srgbClr val="000000"/>
                  </a:solidFill>
                  <a:ea typeface="굴림" pitchFamily="34" charset="-127"/>
                </a:rPr>
                <a:t>      </a:t>
              </a:r>
              <a:endParaRPr lang="en-US" altLang="ko-KR">
                <a:solidFill>
                  <a:srgbClr val="000000"/>
                </a:solidFill>
                <a:latin typeface="Times New Roman" pitchFamily="18" charset="0"/>
                <a:ea typeface="굴림" pitchFamily="34" charset="-127"/>
                <a:cs typeface="Times New Roman" pitchFamily="18" charset="0"/>
              </a:endParaRPr>
            </a:p>
            <a:p>
              <a:pPr>
                <a:defRPr/>
              </a:pPr>
              <a:endParaRPr lang="en-US" altLang="ko-KR">
                <a:solidFill>
                  <a:srgbClr val="000000"/>
                </a:solidFill>
                <a:ea typeface="굴림" pitchFamily="34" charset="-127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04770" y="4643446"/>
              <a:ext cx="571504" cy="64294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b="1">
                  <a:solidFill>
                    <a:schemeClr val="tx1"/>
                  </a:solidFill>
                  <a:ea typeface="굴림" pitchFamily="34" charset="-127"/>
                </a:rPr>
                <a:t>5</a:t>
              </a:r>
            </a:p>
          </p:txBody>
        </p:sp>
        <p:sp>
          <p:nvSpPr>
            <p:cNvPr id="10258" name="Rectangle 16"/>
            <p:cNvSpPr>
              <a:spLocks noChangeArrowheads="1"/>
            </p:cNvSpPr>
            <p:nvPr/>
          </p:nvSpPr>
          <p:spPr bwMode="auto">
            <a:xfrm>
              <a:off x="928662" y="4702184"/>
              <a:ext cx="5143536" cy="297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ko-KR" sz="2000" b="1" dirty="0">
                  <a:latin typeface="Times New Roman" pitchFamily="18" charset="0"/>
                  <a:cs typeface="Times New Roman" pitchFamily="18" charset="0"/>
                </a:rPr>
                <a:t> Photosynthetic activity</a:t>
              </a:r>
            </a:p>
          </p:txBody>
        </p:sp>
      </p:grpSp>
      <p:sp>
        <p:nvSpPr>
          <p:cNvPr id="21" name="Title 4"/>
          <p:cNvSpPr txBox="1">
            <a:spLocks/>
          </p:cNvSpPr>
          <p:nvPr/>
        </p:nvSpPr>
        <p:spPr>
          <a:xfrm>
            <a:off x="0" y="500063"/>
            <a:ext cx="9144000" cy="714375"/>
          </a:xfrm>
          <a:prstGeom prst="rect">
            <a:avLst/>
          </a:prstGeom>
        </p:spPr>
        <p:txBody>
          <a:bodyPr/>
          <a:lstStyle/>
          <a:p>
            <a:pPr fontAlgn="auto" latinLnBrk="1">
              <a:spcAft>
                <a:spcPts val="0"/>
              </a:spcAft>
              <a:defRPr/>
            </a:pPr>
            <a:r>
              <a:rPr lang="en-US" altLang="ko-KR" sz="3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Microbial Bioassay based Mechanism</a:t>
            </a:r>
            <a:endParaRPr lang="en-US" altLang="ko-KR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0488" y="6388100"/>
            <a:ext cx="205062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400" b="1" dirty="0" smtClean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INRODUCTION</a:t>
            </a:r>
            <a:endParaRPr lang="en-US" altLang="ko-KR" sz="2400" b="1" dirty="0">
              <a:ln w="18415" cmpd="sng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1"/>
          <p:cNvGrpSpPr>
            <a:grpSpLocks/>
          </p:cNvGrpSpPr>
          <p:nvPr/>
        </p:nvGrpSpPr>
        <p:grpSpPr bwMode="auto">
          <a:xfrm>
            <a:off x="1638300" y="1500188"/>
            <a:ext cx="6362700" cy="4214812"/>
            <a:chOff x="300024" y="1785926"/>
            <a:chExt cx="6081739" cy="2795607"/>
          </a:xfrm>
        </p:grpSpPr>
        <p:sp>
          <p:nvSpPr>
            <p:cNvPr id="3" name="Rounded Rectangle 2"/>
            <p:cNvSpPr/>
            <p:nvPr/>
          </p:nvSpPr>
          <p:spPr>
            <a:xfrm>
              <a:off x="428613" y="1785926"/>
              <a:ext cx="5929337" cy="642942"/>
            </a:xfrm>
            <a:prstGeom prst="roundRect">
              <a:avLst>
                <a:gd name="adj" fmla="val 32963"/>
              </a:avLst>
            </a:prstGeom>
            <a:gradFill flip="none" rotWithShape="1">
              <a:gsLst>
                <a:gs pos="0">
                  <a:srgbClr val="5E9EFF"/>
                </a:gs>
                <a:gs pos="0">
                  <a:srgbClr val="85C2FF"/>
                </a:gs>
                <a:gs pos="47000">
                  <a:srgbClr val="C4D6EB"/>
                </a:gs>
                <a:gs pos="100000">
                  <a:srgbClr val="FFEBFA"/>
                </a:gs>
              </a:gsLst>
              <a:lin ang="16200000" scaled="0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altLang="ko-KR">
                  <a:solidFill>
                    <a:srgbClr val="000000"/>
                  </a:solidFill>
                  <a:ea typeface="굴림" pitchFamily="34" charset="-127"/>
                </a:rPr>
                <a:t>      </a:t>
              </a:r>
              <a:endParaRPr lang="en-US" altLang="ko-KR">
                <a:solidFill>
                  <a:srgbClr val="000000"/>
                </a:solidFill>
                <a:latin typeface="Times New Roman" pitchFamily="18" charset="0"/>
                <a:ea typeface="굴림" pitchFamily="34" charset="-127"/>
                <a:cs typeface="Times New Roman" pitchFamily="18" charset="0"/>
              </a:endParaRPr>
            </a:p>
            <a:p>
              <a:pPr>
                <a:defRPr/>
              </a:pPr>
              <a:endParaRPr lang="en-US" altLang="ko-KR">
                <a:solidFill>
                  <a:srgbClr val="000000"/>
                </a:solidFill>
                <a:ea typeface="굴림" pitchFamily="34" charset="-127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04787" y="1804976"/>
              <a:ext cx="571502" cy="64294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b="1">
                  <a:solidFill>
                    <a:schemeClr val="tx1"/>
                  </a:solidFill>
                  <a:ea typeface="굴림" pitchFamily="34" charset="-127"/>
                </a:rPr>
                <a:t>7</a:t>
              </a:r>
            </a:p>
          </p:txBody>
        </p:sp>
        <p:sp>
          <p:nvSpPr>
            <p:cNvPr id="11270" name="Rectangle 4"/>
            <p:cNvSpPr>
              <a:spLocks noChangeArrowheads="1"/>
            </p:cNvSpPr>
            <p:nvPr/>
          </p:nvSpPr>
          <p:spPr bwMode="auto">
            <a:xfrm>
              <a:off x="1000100" y="1863858"/>
              <a:ext cx="5143536" cy="469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2000" b="1" dirty="0">
                  <a:latin typeface="Times New Roman" pitchFamily="18" charset="0"/>
                  <a:cs typeface="Times New Roman" pitchFamily="18" charset="0"/>
                </a:rPr>
                <a:t>Nitrification inhibition</a:t>
              </a:r>
            </a:p>
            <a:p>
              <a:endParaRPr lang="en-US" altLang="ko-KR" sz="2000" dirty="0">
                <a:latin typeface="Arial" charset="0"/>
                <a:cs typeface="Times New Roman" pitchFamily="18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428613" y="2500306"/>
              <a:ext cx="5929337" cy="642942"/>
            </a:xfrm>
            <a:prstGeom prst="roundRect">
              <a:avLst>
                <a:gd name="adj" fmla="val 32963"/>
              </a:avLst>
            </a:prstGeom>
            <a:gradFill flip="none" rotWithShape="1">
              <a:gsLst>
                <a:gs pos="0">
                  <a:srgbClr val="5E9EFF"/>
                </a:gs>
                <a:gs pos="0">
                  <a:srgbClr val="85C2FF"/>
                </a:gs>
                <a:gs pos="47000">
                  <a:srgbClr val="C4D6EB"/>
                </a:gs>
                <a:gs pos="100000">
                  <a:srgbClr val="FFEBFA"/>
                </a:gs>
              </a:gsLst>
              <a:lin ang="16200000" scaled="0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altLang="ko-KR">
                  <a:solidFill>
                    <a:srgbClr val="000000"/>
                  </a:solidFill>
                  <a:ea typeface="굴림" pitchFamily="34" charset="-127"/>
                </a:rPr>
                <a:t>      </a:t>
              </a:r>
              <a:endParaRPr lang="en-US" altLang="ko-KR">
                <a:solidFill>
                  <a:srgbClr val="000000"/>
                </a:solidFill>
                <a:latin typeface="Times New Roman" pitchFamily="18" charset="0"/>
                <a:ea typeface="굴림" pitchFamily="34" charset="-127"/>
                <a:cs typeface="Times New Roman" pitchFamily="18" charset="0"/>
              </a:endParaRPr>
            </a:p>
            <a:p>
              <a:pPr>
                <a:defRPr/>
              </a:pPr>
              <a:endParaRPr lang="en-US" altLang="ko-KR">
                <a:solidFill>
                  <a:srgbClr val="000000"/>
                </a:solidFill>
                <a:ea typeface="굴림" pitchFamily="34" charset="-127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04787" y="2490781"/>
              <a:ext cx="571502" cy="64294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b="1">
                  <a:solidFill>
                    <a:schemeClr val="tx1"/>
                  </a:solidFill>
                  <a:ea typeface="굴림" pitchFamily="34" charset="-127"/>
                </a:rPr>
                <a:t>8</a:t>
              </a:r>
            </a:p>
          </p:txBody>
        </p:sp>
        <p:sp>
          <p:nvSpPr>
            <p:cNvPr id="11273" name="Rectangle 7"/>
            <p:cNvSpPr>
              <a:spLocks noChangeArrowheads="1"/>
            </p:cNvSpPr>
            <p:nvPr/>
          </p:nvSpPr>
          <p:spPr bwMode="auto">
            <a:xfrm>
              <a:off x="940725" y="2609038"/>
              <a:ext cx="5143536" cy="244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ko-KR" sz="2000" b="1" dirty="0">
                  <a:latin typeface="Times New Roman" pitchFamily="18" charset="0"/>
                  <a:cs typeface="Times New Roman" pitchFamily="18" charset="0"/>
                </a:rPr>
                <a:t>Enzyme </a:t>
              </a:r>
              <a:r>
                <a:rPr lang="en-US" altLang="ko-KR" sz="2000" b="1" dirty="0" smtClean="0">
                  <a:latin typeface="Times New Roman" pitchFamily="18" charset="0"/>
                  <a:cs typeface="Times New Roman" pitchFamily="18" charset="0"/>
                </a:rPr>
                <a:t>activity and inhibition</a:t>
              </a:r>
              <a:endParaRPr lang="en-US" altLang="ko-KR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52425" y="3236911"/>
              <a:ext cx="5929338" cy="642942"/>
            </a:xfrm>
            <a:prstGeom prst="roundRect">
              <a:avLst>
                <a:gd name="adj" fmla="val 32963"/>
              </a:avLst>
            </a:prstGeom>
            <a:gradFill flip="none" rotWithShape="1">
              <a:gsLst>
                <a:gs pos="0">
                  <a:srgbClr val="5E9EFF"/>
                </a:gs>
                <a:gs pos="0">
                  <a:srgbClr val="85C2FF"/>
                </a:gs>
                <a:gs pos="47000">
                  <a:srgbClr val="C4D6EB"/>
                </a:gs>
                <a:gs pos="100000">
                  <a:srgbClr val="FFEBFA"/>
                </a:gs>
              </a:gsLst>
              <a:lin ang="16200000" scaled="0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altLang="ko-KR">
                  <a:solidFill>
                    <a:srgbClr val="000000"/>
                  </a:solidFill>
                  <a:ea typeface="굴림" pitchFamily="34" charset="-127"/>
                </a:rPr>
                <a:t>      </a:t>
              </a:r>
              <a:endParaRPr lang="en-US" altLang="ko-KR">
                <a:solidFill>
                  <a:srgbClr val="000000"/>
                </a:solidFill>
                <a:latin typeface="Times New Roman" pitchFamily="18" charset="0"/>
                <a:ea typeface="굴림" pitchFamily="34" charset="-127"/>
                <a:cs typeface="Times New Roman" pitchFamily="18" charset="0"/>
              </a:endParaRPr>
            </a:p>
            <a:p>
              <a:pPr>
                <a:defRPr/>
              </a:pPr>
              <a:endParaRPr lang="en-US" altLang="ko-KR">
                <a:solidFill>
                  <a:srgbClr val="000000"/>
                </a:solidFill>
                <a:ea typeface="굴림" pitchFamily="34" charset="-127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0024" y="3214686"/>
              <a:ext cx="571502" cy="64294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b="1">
                  <a:solidFill>
                    <a:schemeClr val="tx1"/>
                  </a:solidFill>
                  <a:ea typeface="굴림" pitchFamily="34" charset="-127"/>
                </a:rPr>
                <a:t>9</a:t>
              </a:r>
            </a:p>
          </p:txBody>
        </p:sp>
        <p:sp>
          <p:nvSpPr>
            <p:cNvPr id="11276" name="Rectangle 10"/>
            <p:cNvSpPr>
              <a:spLocks noChangeArrowheads="1"/>
            </p:cNvSpPr>
            <p:nvPr/>
          </p:nvSpPr>
          <p:spPr bwMode="auto">
            <a:xfrm>
              <a:off x="952475" y="3321749"/>
              <a:ext cx="5143536" cy="244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ko-KR" sz="2000" b="1" dirty="0">
                  <a:latin typeface="Times New Roman" pitchFamily="18" charset="0"/>
                  <a:cs typeface="Times New Roman" pitchFamily="18" charset="0"/>
                </a:rPr>
                <a:t>Fluorescence of chlorophyll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428613" y="3938591"/>
              <a:ext cx="5929337" cy="642942"/>
            </a:xfrm>
            <a:prstGeom prst="roundRect">
              <a:avLst>
                <a:gd name="adj" fmla="val 32963"/>
              </a:avLst>
            </a:prstGeom>
            <a:gradFill flip="none" rotWithShape="1">
              <a:gsLst>
                <a:gs pos="0">
                  <a:srgbClr val="5E9EFF"/>
                </a:gs>
                <a:gs pos="0">
                  <a:srgbClr val="85C2FF"/>
                </a:gs>
                <a:gs pos="47000">
                  <a:srgbClr val="C4D6EB"/>
                </a:gs>
                <a:gs pos="100000">
                  <a:srgbClr val="FFEBFA"/>
                </a:gs>
              </a:gsLst>
              <a:lin ang="16200000" scaled="0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altLang="ko-KR">
                  <a:solidFill>
                    <a:srgbClr val="000000"/>
                  </a:solidFill>
                  <a:ea typeface="굴림" pitchFamily="34" charset="-127"/>
                </a:rPr>
                <a:t>              </a:t>
              </a:r>
              <a:endParaRPr lang="en-US" altLang="ko-KR">
                <a:solidFill>
                  <a:srgbClr val="000000"/>
                </a:solidFill>
                <a:latin typeface="Times New Roman" pitchFamily="18" charset="0"/>
                <a:ea typeface="굴림" pitchFamily="34" charset="-127"/>
                <a:cs typeface="Times New Roman" pitchFamily="18" charset="0"/>
              </a:endParaRPr>
            </a:p>
            <a:p>
              <a:pPr>
                <a:defRPr/>
              </a:pPr>
              <a:r>
                <a:rPr lang="en-US" altLang="ko-KR">
                  <a:solidFill>
                    <a:srgbClr val="000000"/>
                  </a:solidFill>
                  <a:ea typeface="굴림" pitchFamily="34" charset="-127"/>
                </a:rPr>
                <a:t> 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04787" y="3929066"/>
              <a:ext cx="571502" cy="64294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tx1"/>
                  </a:solidFill>
                </a:rPr>
                <a:t>10</a:t>
              </a:r>
            </a:p>
          </p:txBody>
        </p:sp>
        <p:sp>
          <p:nvSpPr>
            <p:cNvPr id="11279" name="Rectangle 13"/>
            <p:cNvSpPr>
              <a:spLocks noChangeArrowheads="1"/>
            </p:cNvSpPr>
            <p:nvPr/>
          </p:nvSpPr>
          <p:spPr bwMode="auto">
            <a:xfrm>
              <a:off x="928662" y="4048192"/>
              <a:ext cx="5143536" cy="244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ko-KR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2000" b="1" dirty="0" smtClean="0">
                  <a:latin typeface="Times New Roman" pitchFamily="18" charset="0"/>
                  <a:cs typeface="Times New Roman" pitchFamily="18" charset="0"/>
                </a:rPr>
                <a:t>Respiration, oxygen consumption </a:t>
              </a:r>
              <a:endParaRPr lang="en-US" altLang="ko-KR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1" name="Title 4"/>
          <p:cNvSpPr txBox="1">
            <a:spLocks/>
          </p:cNvSpPr>
          <p:nvPr/>
        </p:nvSpPr>
        <p:spPr>
          <a:xfrm>
            <a:off x="0" y="500063"/>
            <a:ext cx="9144000" cy="714375"/>
          </a:xfrm>
          <a:prstGeom prst="rect">
            <a:avLst/>
          </a:prstGeom>
        </p:spPr>
        <p:txBody>
          <a:bodyPr/>
          <a:lstStyle/>
          <a:p>
            <a:pPr fontAlgn="auto" latinLnBrk="1">
              <a:spcAft>
                <a:spcPts val="0"/>
              </a:spcAft>
              <a:defRPr/>
            </a:pPr>
            <a:r>
              <a:rPr lang="en-US" altLang="ko-KR" sz="3600" b="1" dirty="0">
                <a:latin typeface="Times New Roman" pitchFamily="18" charset="0"/>
                <a:cs typeface="Times New Roman" pitchFamily="18" charset="0"/>
              </a:rPr>
              <a:t>Microbial Bioassay based Mechanism</a:t>
            </a:r>
            <a:endParaRPr lang="en-US" altLang="ko-KR" sz="3600" b="1" dirty="0"/>
          </a:p>
        </p:txBody>
      </p:sp>
      <p:sp>
        <p:nvSpPr>
          <p:cNvPr id="16" name="Rectangle 15"/>
          <p:cNvSpPr/>
          <p:nvPr/>
        </p:nvSpPr>
        <p:spPr>
          <a:xfrm>
            <a:off x="90488" y="6388100"/>
            <a:ext cx="205062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400" b="1" dirty="0" smtClean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INRODUCTION</a:t>
            </a:r>
            <a:endParaRPr lang="en-US" altLang="ko-KR" sz="2400" b="1" dirty="0">
              <a:ln w="18415" cmpd="sng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"/>
          <p:cNvSpPr txBox="1">
            <a:spLocks/>
          </p:cNvSpPr>
          <p:nvPr/>
        </p:nvSpPr>
        <p:spPr bwMode="auto">
          <a:xfrm>
            <a:off x="500063" y="1428750"/>
            <a:ext cx="5214937" cy="463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latinLnBrk="1">
              <a:lnSpc>
                <a:spcPct val="20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en-US" altLang="ko-KR" sz="2000" dirty="0">
                <a:latin typeface="Times New Roman" pitchFamily="18" charset="0"/>
                <a:cs typeface="Times New Roman" pitchFamily="18" charset="0"/>
              </a:rPr>
              <a:t>Aerobic bacteria</a:t>
            </a:r>
          </a:p>
          <a:p>
            <a:pPr marL="342900" indent="-342900" latinLnBrk="1">
              <a:lnSpc>
                <a:spcPct val="20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en-US" altLang="ko-KR" sz="2000" dirty="0">
                <a:latin typeface="Times New Roman" pitchFamily="18" charset="0"/>
                <a:cs typeface="Times New Roman" pitchFamily="18" charset="0"/>
              </a:rPr>
              <a:t>Bioluminescent bacteria </a:t>
            </a:r>
          </a:p>
          <a:p>
            <a:pPr marL="342900" indent="-342900" latinLnBrk="1">
              <a:lnSpc>
                <a:spcPct val="20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en-US" altLang="ko-KR" sz="2000" dirty="0">
                <a:latin typeface="Times New Roman" pitchFamily="18" charset="0"/>
                <a:cs typeface="Times New Roman" pitchFamily="18" charset="0"/>
              </a:rPr>
              <a:t>Algae</a:t>
            </a:r>
          </a:p>
          <a:p>
            <a:pPr marL="342900" indent="-342900" latinLnBrk="1">
              <a:lnSpc>
                <a:spcPct val="20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en-US" altLang="ko-KR" sz="2000" dirty="0">
                <a:latin typeface="Times New Roman" pitchFamily="18" charset="0"/>
                <a:cs typeface="Times New Roman" pitchFamily="18" charset="0"/>
              </a:rPr>
              <a:t>Nitrifying bacteria </a:t>
            </a:r>
          </a:p>
          <a:p>
            <a:pPr marL="342900" indent="-342900" latinLnBrk="1">
              <a:lnSpc>
                <a:spcPct val="20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en-US" altLang="ko-KR" sz="2000" dirty="0">
                <a:latin typeface="Times New Roman" pitchFamily="18" charset="0"/>
                <a:cs typeface="Times New Roman" pitchFamily="18" charset="0"/>
              </a:rPr>
              <a:t>Bacteria in microbial fuel cells</a:t>
            </a:r>
          </a:p>
          <a:p>
            <a:pPr marL="342900" indent="-342900" latinLnBrk="1">
              <a:lnSpc>
                <a:spcPct val="20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en-US" altLang="ko-KR" sz="2000" dirty="0">
                <a:latin typeface="Times New Roman" pitchFamily="18" charset="0"/>
                <a:cs typeface="Times New Roman" pitchFamily="18" charset="0"/>
              </a:rPr>
              <a:t>Activated Sludge</a:t>
            </a:r>
          </a:p>
        </p:txBody>
      </p:sp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4500563" y="1428750"/>
            <a:ext cx="4572000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ko-KR" sz="2000" dirty="0">
                <a:latin typeface="Times New Roman" pitchFamily="18" charset="0"/>
                <a:cs typeface="Times New Roman" pitchFamily="18" charset="0"/>
              </a:rPr>
              <a:t> Genetic </a:t>
            </a:r>
            <a:r>
              <a:rPr lang="en-US" altLang="ko-KR" sz="2000" dirty="0" smtClean="0">
                <a:latin typeface="Times New Roman" pitchFamily="18" charset="0"/>
                <a:cs typeface="Times New Roman" pitchFamily="18" charset="0"/>
              </a:rPr>
              <a:t>engineered bacteria</a:t>
            </a:r>
            <a:endParaRPr lang="en-US" altLang="ko-KR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ko-KR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000" i="1" dirty="0" err="1">
                <a:latin typeface="Times New Roman" pitchFamily="18" charset="0"/>
                <a:cs typeface="Times New Roman" pitchFamily="18" charset="0"/>
              </a:rPr>
              <a:t>Photobacterium</a:t>
            </a:r>
            <a:r>
              <a:rPr lang="en-US" altLang="ko-KR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000" i="1" dirty="0" err="1">
                <a:latin typeface="Times New Roman" pitchFamily="18" charset="0"/>
                <a:cs typeface="Times New Roman" pitchFamily="18" charset="0"/>
              </a:rPr>
              <a:t>phosphoreum</a:t>
            </a:r>
            <a:endParaRPr lang="en-US" altLang="ko-KR" sz="2000" i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ko-KR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000" i="1" dirty="0" err="1">
                <a:latin typeface="Times New Roman" pitchFamily="18" charset="0"/>
                <a:cs typeface="Times New Roman" pitchFamily="18" charset="0"/>
              </a:rPr>
              <a:t>Vibrio</a:t>
            </a:r>
            <a:r>
              <a:rPr lang="en-US" altLang="ko-KR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000" i="1" dirty="0" err="1">
                <a:latin typeface="Times New Roman" pitchFamily="18" charset="0"/>
                <a:cs typeface="Times New Roman" pitchFamily="18" charset="0"/>
              </a:rPr>
              <a:t>fischeri</a:t>
            </a:r>
            <a:endParaRPr lang="en-US" altLang="ko-KR" sz="2000" i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ko-KR" sz="2000" dirty="0">
                <a:latin typeface="Times New Roman" pitchFamily="18" charset="0"/>
                <a:cs typeface="Times New Roman" pitchFamily="18" charset="0"/>
              </a:rPr>
              <a:t> Iron oxidizing bacteria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ko-KR" sz="2000" dirty="0" err="1">
                <a:latin typeface="Times New Roman" pitchFamily="18" charset="0"/>
                <a:cs typeface="Times New Roman" pitchFamily="18" charset="0"/>
              </a:rPr>
              <a:t>Oligotrophic</a:t>
            </a:r>
            <a:r>
              <a:rPr lang="en-US" altLang="ko-KR" sz="2000" dirty="0">
                <a:latin typeface="Times New Roman" pitchFamily="18" charset="0"/>
                <a:cs typeface="Times New Roman" pitchFamily="18" charset="0"/>
              </a:rPr>
              <a:t> bacteria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ko-KR" sz="2000" dirty="0">
                <a:latin typeface="Times New Roman" pitchFamily="18" charset="0"/>
                <a:cs typeface="Times New Roman" pitchFamily="18" charset="0"/>
              </a:rPr>
              <a:t> Yeast</a:t>
            </a:r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0" y="500063"/>
            <a:ext cx="9144000" cy="714375"/>
          </a:xfrm>
          <a:prstGeom prst="rect">
            <a:avLst/>
          </a:prstGeom>
        </p:spPr>
        <p:txBody>
          <a:bodyPr/>
          <a:lstStyle/>
          <a:p>
            <a:pPr fontAlgn="auto" latinLnBrk="1">
              <a:spcAft>
                <a:spcPts val="0"/>
              </a:spcAft>
              <a:defRPr/>
            </a:pPr>
            <a:r>
              <a:rPr lang="en-US" altLang="ko-KR" sz="3600" b="1" dirty="0">
                <a:latin typeface="Times New Roman" pitchFamily="18" charset="0"/>
                <a:ea typeface="+mj-ea"/>
                <a:cs typeface="Times New Roman" pitchFamily="18" charset="0"/>
              </a:rPr>
              <a:t>Microorganisms</a:t>
            </a:r>
            <a:endParaRPr lang="en-US" altLang="ko-KR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488" y="6388100"/>
            <a:ext cx="205062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400" b="1" dirty="0" smtClean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INRODUCTION</a:t>
            </a:r>
            <a:endParaRPr lang="en-US" altLang="ko-KR" sz="2400" b="1" dirty="0">
              <a:ln w="18415" cmpd="sng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 rot="5400000">
            <a:off x="3144715" y="-172914"/>
            <a:ext cx="2286000" cy="583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 rot="5400000">
            <a:off x="3352802" y="1981198"/>
            <a:ext cx="1904999" cy="5867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0" y="500063"/>
            <a:ext cx="9144000" cy="714375"/>
          </a:xfrm>
          <a:prstGeom prst="rect">
            <a:avLst/>
          </a:prstGeom>
        </p:spPr>
        <p:txBody>
          <a:bodyPr/>
          <a:lstStyle/>
          <a:p>
            <a:pPr fontAlgn="auto" latinLnBrk="1">
              <a:spcAft>
                <a:spcPts val="0"/>
              </a:spcAft>
              <a:defRPr/>
            </a:pPr>
            <a:r>
              <a:rPr lang="en-US" altLang="ko-KR" sz="3600" b="1" dirty="0" smtClean="0">
                <a:latin typeface="Times New Roman" pitchFamily="18" charset="0"/>
                <a:cs typeface="Times New Roman" pitchFamily="18" charset="0"/>
              </a:rPr>
              <a:t>Bioluminescence, bacterial growth </a:t>
            </a:r>
            <a:endParaRPr lang="en-US" altLang="ko-KR" sz="3600" b="1" dirty="0">
              <a:latin typeface="+mj-lt"/>
              <a:ea typeface="+mj-ea"/>
              <a:cs typeface="+mj-cs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676400" y="3810000"/>
            <a:ext cx="2590800" cy="1588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600200" y="5713412"/>
            <a:ext cx="2590800" cy="1588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90488" y="6388100"/>
            <a:ext cx="205062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400" b="1" dirty="0" smtClean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INRODUCTION</a:t>
            </a:r>
            <a:endParaRPr lang="en-US" altLang="ko-KR" sz="2400" b="1" dirty="0">
              <a:ln w="18415" cmpd="sng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500063" y="1500189"/>
            <a:ext cx="6286500" cy="1883371"/>
            <a:chOff x="1428728" y="2000240"/>
            <a:chExt cx="6286544" cy="1882400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1428728" y="2000240"/>
              <a:ext cx="785818" cy="785818"/>
              <a:chOff x="5786446" y="3500438"/>
              <a:chExt cx="785818" cy="785818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5786446" y="3500438"/>
                <a:ext cx="785817" cy="78540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altLang="ko-KR">
                  <a:solidFill>
                    <a:srgbClr val="FFFFFF"/>
                  </a:solidFill>
                  <a:ea typeface="굴림" pitchFamily="34" charset="-127"/>
                  <a:cs typeface="Arial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5786446" y="3590927"/>
                <a:ext cx="785818" cy="64633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600" b="1" dirty="0">
                    <a:ln w="18415" cmpd="sng">
                      <a:noFill/>
                      <a:prstDash val="solid"/>
                    </a:ln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</p:grpSp>
        <p:sp>
          <p:nvSpPr>
            <p:cNvPr id="9240" name="Rectangle 29"/>
            <p:cNvSpPr>
              <a:spLocks noChangeArrowheads="1"/>
            </p:cNvSpPr>
            <p:nvPr/>
          </p:nvSpPr>
          <p:spPr bwMode="auto">
            <a:xfrm>
              <a:off x="2285984" y="2190741"/>
              <a:ext cx="5429288" cy="1691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182563"/>
              <a:r>
                <a:rPr lang="en-US" altLang="ko-KR" sz="2400" dirty="0" smtClean="0">
                  <a:latin typeface="Times New Roman" pitchFamily="18" charset="0"/>
                  <a:cs typeface="Times New Roman" pitchFamily="18" charset="0"/>
                </a:rPr>
                <a:t>Need special instrument such as spectrophotometer,  respirometer, photometer, </a:t>
              </a:r>
              <a:r>
                <a:rPr lang="en-US" altLang="ko-KR" sz="2400" dirty="0" err="1" smtClean="0">
                  <a:latin typeface="Times New Roman" pitchFamily="18" charset="0"/>
                  <a:cs typeface="Times New Roman" pitchFamily="18" charset="0"/>
                </a:rPr>
                <a:t>microtox</a:t>
              </a:r>
              <a:r>
                <a:rPr lang="en-US" altLang="ko-KR" sz="2400" dirty="0" smtClean="0">
                  <a:latin typeface="Times New Roman" pitchFamily="18" charset="0"/>
                  <a:cs typeface="Times New Roman" pitchFamily="18" charset="0"/>
                </a:rPr>
                <a:t>….etc. </a:t>
              </a:r>
              <a:endParaRPr lang="en-US" altLang="ko-KR" sz="2400" dirty="0">
                <a:latin typeface="Times New Roman" pitchFamily="18" charset="0"/>
                <a:cs typeface="Times New Roman" pitchFamily="18" charset="0"/>
              </a:endParaRPr>
            </a:p>
            <a:p>
              <a:endParaRPr lang="en-US" altLang="ko-KR" sz="2800" dirty="0">
                <a:latin typeface="Arial" charset="0"/>
                <a:cs typeface="Times New Roman" pitchFamily="18" charset="0"/>
              </a:endParaRP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857250" y="3148012"/>
            <a:ext cx="6286500" cy="786224"/>
            <a:chOff x="1428728" y="2000240"/>
            <a:chExt cx="6286544" cy="785818"/>
          </a:xfrm>
        </p:grpSpPr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1428728" y="2000240"/>
              <a:ext cx="785818" cy="785818"/>
              <a:chOff x="5786446" y="3500438"/>
              <a:chExt cx="785818" cy="78581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786446" y="3500438"/>
                <a:ext cx="785817" cy="78540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</a:schemeClr>
                  </a:gs>
                  <a:gs pos="50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40000"/>
                      <a:lumOff val="60000"/>
                    </a:schemeClr>
                  </a:gs>
                </a:gsLst>
                <a:lin ang="13500000" scaled="1"/>
                <a:tileRect/>
              </a:gra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altLang="ko-KR">
                  <a:solidFill>
                    <a:srgbClr val="FFFFFF"/>
                  </a:solidFill>
                  <a:ea typeface="굴림" pitchFamily="34" charset="-127"/>
                  <a:cs typeface="Arial" charset="0"/>
                </a:endParaRPr>
              </a:p>
            </p:txBody>
          </p:sp>
          <p:sp>
            <p:nvSpPr>
              <p:cNvPr id="38" name="Rectangle 17"/>
              <p:cNvSpPr/>
              <p:nvPr/>
            </p:nvSpPr>
            <p:spPr>
              <a:xfrm>
                <a:off x="5786446" y="3590927"/>
                <a:ext cx="785818" cy="64633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600" b="1" dirty="0">
                    <a:ln w="18415" cmpd="sng">
                      <a:noFill/>
                      <a:prstDash val="solid"/>
                    </a:ln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latin typeface="Arial" pitchFamily="34" charset="0"/>
                    <a:cs typeface="Arial" pitchFamily="34" charset="0"/>
                  </a:rPr>
                  <a:t>2</a:t>
                </a:r>
              </a:p>
            </p:txBody>
          </p:sp>
        </p:grpSp>
        <p:sp>
          <p:nvSpPr>
            <p:cNvPr id="9236" name="Rectangle 35"/>
            <p:cNvSpPr>
              <a:spLocks noChangeArrowheads="1"/>
            </p:cNvSpPr>
            <p:nvPr/>
          </p:nvSpPr>
          <p:spPr bwMode="auto">
            <a:xfrm>
              <a:off x="2285984" y="2190741"/>
              <a:ext cx="5429288" cy="461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622300" indent="-514350"/>
              <a:r>
                <a:rPr lang="en-US" altLang="ko-KR" sz="2400" dirty="0" smtClean="0">
                  <a:latin typeface="Times New Roman" pitchFamily="18" charset="0"/>
                  <a:cs typeface="Times New Roman" pitchFamily="18" charset="0"/>
                </a:rPr>
                <a:t>Work at neutral or high pH</a:t>
              </a:r>
              <a:endParaRPr lang="en-US" altLang="ko-KR" sz="2000" dirty="0">
                <a:cs typeface="Times New Roman" pitchFamily="18" charset="0"/>
              </a:endParaRPr>
            </a:p>
          </p:txBody>
        </p:sp>
      </p:grpSp>
      <p:grpSp>
        <p:nvGrpSpPr>
          <p:cNvPr id="6" name="Group 38"/>
          <p:cNvGrpSpPr>
            <a:grpSpLocks/>
          </p:cNvGrpSpPr>
          <p:nvPr/>
        </p:nvGrpSpPr>
        <p:grpSpPr bwMode="auto">
          <a:xfrm>
            <a:off x="1038225" y="4071938"/>
            <a:ext cx="6286500" cy="1021497"/>
            <a:chOff x="1428728" y="2000240"/>
            <a:chExt cx="6286544" cy="1021503"/>
          </a:xfrm>
        </p:grpSpPr>
        <p:grpSp>
          <p:nvGrpSpPr>
            <p:cNvPr id="7" name="Group 20"/>
            <p:cNvGrpSpPr>
              <a:grpSpLocks/>
            </p:cNvGrpSpPr>
            <p:nvPr/>
          </p:nvGrpSpPr>
          <p:grpSpPr bwMode="auto">
            <a:xfrm>
              <a:off x="1428728" y="2000240"/>
              <a:ext cx="819156" cy="785818"/>
              <a:chOff x="5786446" y="3500438"/>
              <a:chExt cx="819156" cy="785818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5819784" y="3500438"/>
                <a:ext cx="785818" cy="785818"/>
              </a:xfrm>
              <a:prstGeom prst="ellipse">
                <a:avLst/>
              </a:prstGeom>
              <a:gradFill>
                <a:gsLst>
                  <a:gs pos="48000">
                    <a:srgbClr val="00B050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  <a:gs pos="100000">
                    <a:srgbClr val="00B050">
                      <a:alpha val="0"/>
                    </a:srgbClr>
                  </a:gs>
                </a:gsLst>
                <a:lin ang="0" scaled="1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altLang="ko-KR">
                  <a:solidFill>
                    <a:srgbClr val="FFFFFF"/>
                  </a:solidFill>
                  <a:ea typeface="굴림" pitchFamily="34" charset="-127"/>
                  <a:cs typeface="Arial" charset="0"/>
                </a:endParaRPr>
              </a:p>
            </p:txBody>
          </p:sp>
          <p:sp>
            <p:nvSpPr>
              <p:cNvPr id="44" name="Rectangle 23"/>
              <p:cNvSpPr/>
              <p:nvPr/>
            </p:nvSpPr>
            <p:spPr>
              <a:xfrm>
                <a:off x="5786446" y="3590927"/>
                <a:ext cx="785818" cy="64633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600" b="1" dirty="0">
                    <a:ln w="18415" cmpd="sng">
                      <a:noFill/>
                      <a:prstDash val="solid"/>
                    </a:ln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latin typeface="Arial" pitchFamily="34" charset="0"/>
                    <a:cs typeface="Arial" pitchFamily="34" charset="0"/>
                  </a:rPr>
                  <a:t>3</a:t>
                </a:r>
              </a:p>
            </p:txBody>
          </p:sp>
        </p:grpSp>
        <p:sp>
          <p:nvSpPr>
            <p:cNvPr id="9230" name="Rectangle 41"/>
            <p:cNvSpPr>
              <a:spLocks noChangeArrowheads="1"/>
            </p:cNvSpPr>
            <p:nvPr/>
          </p:nvSpPr>
          <p:spPr bwMode="auto">
            <a:xfrm>
              <a:off x="2285984" y="2190741"/>
              <a:ext cx="5429288" cy="831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2400" dirty="0" smtClean="0">
                  <a:latin typeface="Times New Roman" pitchFamily="18" charset="0"/>
                  <a:cs typeface="Times New Roman" pitchFamily="18" charset="0"/>
                </a:rPr>
                <a:t>Contamination </a:t>
              </a:r>
            </a:p>
            <a:p>
              <a:endParaRPr lang="en-US" altLang="ko-KR" sz="2400" dirty="0">
                <a:latin typeface="Arial" charset="0"/>
                <a:cs typeface="Times New Roman" pitchFamily="18" charset="0"/>
              </a:endParaRPr>
            </a:p>
          </p:txBody>
        </p:sp>
      </p:grpSp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1181100" y="5000625"/>
            <a:ext cx="6286500" cy="714375"/>
            <a:chOff x="1428728" y="1827062"/>
            <a:chExt cx="6340794" cy="824286"/>
          </a:xfrm>
        </p:grpSpPr>
        <p:grpSp>
          <p:nvGrpSpPr>
            <p:cNvPr id="9" name="Group 26"/>
            <p:cNvGrpSpPr>
              <a:grpSpLocks/>
            </p:cNvGrpSpPr>
            <p:nvPr/>
          </p:nvGrpSpPr>
          <p:grpSpPr bwMode="auto">
            <a:xfrm>
              <a:off x="1428728" y="1827062"/>
              <a:ext cx="785818" cy="824286"/>
              <a:chOff x="5786446" y="3327260"/>
              <a:chExt cx="785818" cy="824286"/>
            </a:xfrm>
          </p:grpSpPr>
          <p:sp>
            <p:nvSpPr>
              <p:cNvPr id="49" name="Oval 48"/>
              <p:cNvSpPr/>
              <p:nvPr/>
            </p:nvSpPr>
            <p:spPr>
              <a:xfrm>
                <a:off x="5786446" y="3327260"/>
                <a:ext cx="785818" cy="824286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600" b="1" dirty="0">
                    <a:ln w="18415" cmpd="sng">
                      <a:noFill/>
                      <a:prstDash val="solid"/>
                    </a:ln>
                    <a:solidFill>
                      <a:schemeClr val="tx1"/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latin typeface="Arial" pitchFamily="34" charset="0"/>
                    <a:cs typeface="Arial" pitchFamily="34" charset="0"/>
                  </a:rPr>
                  <a:t>4</a:t>
                </a:r>
              </a:p>
            </p:txBody>
          </p:sp>
          <p:sp>
            <p:nvSpPr>
              <p:cNvPr id="50" name="Rectangle 29"/>
              <p:cNvSpPr/>
              <p:nvPr/>
            </p:nvSpPr>
            <p:spPr>
              <a:xfrm>
                <a:off x="5786446" y="3398698"/>
                <a:ext cx="720545" cy="74552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/>
                <a:endParaRPr lang="en-US" altLang="ko-KR" sz="3600" b="1">
                  <a:latin typeface="Arial" charset="0"/>
                  <a:ea typeface="굴림" pitchFamily="34" charset="-127"/>
                </a:endParaRPr>
              </a:p>
            </p:txBody>
          </p:sp>
        </p:grpSp>
        <p:sp>
          <p:nvSpPr>
            <p:cNvPr id="9226" name="Rectangle 47"/>
            <p:cNvSpPr>
              <a:spLocks noChangeArrowheads="1"/>
            </p:cNvSpPr>
            <p:nvPr/>
          </p:nvSpPr>
          <p:spPr bwMode="auto">
            <a:xfrm>
              <a:off x="2340234" y="1996381"/>
              <a:ext cx="5429288" cy="532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2400" dirty="0" smtClean="0">
                  <a:latin typeface="Times New Roman" pitchFamily="18" charset="0"/>
                  <a:cs typeface="Times New Roman" pitchFamily="18" charset="0"/>
                </a:rPr>
                <a:t>Need training person</a:t>
              </a:r>
              <a:endParaRPr lang="en-US" altLang="ko-KR" sz="2400" dirty="0">
                <a:latin typeface="Arial" charset="0"/>
                <a:cs typeface="Times New Roman" pitchFamily="18" charset="0"/>
              </a:endParaRPr>
            </a:p>
          </p:txBody>
        </p:sp>
      </p:grpSp>
      <p:sp>
        <p:nvSpPr>
          <p:cNvPr id="52" name="Title 4"/>
          <p:cNvSpPr txBox="1">
            <a:spLocks/>
          </p:cNvSpPr>
          <p:nvPr/>
        </p:nvSpPr>
        <p:spPr>
          <a:xfrm>
            <a:off x="0" y="500063"/>
            <a:ext cx="9144000" cy="714375"/>
          </a:xfrm>
          <a:prstGeom prst="rect">
            <a:avLst/>
          </a:prstGeom>
        </p:spPr>
        <p:txBody>
          <a:bodyPr/>
          <a:lstStyle/>
          <a:p>
            <a:pPr fontAlgn="auto" latinLnBrk="1">
              <a:spcAft>
                <a:spcPts val="0"/>
              </a:spcAft>
              <a:defRPr/>
            </a:pPr>
            <a:r>
              <a:rPr lang="en-US" altLang="ko-KR" sz="3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Some disadvantages </a:t>
            </a:r>
            <a:endParaRPr lang="en-US" altLang="ko-KR" sz="3600" b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2971800"/>
          </a:xfrm>
        </p:spPr>
        <p:txBody>
          <a:bodyPr/>
          <a:lstStyle/>
          <a:p>
            <a:pPr algn="just">
              <a:lnSpc>
                <a:spcPts val="4500"/>
              </a:lnSpc>
            </a:pPr>
            <a:r>
              <a:rPr lang="en-US" altLang="ko-KR" sz="2800" dirty="0" smtClean="0">
                <a:latin typeface="Times New Roman" pitchFamily="18" charset="0"/>
                <a:cs typeface="Times New Roman" pitchFamily="18" charset="0"/>
              </a:rPr>
              <a:t>Biosensors are analytical devices, constructed by combining a biological sensing element (e.g., enzymes, antibodies, microorganisms or DNA) with a transducer (e.g., electrochemical, optical, thermal) to obtain signal output.</a:t>
            </a:r>
            <a:endParaRPr lang="ko-KR" altLang="ko-KR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ko-KR" altLang="en-US" dirty="0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0" y="500063"/>
            <a:ext cx="9144000" cy="714375"/>
          </a:xfrm>
          <a:prstGeom prst="rect">
            <a:avLst/>
          </a:prstGeom>
        </p:spPr>
        <p:txBody>
          <a:bodyPr/>
          <a:lstStyle/>
          <a:p>
            <a:pPr fontAlgn="auto" latinLnBrk="1">
              <a:spcAft>
                <a:spcPts val="0"/>
              </a:spcAft>
              <a:defRPr/>
            </a:pPr>
            <a:r>
              <a:rPr lang="en-US" altLang="ko-KR" sz="3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Biosensors?</a:t>
            </a:r>
            <a:endParaRPr lang="en-US" altLang="ko-KR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488" y="6388100"/>
            <a:ext cx="205062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400" b="1" dirty="0" smtClean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INRODUCTION</a:t>
            </a:r>
            <a:endParaRPr lang="en-US" altLang="ko-KR" sz="2400" b="1" dirty="0">
              <a:ln w="18415" cmpd="sng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98447" y="506489"/>
            <a:ext cx="8929688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</a:pPr>
            <a:endParaRPr lang="en-US" sz="2400" dirty="0" smtClean="0">
              <a:solidFill>
                <a:schemeClr val="accent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216000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2"/>
              </a:buBlip>
            </a:pPr>
            <a:r>
              <a:rPr lang="en-US" sz="2400" dirty="0" smtClean="0">
                <a:effectLst/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Reliable and reproducible;</a:t>
            </a:r>
          </a:p>
          <a:p>
            <a:pPr marL="216000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2"/>
              </a:buBlip>
            </a:pP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Economical of time and resources;</a:t>
            </a:r>
          </a:p>
          <a:p>
            <a:pPr marL="216000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2"/>
              </a:buBlip>
            </a:pP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Relevant, practicable and readily understood b</a:t>
            </a:r>
            <a:r>
              <a:rPr lang="hr-HR" sz="2400" dirty="0">
                <a:effectLst/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the layman;</a:t>
            </a:r>
          </a:p>
          <a:p>
            <a:pPr marL="216000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2"/>
              </a:buBlip>
            </a:pP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effectLst/>
                <a:latin typeface="Times New Roman" pitchFamily="18" charset="0"/>
                <a:cs typeface="Times New Roman" pitchFamily="18" charset="0"/>
              </a:rPr>
              <a:t>Validated</a:t>
            </a:r>
            <a:endParaRPr lang="en-US" sz="2400" dirty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216000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2"/>
              </a:buBlip>
            </a:pP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Simple to </a:t>
            </a:r>
            <a:r>
              <a:rPr lang="en-US" sz="2400" dirty="0" smtClean="0">
                <a:effectLst/>
                <a:latin typeface="Times New Roman" pitchFamily="18" charset="0"/>
                <a:cs typeface="Times New Roman" pitchFamily="18" charset="0"/>
              </a:rPr>
              <a:t>use and </a:t>
            </a:r>
            <a:r>
              <a:rPr lang="en-US" sz="2400" dirty="0" err="1" smtClean="0">
                <a:effectLst/>
                <a:latin typeface="Times New Roman" pitchFamily="18" charset="0"/>
                <a:cs typeface="Times New Roman" pitchFamily="18" charset="0"/>
              </a:rPr>
              <a:t>specifiec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216000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2"/>
              </a:buBlip>
            </a:pP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effectLst/>
                <a:latin typeface="Times New Roman" pitchFamily="18" charset="0"/>
                <a:cs typeface="Times New Roman" pitchFamily="18" charset="0"/>
              </a:rPr>
              <a:t>Useful 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for large monitoring analysis</a:t>
            </a:r>
          </a:p>
          <a:p>
            <a:pPr marL="216000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2"/>
              </a:buBlip>
            </a:pP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With a clearly defined end-point;</a:t>
            </a:r>
          </a:p>
          <a:p>
            <a:pPr marL="216000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2"/>
              </a:buBlip>
            </a:pP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Sensitive to a wide range of pollutants</a:t>
            </a:r>
            <a:r>
              <a:rPr lang="en-US" sz="2400" dirty="0" smtClean="0"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16000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2"/>
              </a:buBlip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Response to low concentration of pollutants.</a:t>
            </a:r>
            <a:endParaRPr lang="en-US" sz="2400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216000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2"/>
              </a:buBlip>
            </a:pPr>
            <a:endParaRPr lang="en-US" sz="24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-8709" y="381000"/>
            <a:ext cx="9144000" cy="714375"/>
          </a:xfrm>
          <a:prstGeom prst="rect">
            <a:avLst/>
          </a:prstGeom>
        </p:spPr>
        <p:txBody>
          <a:bodyPr/>
          <a:lstStyle/>
          <a:p>
            <a:pPr fontAlgn="auto" latinLnBrk="1">
              <a:spcAft>
                <a:spcPts val="0"/>
              </a:spcAft>
              <a:defRPr/>
            </a:pPr>
            <a:r>
              <a:rPr lang="en-US" altLang="ko-KR" sz="3600" b="1" dirty="0" smtClean="0">
                <a:latin typeface="Times New Roman" pitchFamily="18" charset="0"/>
                <a:cs typeface="Times New Roman" pitchFamily="18" charset="0"/>
              </a:rPr>
              <a:t>An ideal biosensor should be:</a:t>
            </a:r>
            <a:endParaRPr lang="en-US" altLang="ko-KR" sz="3600" b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488" y="6388100"/>
            <a:ext cx="205062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400" b="1" dirty="0" smtClean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INRODUCTION</a:t>
            </a:r>
            <a:endParaRPr lang="en-US" altLang="ko-KR" sz="2400" b="1" dirty="0">
              <a:ln w="18415" cmpd="sng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rved Left Arrow 4"/>
          <p:cNvSpPr/>
          <p:nvPr/>
        </p:nvSpPr>
        <p:spPr>
          <a:xfrm>
            <a:off x="1143000" y="2362200"/>
            <a:ext cx="731520" cy="1216152"/>
          </a:xfrm>
          <a:prstGeom prst="curvedLeftArrow">
            <a:avLst/>
          </a:prstGeom>
          <a:solidFill>
            <a:srgbClr val="4B0288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H="1">
            <a:off x="2133600" y="2209800"/>
            <a:ext cx="304800" cy="13716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>
              <a:rot lat="0" lon="0" rev="5400000"/>
            </a:lightRig>
          </a:scene3d>
          <a:sp3d>
            <a:bevelT/>
            <a:bevelB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Flowchart: Magnetic Disk 7"/>
          <p:cNvSpPr/>
          <p:nvPr/>
        </p:nvSpPr>
        <p:spPr>
          <a:xfrm>
            <a:off x="2667000" y="2057400"/>
            <a:ext cx="1143000" cy="1600200"/>
          </a:xfrm>
          <a:prstGeom prst="flowChartMagneticDisk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ight Arrow 8"/>
          <p:cNvSpPr/>
          <p:nvPr/>
        </p:nvSpPr>
        <p:spPr>
          <a:xfrm>
            <a:off x="4038600" y="2743200"/>
            <a:ext cx="1143000" cy="304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" name="Group 20"/>
          <p:cNvGrpSpPr>
            <a:grpSpLocks/>
          </p:cNvGrpSpPr>
          <p:nvPr/>
        </p:nvGrpSpPr>
        <p:grpSpPr bwMode="auto">
          <a:xfrm>
            <a:off x="5680076" y="2057400"/>
            <a:ext cx="2016124" cy="1371600"/>
            <a:chOff x="3286115" y="2643182"/>
            <a:chExt cx="1214447" cy="642942"/>
          </a:xfrm>
        </p:grpSpPr>
        <p:sp>
          <p:nvSpPr>
            <p:cNvPr id="12" name="Trapezoid 11"/>
            <p:cNvSpPr/>
            <p:nvPr/>
          </p:nvSpPr>
          <p:spPr>
            <a:xfrm>
              <a:off x="3286115" y="2643182"/>
              <a:ext cx="1214447" cy="642942"/>
            </a:xfrm>
            <a:prstGeom prst="trapezoid">
              <a:avLst>
                <a:gd name="adj" fmla="val 8049"/>
              </a:avLst>
            </a:prstGeom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ko-KR" altLang="ko-KR">
                <a:solidFill>
                  <a:srgbClr val="FFFFFF"/>
                </a:solidFill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3500731" y="2714546"/>
              <a:ext cx="856998" cy="500214"/>
            </a:xfrm>
            <a:custGeom>
              <a:avLst/>
              <a:gdLst>
                <a:gd name="connsiteX0" fmla="*/ 0 w 1103586"/>
                <a:gd name="connsiteY0" fmla="*/ 833821 h 856594"/>
                <a:gd name="connsiteX1" fmla="*/ 136634 w 1103586"/>
                <a:gd name="connsiteY1" fmla="*/ 728718 h 856594"/>
                <a:gd name="connsiteX2" fmla="*/ 220717 w 1103586"/>
                <a:gd name="connsiteY2" fmla="*/ 812800 h 856594"/>
                <a:gd name="connsiteX3" fmla="*/ 357351 w 1103586"/>
                <a:gd name="connsiteY3" fmla="*/ 539531 h 856594"/>
                <a:gd name="connsiteX4" fmla="*/ 420414 w 1103586"/>
                <a:gd name="connsiteY4" fmla="*/ 571062 h 856594"/>
                <a:gd name="connsiteX5" fmla="*/ 504496 w 1103586"/>
                <a:gd name="connsiteY5" fmla="*/ 276773 h 856594"/>
                <a:gd name="connsiteX6" fmla="*/ 578069 w 1103586"/>
                <a:gd name="connsiteY6" fmla="*/ 77076 h 856594"/>
                <a:gd name="connsiteX7" fmla="*/ 672662 w 1103586"/>
                <a:gd name="connsiteY7" fmla="*/ 739228 h 856594"/>
                <a:gd name="connsiteX8" fmla="*/ 788276 w 1103586"/>
                <a:gd name="connsiteY8" fmla="*/ 781269 h 856594"/>
                <a:gd name="connsiteX9" fmla="*/ 945931 w 1103586"/>
                <a:gd name="connsiteY9" fmla="*/ 791780 h 856594"/>
                <a:gd name="connsiteX10" fmla="*/ 1061545 w 1103586"/>
                <a:gd name="connsiteY10" fmla="*/ 802290 h 856594"/>
                <a:gd name="connsiteX11" fmla="*/ 1103586 w 1103586"/>
                <a:gd name="connsiteY11" fmla="*/ 781269 h 856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03586" h="856594">
                  <a:moveTo>
                    <a:pt x="0" y="833821"/>
                  </a:moveTo>
                  <a:cubicBezTo>
                    <a:pt x="49924" y="783021"/>
                    <a:pt x="99848" y="732221"/>
                    <a:pt x="136634" y="728718"/>
                  </a:cubicBezTo>
                  <a:cubicBezTo>
                    <a:pt x="173420" y="725215"/>
                    <a:pt x="183931" y="844331"/>
                    <a:pt x="220717" y="812800"/>
                  </a:cubicBezTo>
                  <a:cubicBezTo>
                    <a:pt x="257503" y="781269"/>
                    <a:pt x="324068" y="579821"/>
                    <a:pt x="357351" y="539531"/>
                  </a:cubicBezTo>
                  <a:cubicBezTo>
                    <a:pt x="390634" y="499241"/>
                    <a:pt x="395890" y="614855"/>
                    <a:pt x="420414" y="571062"/>
                  </a:cubicBezTo>
                  <a:cubicBezTo>
                    <a:pt x="444938" y="527269"/>
                    <a:pt x="478220" y="359104"/>
                    <a:pt x="504496" y="276773"/>
                  </a:cubicBezTo>
                  <a:cubicBezTo>
                    <a:pt x="530772" y="194442"/>
                    <a:pt x="550041" y="0"/>
                    <a:pt x="578069" y="77076"/>
                  </a:cubicBezTo>
                  <a:cubicBezTo>
                    <a:pt x="606097" y="154152"/>
                    <a:pt x="637628" y="621863"/>
                    <a:pt x="672662" y="739228"/>
                  </a:cubicBezTo>
                  <a:cubicBezTo>
                    <a:pt x="707697" y="856594"/>
                    <a:pt x="742731" y="772510"/>
                    <a:pt x="788276" y="781269"/>
                  </a:cubicBezTo>
                  <a:cubicBezTo>
                    <a:pt x="833821" y="790028"/>
                    <a:pt x="900386" y="788277"/>
                    <a:pt x="945931" y="791780"/>
                  </a:cubicBezTo>
                  <a:cubicBezTo>
                    <a:pt x="991476" y="795284"/>
                    <a:pt x="1035269" y="804042"/>
                    <a:pt x="1061545" y="802290"/>
                  </a:cubicBezTo>
                  <a:cubicBezTo>
                    <a:pt x="1087821" y="800538"/>
                    <a:pt x="1095703" y="790903"/>
                    <a:pt x="1103586" y="781269"/>
                  </a:cubicBezTo>
                </a:path>
              </a:pathLst>
            </a:cu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 lang="ko-KR" altLang="ko-KR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3428948" y="3214760"/>
              <a:ext cx="928781" cy="133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 flipH="1" flipV="1">
              <a:off x="3191615" y="2939207"/>
              <a:ext cx="514220" cy="3955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Box 29"/>
          <p:cNvSpPr txBox="1">
            <a:spLocks noChangeArrowheads="1"/>
          </p:cNvSpPr>
          <p:nvPr/>
        </p:nvSpPr>
        <p:spPr bwMode="auto">
          <a:xfrm>
            <a:off x="6248400" y="1524000"/>
            <a:ext cx="1143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ea typeface="굴림" pitchFamily="50" charset="-127"/>
              </a:rPr>
              <a:t>Signal</a:t>
            </a:r>
          </a:p>
        </p:txBody>
      </p:sp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2590800" y="1447800"/>
            <a:ext cx="1295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ko-KR" b="1" dirty="0" smtClean="0">
                <a:ea typeface="굴림" pitchFamily="50" charset="-127"/>
              </a:rPr>
              <a:t>Transducer</a:t>
            </a:r>
            <a:endParaRPr lang="en-US" altLang="ko-KR" b="1" dirty="0">
              <a:ea typeface="굴림" pitchFamily="50" charset="-127"/>
            </a:endParaRPr>
          </a:p>
        </p:txBody>
      </p:sp>
      <p:sp>
        <p:nvSpPr>
          <p:cNvPr id="18" name="Text Box 29"/>
          <p:cNvSpPr txBox="1">
            <a:spLocks noChangeArrowheads="1"/>
          </p:cNvSpPr>
          <p:nvPr/>
        </p:nvSpPr>
        <p:spPr bwMode="auto">
          <a:xfrm>
            <a:off x="1371600" y="1371600"/>
            <a:ext cx="1143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ko-KR" b="1" dirty="0" err="1" smtClean="0">
                <a:ea typeface="굴림" pitchFamily="50" charset="-127"/>
              </a:rPr>
              <a:t>Analyte</a:t>
            </a:r>
            <a:endParaRPr lang="en-US" altLang="ko-KR" b="1" dirty="0">
              <a:ea typeface="굴림" pitchFamily="50" charset="-127"/>
            </a:endParaRPr>
          </a:p>
        </p:txBody>
      </p:sp>
      <p:sp>
        <p:nvSpPr>
          <p:cNvPr id="19" name="Text Box 29"/>
          <p:cNvSpPr txBox="1">
            <a:spLocks noChangeArrowheads="1"/>
          </p:cNvSpPr>
          <p:nvPr/>
        </p:nvSpPr>
        <p:spPr bwMode="auto">
          <a:xfrm>
            <a:off x="609600" y="2221468"/>
            <a:ext cx="38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ko-KR" b="1" dirty="0" smtClean="0">
                <a:ea typeface="굴림" pitchFamily="50" charset="-127"/>
              </a:rPr>
              <a:t>S</a:t>
            </a:r>
            <a:endParaRPr lang="en-US" altLang="ko-KR" b="1" dirty="0">
              <a:ea typeface="굴림" pitchFamily="50" charset="-127"/>
            </a:endParaRPr>
          </a:p>
        </p:txBody>
      </p:sp>
      <p:sp>
        <p:nvSpPr>
          <p:cNvPr id="20" name="Text Box 29"/>
          <p:cNvSpPr txBox="1">
            <a:spLocks noChangeArrowheads="1"/>
          </p:cNvSpPr>
          <p:nvPr/>
        </p:nvSpPr>
        <p:spPr bwMode="auto">
          <a:xfrm>
            <a:off x="533400" y="3276600"/>
            <a:ext cx="60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ko-KR" b="1" dirty="0" smtClean="0">
                <a:ea typeface="굴림" pitchFamily="50" charset="-127"/>
              </a:rPr>
              <a:t>P</a:t>
            </a:r>
            <a:endParaRPr lang="en-US" altLang="ko-KR" b="1" dirty="0">
              <a:ea typeface="굴림" pitchFamily="50" charset="-127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3400" y="4267201"/>
            <a:ext cx="838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2400" dirty="0" smtClean="0">
                <a:latin typeface="Times New Roman" pitchFamily="18" charset="0"/>
                <a:cs typeface="Times New Roman" pitchFamily="18" charset="0"/>
              </a:rPr>
              <a:t>A whole-cell biosensor contains living organisms, such as bacteria, microalgae, yeast or fungi as the sensing elements through transducer (release ions, H+, light emission). The transducer convert biological signal into measurable response such as current or voltage or conductivity.</a:t>
            </a:r>
            <a:endParaRPr lang="ko-KR" altLang="ko-KR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itle 4"/>
          <p:cNvSpPr txBox="1">
            <a:spLocks/>
          </p:cNvSpPr>
          <p:nvPr/>
        </p:nvSpPr>
        <p:spPr>
          <a:xfrm>
            <a:off x="0" y="500063"/>
            <a:ext cx="9144000" cy="714375"/>
          </a:xfrm>
          <a:prstGeom prst="rect">
            <a:avLst/>
          </a:prstGeom>
        </p:spPr>
        <p:txBody>
          <a:bodyPr/>
          <a:lstStyle/>
          <a:p>
            <a:pPr fontAlgn="auto" latinLnBrk="1">
              <a:spcAft>
                <a:spcPts val="0"/>
              </a:spcAft>
              <a:defRPr/>
            </a:pPr>
            <a:r>
              <a:rPr lang="en-US" altLang="ko-KR" sz="3600" b="1" dirty="0" smtClean="0">
                <a:latin typeface="Times New Roman" pitchFamily="18" charset="0"/>
                <a:cs typeface="Times New Roman" pitchFamily="18" charset="0"/>
              </a:rPr>
              <a:t>Microbial Biosensor</a:t>
            </a:r>
            <a:endParaRPr lang="en-US" altLang="ko-KR" sz="3600" b="1" dirty="0"/>
          </a:p>
        </p:txBody>
      </p:sp>
      <p:sp>
        <p:nvSpPr>
          <p:cNvPr id="23" name="Rectangle 22"/>
          <p:cNvSpPr/>
          <p:nvPr/>
        </p:nvSpPr>
        <p:spPr>
          <a:xfrm>
            <a:off x="90488" y="6388100"/>
            <a:ext cx="205062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400" b="1" dirty="0" smtClean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INRODUCTION</a:t>
            </a:r>
            <a:endParaRPr lang="en-US" altLang="ko-KR" sz="2400" b="1" dirty="0">
              <a:ln w="18415" cmpd="sng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6" grpId="0"/>
      <p:bldP spid="17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9200" y="1181099"/>
            <a:ext cx="6781800" cy="5009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0" y="500063"/>
            <a:ext cx="9144000" cy="714375"/>
          </a:xfrm>
          <a:prstGeom prst="rect">
            <a:avLst/>
          </a:prstGeom>
        </p:spPr>
        <p:txBody>
          <a:bodyPr/>
          <a:lstStyle/>
          <a:p>
            <a:pPr fontAlgn="auto" latinLnBrk="1">
              <a:spcAft>
                <a:spcPts val="0"/>
              </a:spcAft>
              <a:defRPr/>
            </a:pPr>
            <a:r>
              <a:rPr lang="en-US" altLang="ko-KR" sz="3600" b="1" dirty="0" smtClean="0">
                <a:latin typeface="Times New Roman" pitchFamily="18" charset="0"/>
                <a:cs typeface="Times New Roman" pitchFamily="18" charset="0"/>
              </a:rPr>
              <a:t>Microbial Biosensor</a:t>
            </a:r>
            <a:endParaRPr lang="en-US" altLang="ko-KR" sz="36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143000" y="2819400"/>
            <a:ext cx="2438400" cy="6096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267200" y="4343400"/>
            <a:ext cx="1905000" cy="3048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488" y="6388100"/>
            <a:ext cx="205062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400" b="1" dirty="0" smtClean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INRODUCTION</a:t>
            </a:r>
            <a:endParaRPr lang="en-US" altLang="ko-KR" sz="2400" b="1" dirty="0">
              <a:ln w="18415" cmpd="sng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0488" y="6388100"/>
            <a:ext cx="205062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400" b="1" dirty="0" smtClean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INRODUCTION</a:t>
            </a:r>
            <a:endParaRPr lang="en-US" altLang="ko-KR" sz="2400" b="1" dirty="0">
              <a:ln w="18415" cmpd="sng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1619250" y="1909762"/>
            <a:ext cx="2449513" cy="266223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2700000" scaled="1"/>
            <a:tileRect/>
          </a:gra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altLang="ko-KR">
              <a:solidFill>
                <a:srgbClr val="FFFFFF"/>
              </a:solidFill>
              <a:ea typeface="굴림" pitchFamily="34" charset="-127"/>
              <a:cs typeface="Arial" charset="0"/>
            </a:endParaRPr>
          </a:p>
        </p:txBody>
      </p:sp>
      <p:sp>
        <p:nvSpPr>
          <p:cNvPr id="10" name="Oval 17"/>
          <p:cNvSpPr/>
          <p:nvPr/>
        </p:nvSpPr>
        <p:spPr bwMode="auto">
          <a:xfrm>
            <a:off x="4333875" y="928688"/>
            <a:ext cx="2449513" cy="2662237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2700000" scaled="1"/>
            <a:tileRect/>
          </a:gra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altLang="ko-KR">
              <a:solidFill>
                <a:srgbClr val="FFFFFF"/>
              </a:solidFill>
              <a:ea typeface="굴림" pitchFamily="34" charset="-127"/>
              <a:cs typeface="Arial" charset="0"/>
            </a:endParaRP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4354161" y="1800082"/>
            <a:ext cx="2428846" cy="1015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2000" b="1">
                <a:solidFill>
                  <a:srgbClr val="000000"/>
                </a:solidFill>
                <a:latin typeface="Arial" charset="0"/>
                <a:ea typeface="굴림" pitchFamily="34" charset="-127"/>
              </a:rPr>
              <a:t>Contamination</a:t>
            </a:r>
          </a:p>
          <a:p>
            <a:pPr algn="ctr"/>
            <a:r>
              <a:rPr lang="en-US" altLang="ko-KR" sz="2000" b="1">
                <a:solidFill>
                  <a:srgbClr val="000000"/>
                </a:solidFill>
                <a:latin typeface="Arial" charset="0"/>
                <a:ea typeface="굴림" pitchFamily="34" charset="-127"/>
              </a:rPr>
              <a:t>of</a:t>
            </a:r>
          </a:p>
          <a:p>
            <a:pPr algn="ctr"/>
            <a:r>
              <a:rPr lang="en-US" altLang="ko-KR" sz="2000" b="1">
                <a:solidFill>
                  <a:srgbClr val="000000"/>
                </a:solidFill>
                <a:latin typeface="Arial" charset="0"/>
                <a:ea typeface="굴림" pitchFamily="34" charset="-127"/>
              </a:rPr>
              <a:t>Environment</a:t>
            </a:r>
          </a:p>
        </p:txBody>
      </p:sp>
      <p:sp>
        <p:nvSpPr>
          <p:cNvPr id="12" name="Oval 17"/>
          <p:cNvSpPr/>
          <p:nvPr/>
        </p:nvSpPr>
        <p:spPr bwMode="auto">
          <a:xfrm>
            <a:off x="3686175" y="3751263"/>
            <a:ext cx="2449513" cy="266223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2700000" scaled="1"/>
            <a:tileRect/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altLang="ko-KR">
              <a:solidFill>
                <a:srgbClr val="FFFFFF"/>
              </a:solidFill>
              <a:ea typeface="굴림" pitchFamily="34" charset="-127"/>
              <a:cs typeface="Arial" charset="0"/>
            </a:endParaRP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3690479" y="4500662"/>
            <a:ext cx="2428621" cy="1311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2000" b="1">
                <a:solidFill>
                  <a:srgbClr val="000000"/>
                </a:solidFill>
                <a:latin typeface="Arial" charset="0"/>
                <a:ea typeface="굴림" pitchFamily="34" charset="-127"/>
              </a:rPr>
              <a:t>Chemical assays</a:t>
            </a:r>
          </a:p>
          <a:p>
            <a:pPr algn="ctr"/>
            <a:r>
              <a:rPr lang="en-US" altLang="ko-KR" sz="2000" b="1">
                <a:solidFill>
                  <a:srgbClr val="000000"/>
                </a:solidFill>
                <a:latin typeface="Arial" charset="0"/>
                <a:ea typeface="굴림" pitchFamily="34" charset="-127"/>
              </a:rPr>
              <a:t>&amp; </a:t>
            </a:r>
          </a:p>
          <a:p>
            <a:pPr algn="ctr"/>
            <a:r>
              <a:rPr lang="en-US" altLang="ko-KR" sz="2000" b="1">
                <a:solidFill>
                  <a:srgbClr val="000000"/>
                </a:solidFill>
                <a:latin typeface="Arial" charset="0"/>
                <a:ea typeface="굴림" pitchFamily="34" charset="-127"/>
              </a:rPr>
              <a:t>Biological</a:t>
            </a:r>
          </a:p>
          <a:p>
            <a:pPr algn="ctr"/>
            <a:r>
              <a:rPr lang="en-US" altLang="ko-KR" sz="2000" b="1">
                <a:solidFill>
                  <a:srgbClr val="000000"/>
                </a:solidFill>
                <a:latin typeface="Arial" charset="0"/>
                <a:ea typeface="굴림" pitchFamily="34" charset="-127"/>
              </a:rPr>
              <a:t>Methods</a:t>
            </a:r>
          </a:p>
        </p:txBody>
      </p:sp>
      <p:sp>
        <p:nvSpPr>
          <p:cNvPr id="14" name="달 27"/>
          <p:cNvSpPr/>
          <p:nvPr/>
        </p:nvSpPr>
        <p:spPr bwMode="auto">
          <a:xfrm rot="19767676">
            <a:off x="1071563" y="4856163"/>
            <a:ext cx="1143000" cy="714375"/>
          </a:xfrm>
          <a:prstGeom prst="moon">
            <a:avLst>
              <a:gd name="adj" fmla="val 2624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15" name="달 28"/>
          <p:cNvSpPr/>
          <p:nvPr/>
        </p:nvSpPr>
        <p:spPr bwMode="auto">
          <a:xfrm rot="8726685">
            <a:off x="7150100" y="1903413"/>
            <a:ext cx="1143000" cy="714375"/>
          </a:xfrm>
          <a:prstGeom prst="moon">
            <a:avLst>
              <a:gd name="adj" fmla="val 2624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1619158" y="2744017"/>
            <a:ext cx="24288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000000"/>
                </a:solidFill>
                <a:latin typeface="Arial" charset="0"/>
                <a:ea typeface="굴림" pitchFamily="34" charset="-127"/>
              </a:rPr>
              <a:t>Rapid</a:t>
            </a:r>
          </a:p>
          <a:p>
            <a:pPr algn="ctr"/>
            <a:r>
              <a:rPr lang="en-US" altLang="ko-KR" sz="2000" b="1" dirty="0">
                <a:solidFill>
                  <a:srgbClr val="000000"/>
                </a:solidFill>
                <a:latin typeface="Arial" charset="0"/>
                <a:ea typeface="굴림" pitchFamily="34" charset="-127"/>
              </a:rPr>
              <a:t> Industrialization </a:t>
            </a:r>
          </a:p>
        </p:txBody>
      </p:sp>
      <p:sp>
        <p:nvSpPr>
          <p:cNvPr id="17" name="직사각형 1"/>
          <p:cNvSpPr/>
          <p:nvPr/>
        </p:nvSpPr>
        <p:spPr>
          <a:xfrm>
            <a:off x="0" y="609600"/>
            <a:ext cx="2743200" cy="1143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18" name="직사각형 15"/>
          <p:cNvSpPr/>
          <p:nvPr/>
        </p:nvSpPr>
        <p:spPr>
          <a:xfrm>
            <a:off x="0" y="571480"/>
            <a:ext cx="287771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600" b="1" dirty="0">
                <a:ln w="3175" cmpd="sng">
                  <a:solidFill>
                    <a:schemeClr val="bg1"/>
                  </a:solidFill>
                  <a:prstDash val="solid"/>
                </a:ln>
                <a:latin typeface="Arial" pitchFamily="34" charset="0"/>
                <a:cs typeface="Arial" pitchFamily="34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94896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0" y="123825"/>
            <a:ext cx="9144000" cy="714375"/>
          </a:xfrm>
          <a:prstGeom prst="rect">
            <a:avLst/>
          </a:prstGeom>
        </p:spPr>
        <p:txBody>
          <a:bodyPr/>
          <a:lstStyle/>
          <a:p>
            <a:pPr fontAlgn="auto" latinLnBrk="1">
              <a:spcAft>
                <a:spcPts val="0"/>
              </a:spcAft>
              <a:defRPr/>
            </a:pPr>
            <a:r>
              <a:rPr lang="en-US" altLang="ko-KR" sz="3600" b="1" dirty="0">
                <a:latin typeface="Times New Roman" pitchFamily="18" charset="0"/>
                <a:ea typeface="+mj-ea"/>
                <a:cs typeface="Times New Roman" pitchFamily="18" charset="0"/>
              </a:rPr>
              <a:t>Sulfur Oxidizing Bacteria</a:t>
            </a:r>
          </a:p>
        </p:txBody>
      </p:sp>
      <p:sp>
        <p:nvSpPr>
          <p:cNvPr id="1029" name="Rectangle 10"/>
          <p:cNvSpPr>
            <a:spLocks noChangeArrowheads="1"/>
          </p:cNvSpPr>
          <p:nvPr/>
        </p:nvSpPr>
        <p:spPr bwMode="auto">
          <a:xfrm>
            <a:off x="236538" y="838200"/>
            <a:ext cx="4897437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1"/>
            <a:r>
              <a:rPr lang="en-US" altLang="ko-KR" sz="240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ko-KR" sz="2400" baseline="30000" dirty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altLang="ko-KR" sz="2400" dirty="0">
                <a:latin typeface="Times New Roman" pitchFamily="18" charset="0"/>
                <a:cs typeface="Times New Roman" pitchFamily="18" charset="0"/>
              </a:rPr>
              <a:t>+ H</a:t>
            </a:r>
            <a:r>
              <a:rPr lang="en-US" altLang="ko-KR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ko-KR" sz="2400" dirty="0">
                <a:latin typeface="Times New Roman" pitchFamily="18" charset="0"/>
                <a:cs typeface="Times New Roman" pitchFamily="18" charset="0"/>
              </a:rPr>
              <a:t>O + 1.5 O</a:t>
            </a:r>
            <a:r>
              <a:rPr lang="en-US" altLang="ko-KR" sz="2400" baseline="-25000" dirty="0">
                <a:latin typeface="Times New Roman" pitchFamily="18" charset="0"/>
                <a:cs typeface="Times New Roman" pitchFamily="18" charset="0"/>
              </a:rPr>
              <a:t>2   </a:t>
            </a:r>
            <a:r>
              <a:rPr lang="en-US" altLang="ko-KR" sz="2400" dirty="0">
                <a:latin typeface="Times New Roman" pitchFamily="18" charset="0"/>
                <a:cs typeface="Times New Roman" pitchFamily="18" charset="0"/>
              </a:rPr>
              <a:t>→   SO</a:t>
            </a:r>
            <a:r>
              <a:rPr lang="en-US" altLang="ko-KR" sz="2400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ko-KR" sz="2400" baseline="30000" dirty="0">
                <a:latin typeface="Times New Roman" pitchFamily="18" charset="0"/>
                <a:cs typeface="Times New Roman" pitchFamily="18" charset="0"/>
              </a:rPr>
              <a:t>2- </a:t>
            </a:r>
            <a:r>
              <a:rPr lang="en-US" altLang="ko-KR" sz="2400" dirty="0">
                <a:latin typeface="Times New Roman" pitchFamily="18" charset="0"/>
                <a:cs typeface="Times New Roman" pitchFamily="18" charset="0"/>
              </a:rPr>
              <a:t>+ 2H</a:t>
            </a:r>
            <a:r>
              <a:rPr lang="en-US" altLang="ko-KR" sz="2400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ko-KR" sz="2400" dirty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rtl="1"/>
            <a:endParaRPr lang="en-US" altLang="ko-KR" dirty="0">
              <a:latin typeface="맑은 고딕" pitchFamily="34" charset="-127"/>
              <a:cs typeface="Times New Roman" pitchFamily="18" charset="0"/>
            </a:endParaRPr>
          </a:p>
        </p:txBody>
      </p:sp>
      <p:pic>
        <p:nvPicPr>
          <p:cNvPr id="4" name="Picture 1663"/>
          <p:cNvPicPr>
            <a:picLocks noChangeArrowheads="1"/>
          </p:cNvPicPr>
          <p:nvPr/>
        </p:nvPicPr>
        <p:blipFill>
          <a:blip r:embed="rId4" cstate="print"/>
          <a:srcRect l="2631" r="-665"/>
          <a:stretch>
            <a:fillRect/>
          </a:stretch>
        </p:blipFill>
        <p:spPr bwMode="auto">
          <a:xfrm>
            <a:off x="485746" y="2786062"/>
            <a:ext cx="2357439" cy="1714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1664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3267" y="2786062"/>
            <a:ext cx="2643188" cy="1785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026" name="Object 1665"/>
          <p:cNvGraphicFramePr>
            <a:graphicFrameLocks noChangeAspect="1"/>
          </p:cNvGraphicFramePr>
          <p:nvPr/>
        </p:nvGraphicFramePr>
        <p:xfrm>
          <a:off x="6343650" y="2714630"/>
          <a:ext cx="2571750" cy="178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차트" r:id="rId6" imgW="3762308" imgH="3114697" progId="">
                  <p:embed/>
                </p:oleObj>
              </mc:Choice>
              <mc:Fallback>
                <p:oleObj name="차트" r:id="rId6" imgW="3762308" imgH="3114697" progId="">
                  <p:embed/>
                  <p:pic>
                    <p:nvPicPr>
                      <p:cNvPr id="0" name="Object 16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3650" y="2714630"/>
                        <a:ext cx="2571750" cy="178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8" name="Object 8"/>
          <p:cNvGraphicFramePr>
            <a:graphicFrameLocks noChangeAspect="1"/>
          </p:cNvGraphicFramePr>
          <p:nvPr/>
        </p:nvGraphicFramePr>
        <p:xfrm>
          <a:off x="5638800" y="4549775"/>
          <a:ext cx="3200400" cy="230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Chart" r:id="rId8" imgW="3686251" imgH="2657551" progId="">
                  <p:embed/>
                </p:oleObj>
              </mc:Choice>
              <mc:Fallback>
                <p:oleObj name="Chart" r:id="rId8" imgW="3686251" imgH="2657551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4549775"/>
                        <a:ext cx="3200400" cy="2308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9" name="Rectangle 10"/>
          <p:cNvSpPr>
            <a:spLocks noChangeArrowheads="1"/>
          </p:cNvSpPr>
          <p:nvPr/>
        </p:nvSpPr>
        <p:spPr bwMode="auto">
          <a:xfrm>
            <a:off x="0" y="4664075"/>
            <a:ext cx="48006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1"/>
            <a:r>
              <a:rPr lang="en-US" altLang="ko-KR" sz="2000" b="1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altLang="ko-KR" sz="2000" b="1" dirty="0">
                <a:latin typeface="Times New Roman" pitchFamily="18" charset="0"/>
                <a:cs typeface="Times New Roman" pitchFamily="18" charset="0"/>
              </a:rPr>
              <a:t>presence of toxic </a:t>
            </a:r>
            <a:r>
              <a:rPr lang="en-US" altLang="ko-KR" sz="2000" b="1" dirty="0" smtClean="0">
                <a:latin typeface="Times New Roman" pitchFamily="18" charset="0"/>
                <a:cs typeface="Times New Roman" pitchFamily="18" charset="0"/>
              </a:rPr>
              <a:t>chemicals</a:t>
            </a:r>
          </a:p>
          <a:p>
            <a:pPr rtl="1">
              <a:lnSpc>
                <a:spcPct val="150000"/>
              </a:lnSpc>
            </a:pP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The activity of SOB will be inhibited, which will cause an increase in pH and a decrease in EC.</a:t>
            </a:r>
            <a:endParaRPr lang="en-US" altLang="ko-KR" dirty="0">
              <a:latin typeface="Times New Roman" pitchFamily="18" charset="0"/>
              <a:cs typeface="Times New Roman" pitchFamily="18" charset="0"/>
            </a:endParaRPr>
          </a:p>
          <a:p>
            <a:pPr rtl="1"/>
            <a:endParaRPr lang="en-US" altLang="ko-KR" sz="2400" b="1" dirty="0">
              <a:latin typeface="맑은 고딕" pitchFamily="34" charset="-127"/>
              <a:cs typeface="Times New Roman" pitchFamily="18" charset="0"/>
            </a:endParaRPr>
          </a:p>
        </p:txBody>
      </p:sp>
      <p:sp>
        <p:nvSpPr>
          <p:cNvPr id="10250" name="AutoShape 10"/>
          <p:cNvSpPr>
            <a:spLocks noChangeArrowheads="1"/>
          </p:cNvSpPr>
          <p:nvPr/>
        </p:nvSpPr>
        <p:spPr bwMode="auto">
          <a:xfrm>
            <a:off x="6781800" y="4572000"/>
            <a:ext cx="609600" cy="609600"/>
          </a:xfrm>
          <a:prstGeom prst="irregularSeal2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0" name="Rectangle 9"/>
          <p:cNvSpPr/>
          <p:nvPr/>
        </p:nvSpPr>
        <p:spPr>
          <a:xfrm>
            <a:off x="90488" y="6388100"/>
            <a:ext cx="154741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400" b="1" dirty="0" smtClean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OBJECTIVE</a:t>
            </a:r>
            <a:endParaRPr lang="en-US" altLang="ko-KR" sz="2400" b="1" dirty="0">
              <a:ln w="18415" cmpd="sng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1000" y="1328172"/>
            <a:ext cx="87630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ko-KR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Oxidation of S results in the formation of sulfuric acid (SO</a:t>
            </a:r>
            <a:r>
              <a:rPr lang="en-US" altLang="ko-KR" baseline="-25000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4</a:t>
            </a:r>
            <a:r>
              <a:rPr lang="en-US" altLang="ko-KR" baseline="30000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2-</a:t>
            </a:r>
            <a:r>
              <a:rPr lang="en-US" altLang="ko-KR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 and  H</a:t>
            </a:r>
            <a:r>
              <a:rPr lang="en-US" altLang="ko-KR" baseline="30000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+</a:t>
            </a:r>
            <a:r>
              <a:rPr lang="en-US" altLang="ko-KR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)  which lowers the medium </a:t>
            </a:r>
            <a:r>
              <a:rPr lang="en-US" altLang="ko-KR" dirty="0" err="1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pH.</a:t>
            </a:r>
            <a:endParaRPr lang="en-US" altLang="ko-KR" dirty="0" smtClean="0">
              <a:latin typeface="Times New Roman" pitchFamily="18" charset="0"/>
              <a:ea typeface="맑은 고딕" pitchFamily="50" charset="-127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ko-KR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 The production of sulfate ions increases the electrical conductivity (EC) of the medium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02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0248" grpId="0"/>
      <p:bldP spid="10249" grpId="0"/>
      <p:bldP spid="10250" grpId="0" animBg="1"/>
      <p:bldP spid="1025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428625"/>
            <a:ext cx="9144000" cy="714375"/>
          </a:xfrm>
        </p:spPr>
        <p:txBody>
          <a:bodyPr/>
          <a:lstStyle/>
          <a:p>
            <a:pPr algn="l" eaLnBrk="1" hangingPunct="1"/>
            <a:r>
              <a:rPr lang="en-US" sz="3600" b="1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MCR</a:t>
            </a:r>
          </a:p>
        </p:txBody>
      </p:sp>
      <p:pic>
        <p:nvPicPr>
          <p:cNvPr id="5" name="_x75647104" descr="EMB0000071836c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1524000"/>
            <a:ext cx="5138744" cy="3854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42913" y="1908989"/>
            <a:ext cx="3062287" cy="343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2400" b="1" dirty="0">
                <a:latin typeface="Times New Roman" pitchFamily="18" charset="0"/>
                <a:cs typeface="Times New Roman" pitchFamily="18" charset="0"/>
              </a:rPr>
              <a:t>Operating conditions</a:t>
            </a:r>
          </a:p>
          <a:p>
            <a:endParaRPr lang="en-US" altLang="ko-KR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Blip>
                <a:blip r:embed="rId3"/>
              </a:buBlip>
            </a:pPr>
            <a:r>
              <a:rPr lang="en-US" altLang="ko-K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000" dirty="0" smtClean="0">
                <a:latin typeface="Times New Roman" pitchFamily="18" charset="0"/>
                <a:cs typeface="Times New Roman" pitchFamily="18" charset="0"/>
              </a:rPr>
              <a:t>NMB media (100 X)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Blip>
                <a:blip r:embed="rId3"/>
              </a:buBlip>
            </a:pPr>
            <a:r>
              <a:rPr lang="en-US" altLang="ko-KR" sz="2000" dirty="0" err="1" smtClean="0">
                <a:latin typeface="Times New Roman" pitchFamily="18" charset="0"/>
                <a:cs typeface="Times New Roman" pitchFamily="18" charset="0"/>
              </a:rPr>
              <a:t>Inoculum</a:t>
            </a:r>
            <a:r>
              <a:rPr lang="en-US" altLang="ko-KR" sz="2000" dirty="0" smtClean="0">
                <a:latin typeface="Times New Roman" pitchFamily="18" charset="0"/>
                <a:cs typeface="Times New Roman" pitchFamily="18" charset="0"/>
              </a:rPr>
              <a:t>: SWW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Blip>
                <a:blip r:embed="rId3"/>
              </a:buBlip>
            </a:pPr>
            <a:r>
              <a:rPr lang="en-US" altLang="ko-KR" sz="2000" dirty="0" smtClean="0">
                <a:latin typeface="Times New Roman" pitchFamily="18" charset="0"/>
                <a:cs typeface="Times New Roman" pitchFamily="18" charset="0"/>
              </a:rPr>
              <a:t>Sulfur particles (2-4 mm)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Blip>
                <a:blip r:embed="rId3"/>
              </a:buBlip>
            </a:pPr>
            <a:r>
              <a:rPr lang="en-US" altLang="ko-KR" sz="2000" dirty="0" smtClean="0">
                <a:latin typeface="Times New Roman" pitchFamily="18" charset="0"/>
                <a:cs typeface="Times New Roman" pitchFamily="18" charset="0"/>
              </a:rPr>
              <a:t>Air flow rate (150-200ml/minutes)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Blip>
                <a:blip r:embed="rId3"/>
              </a:buBlip>
            </a:pPr>
            <a:r>
              <a:rPr lang="en-US" altLang="ko-KR" sz="2000" dirty="0" smtClean="0">
                <a:latin typeface="Times New Roman" pitchFamily="18" charset="0"/>
                <a:cs typeface="Times New Roman" pitchFamily="18" charset="0"/>
              </a:rPr>
              <a:t>Temperature 30 </a:t>
            </a:r>
            <a:r>
              <a:rPr lang="en-US" altLang="ko-KR" sz="2000" dirty="0" smtClean="0">
                <a:latin typeface="Times New Roman"/>
                <a:cs typeface="Times New Roman"/>
              </a:rPr>
              <a:t>°</a:t>
            </a:r>
            <a:r>
              <a:rPr lang="en-US" altLang="ko-KR" sz="2000" dirty="0" smtClean="0">
                <a:latin typeface="Times New Roman" pitchFamily="18" charset="0"/>
                <a:cs typeface="Times New Roman" pitchFamily="18" charset="0"/>
              </a:rPr>
              <a:t>C </a:t>
            </a:r>
            <a:endParaRPr lang="en-US" altLang="ko-KR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488" y="6388100"/>
            <a:ext cx="38893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400" b="1" dirty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Arial" pitchFamily="34" charset="0"/>
              </a:rPr>
              <a:t>MATERIALS &amp; METHODS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428625"/>
            <a:ext cx="9144000" cy="714375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altLang="ko-KR" sz="2800" b="1" dirty="0" smtClean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A schematic diagram of Sulfur Oxidizing Bacteria Biosensor </a:t>
            </a:r>
            <a:endParaRPr lang="ko-KR" altLang="en-US" sz="2800" b="1" dirty="0" smtClean="0">
              <a:ea typeface="굴림" pitchFamily="50" charset="-127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488" y="6388100"/>
            <a:ext cx="38893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400" b="1" dirty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Arial" pitchFamily="34" charset="0"/>
              </a:rPr>
              <a:t>MATERIALS &amp; METHODS</a:t>
            </a:r>
          </a:p>
        </p:txBody>
      </p:sp>
      <p:pic>
        <p:nvPicPr>
          <p:cNvPr id="6" name="Picture 7" descr="stmss2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000125" y="1357313"/>
            <a:ext cx="6932613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428625"/>
            <a:ext cx="9144000" cy="714375"/>
          </a:xfrm>
        </p:spPr>
        <p:txBody>
          <a:bodyPr/>
          <a:lstStyle/>
          <a:p>
            <a:pPr algn="l" eaLnBrk="1" hangingPunct="1"/>
            <a:r>
              <a:rPr lang="en-US" sz="3600" b="1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Continuous Monitoring system</a:t>
            </a:r>
            <a:endParaRPr lang="en-US" sz="3600" b="1" dirty="0" smtClean="0">
              <a:ea typeface="맑은 고딕" pitchFamily="50" charset="-127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7188" y="1071563"/>
            <a:ext cx="8501062" cy="257175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_x12552968" descr="EMB00000f0851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" y="1143000"/>
            <a:ext cx="21431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모니터링 화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75" y="1214438"/>
            <a:ext cx="2614613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그룹 157"/>
          <p:cNvGrpSpPr>
            <a:grpSpLocks/>
          </p:cNvGrpSpPr>
          <p:nvPr/>
        </p:nvGrpSpPr>
        <p:grpSpPr bwMode="auto">
          <a:xfrm>
            <a:off x="3643313" y="1214438"/>
            <a:ext cx="1928812" cy="2214562"/>
            <a:chOff x="4571999" y="1357298"/>
            <a:chExt cx="2886076" cy="2879725"/>
          </a:xfrm>
        </p:grpSpPr>
        <p:grpSp>
          <p:nvGrpSpPr>
            <p:cNvPr id="9" name="그룹 6"/>
            <p:cNvGrpSpPr>
              <a:grpSpLocks noChangeAspect="1"/>
            </p:cNvGrpSpPr>
            <p:nvPr/>
          </p:nvGrpSpPr>
          <p:grpSpPr bwMode="auto">
            <a:xfrm>
              <a:off x="4571999" y="1357298"/>
              <a:ext cx="2886076" cy="2879725"/>
              <a:chOff x="4191003" y="914370"/>
              <a:chExt cx="3436941" cy="3428886"/>
            </a:xfrm>
          </p:grpSpPr>
          <p:sp>
            <p:nvSpPr>
              <p:cNvPr id="11" name="AutoShape 13"/>
              <p:cNvSpPr>
                <a:spLocks noChangeAspect="1" noChangeArrowheads="1" noTextEdit="1"/>
              </p:cNvSpPr>
              <p:nvPr/>
            </p:nvSpPr>
            <p:spPr bwMode="auto">
              <a:xfrm>
                <a:off x="4191003" y="914370"/>
                <a:ext cx="3429002" cy="3428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15"/>
              <p:cNvSpPr>
                <a:spLocks/>
              </p:cNvSpPr>
              <p:nvPr/>
            </p:nvSpPr>
            <p:spPr bwMode="auto">
              <a:xfrm>
                <a:off x="5291142" y="3987668"/>
                <a:ext cx="393700" cy="336539"/>
              </a:xfrm>
              <a:custGeom>
                <a:avLst/>
                <a:gdLst>
                  <a:gd name="T0" fmla="*/ 0 w 248"/>
                  <a:gd name="T1" fmla="*/ 2147483647 h 212"/>
                  <a:gd name="T2" fmla="*/ 2147483647 w 248"/>
                  <a:gd name="T3" fmla="*/ 0 h 212"/>
                  <a:gd name="T4" fmla="*/ 2147483647 w 248"/>
                  <a:gd name="T5" fmla="*/ 2147483647 h 212"/>
                  <a:gd name="T6" fmla="*/ 0 w 248"/>
                  <a:gd name="T7" fmla="*/ 2147483647 h 2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8"/>
                  <a:gd name="T13" fmla="*/ 0 h 212"/>
                  <a:gd name="T14" fmla="*/ 248 w 248"/>
                  <a:gd name="T15" fmla="*/ 212 h 2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8" h="212">
                    <a:moveTo>
                      <a:pt x="0" y="212"/>
                    </a:moveTo>
                    <a:lnTo>
                      <a:pt x="126" y="0"/>
                    </a:lnTo>
                    <a:lnTo>
                      <a:pt x="248" y="212"/>
                    </a:lnTo>
                    <a:lnTo>
                      <a:pt x="0" y="212"/>
                    </a:lnTo>
                    <a:close/>
                  </a:path>
                </a:pathLst>
              </a:cu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latinLnBrk="1"/>
                <a:endParaRPr lang="en-US">
                  <a:latin typeface="맑은 고딕" pitchFamily="50" charset="-127"/>
                </a:endParaRPr>
              </a:p>
            </p:txBody>
          </p:sp>
          <p:sp>
            <p:nvSpPr>
              <p:cNvPr id="13" name="Freeform 16"/>
              <p:cNvSpPr>
                <a:spLocks noEditPoints="1"/>
              </p:cNvSpPr>
              <p:nvPr/>
            </p:nvSpPr>
            <p:spPr bwMode="auto">
              <a:xfrm>
                <a:off x="5291142" y="3987668"/>
                <a:ext cx="393700" cy="342889"/>
              </a:xfrm>
              <a:custGeom>
                <a:avLst/>
                <a:gdLst>
                  <a:gd name="T0" fmla="*/ 0 w 248"/>
                  <a:gd name="T1" fmla="*/ 2147483647 h 216"/>
                  <a:gd name="T2" fmla="*/ 0 w 248"/>
                  <a:gd name="T3" fmla="*/ 2147483647 h 216"/>
                  <a:gd name="T4" fmla="*/ 0 w 248"/>
                  <a:gd name="T5" fmla="*/ 2147483647 h 216"/>
                  <a:gd name="T6" fmla="*/ 2147483647 w 248"/>
                  <a:gd name="T7" fmla="*/ 0 h 216"/>
                  <a:gd name="T8" fmla="*/ 2147483647 w 248"/>
                  <a:gd name="T9" fmla="*/ 0 h 216"/>
                  <a:gd name="T10" fmla="*/ 2147483647 w 248"/>
                  <a:gd name="T11" fmla="*/ 0 h 216"/>
                  <a:gd name="T12" fmla="*/ 2147483647 w 248"/>
                  <a:gd name="T13" fmla="*/ 2147483647 h 216"/>
                  <a:gd name="T14" fmla="*/ 2147483647 w 248"/>
                  <a:gd name="T15" fmla="*/ 2147483647 h 216"/>
                  <a:gd name="T16" fmla="*/ 2147483647 w 248"/>
                  <a:gd name="T17" fmla="*/ 2147483647 h 216"/>
                  <a:gd name="T18" fmla="*/ 0 w 248"/>
                  <a:gd name="T19" fmla="*/ 2147483647 h 216"/>
                  <a:gd name="T20" fmla="*/ 2147483647 w 248"/>
                  <a:gd name="T21" fmla="*/ 2147483647 h 216"/>
                  <a:gd name="T22" fmla="*/ 2147483647 w 248"/>
                  <a:gd name="T23" fmla="*/ 2147483647 h 216"/>
                  <a:gd name="T24" fmla="*/ 2147483647 w 248"/>
                  <a:gd name="T25" fmla="*/ 0 h 216"/>
                  <a:gd name="T26" fmla="*/ 2147483647 w 248"/>
                  <a:gd name="T27" fmla="*/ 0 h 216"/>
                  <a:gd name="T28" fmla="*/ 0 w 248"/>
                  <a:gd name="T29" fmla="*/ 2147483647 h 216"/>
                  <a:gd name="T30" fmla="*/ 0 w 248"/>
                  <a:gd name="T31" fmla="*/ 2147483647 h 216"/>
                  <a:gd name="T32" fmla="*/ 2147483647 w 248"/>
                  <a:gd name="T33" fmla="*/ 2147483647 h 2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8"/>
                  <a:gd name="T52" fmla="*/ 0 h 216"/>
                  <a:gd name="T53" fmla="*/ 248 w 248"/>
                  <a:gd name="T54" fmla="*/ 216 h 2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8" h="216">
                    <a:moveTo>
                      <a:pt x="0" y="216"/>
                    </a:moveTo>
                    <a:lnTo>
                      <a:pt x="0" y="212"/>
                    </a:lnTo>
                    <a:lnTo>
                      <a:pt x="122" y="0"/>
                    </a:lnTo>
                    <a:lnTo>
                      <a:pt x="126" y="0"/>
                    </a:lnTo>
                    <a:lnTo>
                      <a:pt x="248" y="212"/>
                    </a:lnTo>
                    <a:lnTo>
                      <a:pt x="248" y="216"/>
                    </a:lnTo>
                    <a:lnTo>
                      <a:pt x="0" y="216"/>
                    </a:lnTo>
                    <a:close/>
                    <a:moveTo>
                      <a:pt x="248" y="212"/>
                    </a:moveTo>
                    <a:lnTo>
                      <a:pt x="248" y="212"/>
                    </a:lnTo>
                    <a:lnTo>
                      <a:pt x="122" y="0"/>
                    </a:lnTo>
                    <a:lnTo>
                      <a:pt x="126" y="0"/>
                    </a:lnTo>
                    <a:lnTo>
                      <a:pt x="0" y="212"/>
                    </a:lnTo>
                    <a:lnTo>
                      <a:pt x="248" y="21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latinLnBrk="1"/>
                <a:endParaRPr lang="en-US">
                  <a:latin typeface="맑은 고딕" pitchFamily="50" charset="-127"/>
                </a:endParaRPr>
              </a:p>
            </p:txBody>
          </p:sp>
          <p:sp>
            <p:nvSpPr>
              <p:cNvPr id="14" name="Rectangle 17"/>
              <p:cNvSpPr>
                <a:spLocks noChangeArrowheads="1"/>
              </p:cNvSpPr>
              <p:nvPr/>
            </p:nvSpPr>
            <p:spPr bwMode="auto">
              <a:xfrm>
                <a:off x="4197353" y="3495559"/>
                <a:ext cx="776289" cy="679427"/>
              </a:xfrm>
              <a:prstGeom prst="rect">
                <a:avLst/>
              </a:prstGeom>
              <a:solidFill>
                <a:srgbClr val="C4BD9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latinLnBrk="1" hangingPunct="0">
                  <a:spcBef>
                    <a:spcPct val="20000"/>
                  </a:spcBef>
                </a:pPr>
                <a:endParaRPr lang="ko-KR" altLang="en-US" sz="20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15" name="Freeform 18"/>
              <p:cNvSpPr>
                <a:spLocks noEditPoints="1"/>
              </p:cNvSpPr>
              <p:nvPr/>
            </p:nvSpPr>
            <p:spPr bwMode="auto">
              <a:xfrm>
                <a:off x="4197353" y="3108222"/>
                <a:ext cx="782639" cy="1073114"/>
              </a:xfrm>
              <a:custGeom>
                <a:avLst/>
                <a:gdLst>
                  <a:gd name="T0" fmla="*/ 0 w 493"/>
                  <a:gd name="T1" fmla="*/ 0 h 676"/>
                  <a:gd name="T2" fmla="*/ 0 w 493"/>
                  <a:gd name="T3" fmla="*/ 0 h 676"/>
                  <a:gd name="T4" fmla="*/ 2147483647 w 493"/>
                  <a:gd name="T5" fmla="*/ 0 h 676"/>
                  <a:gd name="T6" fmla="*/ 2147483647 w 493"/>
                  <a:gd name="T7" fmla="*/ 0 h 676"/>
                  <a:gd name="T8" fmla="*/ 2147483647 w 493"/>
                  <a:gd name="T9" fmla="*/ 2147483647 h 676"/>
                  <a:gd name="T10" fmla="*/ 2147483647 w 493"/>
                  <a:gd name="T11" fmla="*/ 2147483647 h 676"/>
                  <a:gd name="T12" fmla="*/ 0 w 493"/>
                  <a:gd name="T13" fmla="*/ 2147483647 h 676"/>
                  <a:gd name="T14" fmla="*/ 0 w 493"/>
                  <a:gd name="T15" fmla="*/ 2147483647 h 676"/>
                  <a:gd name="T16" fmla="*/ 0 w 493"/>
                  <a:gd name="T17" fmla="*/ 0 h 676"/>
                  <a:gd name="T18" fmla="*/ 2147483647 w 493"/>
                  <a:gd name="T19" fmla="*/ 2147483647 h 676"/>
                  <a:gd name="T20" fmla="*/ 0 w 493"/>
                  <a:gd name="T21" fmla="*/ 2147483647 h 676"/>
                  <a:gd name="T22" fmla="*/ 2147483647 w 493"/>
                  <a:gd name="T23" fmla="*/ 2147483647 h 676"/>
                  <a:gd name="T24" fmla="*/ 2147483647 w 493"/>
                  <a:gd name="T25" fmla="*/ 2147483647 h 676"/>
                  <a:gd name="T26" fmla="*/ 2147483647 w 493"/>
                  <a:gd name="T27" fmla="*/ 0 h 676"/>
                  <a:gd name="T28" fmla="*/ 2147483647 w 493"/>
                  <a:gd name="T29" fmla="*/ 2147483647 h 676"/>
                  <a:gd name="T30" fmla="*/ 0 w 493"/>
                  <a:gd name="T31" fmla="*/ 2147483647 h 676"/>
                  <a:gd name="T32" fmla="*/ 2147483647 w 493"/>
                  <a:gd name="T33" fmla="*/ 0 h 676"/>
                  <a:gd name="T34" fmla="*/ 2147483647 w 493"/>
                  <a:gd name="T35" fmla="*/ 2147483647 h 6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93"/>
                  <a:gd name="T55" fmla="*/ 0 h 676"/>
                  <a:gd name="T56" fmla="*/ 493 w 493"/>
                  <a:gd name="T57" fmla="*/ 676 h 6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93" h="676">
                    <a:moveTo>
                      <a:pt x="0" y="0"/>
                    </a:moveTo>
                    <a:lnTo>
                      <a:pt x="0" y="0"/>
                    </a:lnTo>
                    <a:lnTo>
                      <a:pt x="489" y="0"/>
                    </a:lnTo>
                    <a:lnTo>
                      <a:pt x="493" y="0"/>
                    </a:lnTo>
                    <a:lnTo>
                      <a:pt x="493" y="672"/>
                    </a:lnTo>
                    <a:lnTo>
                      <a:pt x="489" y="676"/>
                    </a:lnTo>
                    <a:lnTo>
                      <a:pt x="0" y="676"/>
                    </a:lnTo>
                    <a:lnTo>
                      <a:pt x="0" y="672"/>
                    </a:lnTo>
                    <a:lnTo>
                      <a:pt x="0" y="0"/>
                    </a:lnTo>
                    <a:close/>
                    <a:moveTo>
                      <a:pt x="4" y="672"/>
                    </a:moveTo>
                    <a:lnTo>
                      <a:pt x="0" y="672"/>
                    </a:lnTo>
                    <a:lnTo>
                      <a:pt x="489" y="672"/>
                    </a:lnTo>
                    <a:lnTo>
                      <a:pt x="489" y="0"/>
                    </a:lnTo>
                    <a:lnTo>
                      <a:pt x="489" y="4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4" y="67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latinLnBrk="1"/>
                <a:endParaRPr lang="en-US">
                  <a:latin typeface="맑은 고딕" pitchFamily="50" charset="-127"/>
                </a:endParaRPr>
              </a:p>
            </p:txBody>
          </p:sp>
          <p:sp>
            <p:nvSpPr>
              <p:cNvPr id="16" name="Rectangle 19"/>
              <p:cNvSpPr>
                <a:spLocks noChangeArrowheads="1"/>
              </p:cNvSpPr>
              <p:nvPr/>
            </p:nvSpPr>
            <p:spPr bwMode="auto">
              <a:xfrm>
                <a:off x="4197354" y="3495559"/>
                <a:ext cx="776289" cy="635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latinLnBrk="1" hangingPunct="0">
                  <a:spcBef>
                    <a:spcPct val="20000"/>
                  </a:spcBef>
                </a:pPr>
                <a:endParaRPr lang="ko-KR" altLang="en-US" sz="20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17" name="Rectangle 20"/>
              <p:cNvSpPr>
                <a:spLocks noChangeArrowheads="1"/>
              </p:cNvSpPr>
              <p:nvPr/>
            </p:nvSpPr>
            <p:spPr bwMode="auto">
              <a:xfrm>
                <a:off x="5368929" y="1989072"/>
                <a:ext cx="336551" cy="387337"/>
              </a:xfrm>
              <a:prstGeom prst="rect">
                <a:avLst/>
              </a:prstGeom>
              <a:solidFill>
                <a:srgbClr val="C4BD9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latinLnBrk="1" hangingPunct="0">
                  <a:spcBef>
                    <a:spcPct val="20000"/>
                  </a:spcBef>
                </a:pPr>
                <a:endParaRPr lang="ko-KR" altLang="en-US" sz="20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18" name="Rectangle 21"/>
              <p:cNvSpPr>
                <a:spLocks noChangeArrowheads="1"/>
              </p:cNvSpPr>
              <p:nvPr/>
            </p:nvSpPr>
            <p:spPr bwMode="auto">
              <a:xfrm>
                <a:off x="5413380" y="1554111"/>
                <a:ext cx="96838" cy="679427"/>
              </a:xfrm>
              <a:prstGeom prst="rect">
                <a:avLst/>
              </a:prstGeom>
              <a:solidFill>
                <a:srgbClr val="D9D9D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latinLnBrk="1" hangingPunct="0">
                  <a:spcBef>
                    <a:spcPct val="20000"/>
                  </a:spcBef>
                </a:pPr>
                <a:endParaRPr lang="ko-KR" altLang="en-US" sz="20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19" name="Freeform 22"/>
              <p:cNvSpPr>
                <a:spLocks noEditPoints="1"/>
              </p:cNvSpPr>
              <p:nvPr/>
            </p:nvSpPr>
            <p:spPr bwMode="auto">
              <a:xfrm>
                <a:off x="5413380" y="1554111"/>
                <a:ext cx="103188" cy="685777"/>
              </a:xfrm>
              <a:custGeom>
                <a:avLst/>
                <a:gdLst>
                  <a:gd name="T0" fmla="*/ 0 w 65"/>
                  <a:gd name="T1" fmla="*/ 0 h 432"/>
                  <a:gd name="T2" fmla="*/ 0 w 65"/>
                  <a:gd name="T3" fmla="*/ 0 h 432"/>
                  <a:gd name="T4" fmla="*/ 2147483647 w 65"/>
                  <a:gd name="T5" fmla="*/ 0 h 432"/>
                  <a:gd name="T6" fmla="*/ 2147483647 w 65"/>
                  <a:gd name="T7" fmla="*/ 0 h 432"/>
                  <a:gd name="T8" fmla="*/ 2147483647 w 65"/>
                  <a:gd name="T9" fmla="*/ 2147483647 h 432"/>
                  <a:gd name="T10" fmla="*/ 2147483647 w 65"/>
                  <a:gd name="T11" fmla="*/ 2147483647 h 432"/>
                  <a:gd name="T12" fmla="*/ 0 w 65"/>
                  <a:gd name="T13" fmla="*/ 2147483647 h 432"/>
                  <a:gd name="T14" fmla="*/ 0 w 65"/>
                  <a:gd name="T15" fmla="*/ 2147483647 h 432"/>
                  <a:gd name="T16" fmla="*/ 0 w 65"/>
                  <a:gd name="T17" fmla="*/ 0 h 432"/>
                  <a:gd name="T18" fmla="*/ 2147483647 w 65"/>
                  <a:gd name="T19" fmla="*/ 2147483647 h 432"/>
                  <a:gd name="T20" fmla="*/ 0 w 65"/>
                  <a:gd name="T21" fmla="*/ 2147483647 h 432"/>
                  <a:gd name="T22" fmla="*/ 2147483647 w 65"/>
                  <a:gd name="T23" fmla="*/ 2147483647 h 432"/>
                  <a:gd name="T24" fmla="*/ 2147483647 w 65"/>
                  <a:gd name="T25" fmla="*/ 2147483647 h 432"/>
                  <a:gd name="T26" fmla="*/ 2147483647 w 65"/>
                  <a:gd name="T27" fmla="*/ 0 h 432"/>
                  <a:gd name="T28" fmla="*/ 2147483647 w 65"/>
                  <a:gd name="T29" fmla="*/ 2147483647 h 432"/>
                  <a:gd name="T30" fmla="*/ 0 w 65"/>
                  <a:gd name="T31" fmla="*/ 2147483647 h 432"/>
                  <a:gd name="T32" fmla="*/ 2147483647 w 65"/>
                  <a:gd name="T33" fmla="*/ 0 h 432"/>
                  <a:gd name="T34" fmla="*/ 2147483647 w 65"/>
                  <a:gd name="T35" fmla="*/ 2147483647 h 43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65"/>
                  <a:gd name="T55" fmla="*/ 0 h 432"/>
                  <a:gd name="T56" fmla="*/ 65 w 65"/>
                  <a:gd name="T57" fmla="*/ 432 h 43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65" h="432">
                    <a:moveTo>
                      <a:pt x="0" y="0"/>
                    </a:moveTo>
                    <a:lnTo>
                      <a:pt x="0" y="0"/>
                    </a:lnTo>
                    <a:lnTo>
                      <a:pt x="61" y="0"/>
                    </a:lnTo>
                    <a:lnTo>
                      <a:pt x="65" y="0"/>
                    </a:lnTo>
                    <a:lnTo>
                      <a:pt x="65" y="428"/>
                    </a:lnTo>
                    <a:lnTo>
                      <a:pt x="61" y="432"/>
                    </a:lnTo>
                    <a:lnTo>
                      <a:pt x="0" y="432"/>
                    </a:lnTo>
                    <a:lnTo>
                      <a:pt x="0" y="428"/>
                    </a:lnTo>
                    <a:lnTo>
                      <a:pt x="0" y="0"/>
                    </a:lnTo>
                    <a:close/>
                    <a:moveTo>
                      <a:pt x="4" y="428"/>
                    </a:moveTo>
                    <a:lnTo>
                      <a:pt x="0" y="428"/>
                    </a:lnTo>
                    <a:lnTo>
                      <a:pt x="61" y="428"/>
                    </a:lnTo>
                    <a:lnTo>
                      <a:pt x="61" y="0"/>
                    </a:lnTo>
                    <a:lnTo>
                      <a:pt x="61" y="5"/>
                    </a:lnTo>
                    <a:lnTo>
                      <a:pt x="0" y="5"/>
                    </a:lnTo>
                    <a:lnTo>
                      <a:pt x="4" y="0"/>
                    </a:lnTo>
                    <a:lnTo>
                      <a:pt x="4" y="42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latinLnBrk="1"/>
                <a:endParaRPr lang="en-US">
                  <a:latin typeface="맑은 고딕" pitchFamily="50" charset="-127"/>
                </a:endParaRPr>
              </a:p>
            </p:txBody>
          </p:sp>
          <p:sp>
            <p:nvSpPr>
              <p:cNvPr id="20" name="Rectangle 23"/>
              <p:cNvSpPr>
                <a:spLocks noChangeArrowheads="1"/>
              </p:cNvSpPr>
              <p:nvPr/>
            </p:nvSpPr>
            <p:spPr bwMode="auto">
              <a:xfrm>
                <a:off x="5562605" y="1554111"/>
                <a:ext cx="96838" cy="679427"/>
              </a:xfrm>
              <a:prstGeom prst="rect">
                <a:avLst/>
              </a:prstGeom>
              <a:solidFill>
                <a:srgbClr val="D9D9D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latinLnBrk="1" hangingPunct="0">
                  <a:spcBef>
                    <a:spcPct val="20000"/>
                  </a:spcBef>
                </a:pPr>
                <a:endParaRPr lang="ko-KR" altLang="en-US" sz="20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21" name="Freeform 24"/>
              <p:cNvSpPr>
                <a:spLocks noEditPoints="1"/>
              </p:cNvSpPr>
              <p:nvPr/>
            </p:nvSpPr>
            <p:spPr bwMode="auto">
              <a:xfrm>
                <a:off x="5562605" y="1554111"/>
                <a:ext cx="103188" cy="685777"/>
              </a:xfrm>
              <a:custGeom>
                <a:avLst/>
                <a:gdLst>
                  <a:gd name="T0" fmla="*/ 0 w 65"/>
                  <a:gd name="T1" fmla="*/ 0 h 432"/>
                  <a:gd name="T2" fmla="*/ 0 w 65"/>
                  <a:gd name="T3" fmla="*/ 0 h 432"/>
                  <a:gd name="T4" fmla="*/ 2147483647 w 65"/>
                  <a:gd name="T5" fmla="*/ 0 h 432"/>
                  <a:gd name="T6" fmla="*/ 2147483647 w 65"/>
                  <a:gd name="T7" fmla="*/ 0 h 432"/>
                  <a:gd name="T8" fmla="*/ 2147483647 w 65"/>
                  <a:gd name="T9" fmla="*/ 2147483647 h 432"/>
                  <a:gd name="T10" fmla="*/ 2147483647 w 65"/>
                  <a:gd name="T11" fmla="*/ 2147483647 h 432"/>
                  <a:gd name="T12" fmla="*/ 0 w 65"/>
                  <a:gd name="T13" fmla="*/ 2147483647 h 432"/>
                  <a:gd name="T14" fmla="*/ 0 w 65"/>
                  <a:gd name="T15" fmla="*/ 2147483647 h 432"/>
                  <a:gd name="T16" fmla="*/ 0 w 65"/>
                  <a:gd name="T17" fmla="*/ 0 h 432"/>
                  <a:gd name="T18" fmla="*/ 2147483647 w 65"/>
                  <a:gd name="T19" fmla="*/ 2147483647 h 432"/>
                  <a:gd name="T20" fmla="*/ 0 w 65"/>
                  <a:gd name="T21" fmla="*/ 2147483647 h 432"/>
                  <a:gd name="T22" fmla="*/ 2147483647 w 65"/>
                  <a:gd name="T23" fmla="*/ 2147483647 h 432"/>
                  <a:gd name="T24" fmla="*/ 2147483647 w 65"/>
                  <a:gd name="T25" fmla="*/ 2147483647 h 432"/>
                  <a:gd name="T26" fmla="*/ 2147483647 w 65"/>
                  <a:gd name="T27" fmla="*/ 0 h 432"/>
                  <a:gd name="T28" fmla="*/ 2147483647 w 65"/>
                  <a:gd name="T29" fmla="*/ 2147483647 h 432"/>
                  <a:gd name="T30" fmla="*/ 0 w 65"/>
                  <a:gd name="T31" fmla="*/ 2147483647 h 432"/>
                  <a:gd name="T32" fmla="*/ 2147483647 w 65"/>
                  <a:gd name="T33" fmla="*/ 0 h 432"/>
                  <a:gd name="T34" fmla="*/ 2147483647 w 65"/>
                  <a:gd name="T35" fmla="*/ 2147483647 h 43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65"/>
                  <a:gd name="T55" fmla="*/ 0 h 432"/>
                  <a:gd name="T56" fmla="*/ 65 w 65"/>
                  <a:gd name="T57" fmla="*/ 432 h 43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65" h="432">
                    <a:moveTo>
                      <a:pt x="0" y="0"/>
                    </a:moveTo>
                    <a:lnTo>
                      <a:pt x="0" y="0"/>
                    </a:lnTo>
                    <a:lnTo>
                      <a:pt x="61" y="0"/>
                    </a:lnTo>
                    <a:lnTo>
                      <a:pt x="65" y="0"/>
                    </a:lnTo>
                    <a:lnTo>
                      <a:pt x="65" y="428"/>
                    </a:lnTo>
                    <a:lnTo>
                      <a:pt x="61" y="432"/>
                    </a:lnTo>
                    <a:lnTo>
                      <a:pt x="0" y="432"/>
                    </a:lnTo>
                    <a:lnTo>
                      <a:pt x="0" y="428"/>
                    </a:lnTo>
                    <a:lnTo>
                      <a:pt x="0" y="0"/>
                    </a:lnTo>
                    <a:close/>
                    <a:moveTo>
                      <a:pt x="4" y="428"/>
                    </a:moveTo>
                    <a:lnTo>
                      <a:pt x="0" y="428"/>
                    </a:lnTo>
                    <a:lnTo>
                      <a:pt x="61" y="428"/>
                    </a:lnTo>
                    <a:lnTo>
                      <a:pt x="61" y="0"/>
                    </a:lnTo>
                    <a:lnTo>
                      <a:pt x="61" y="5"/>
                    </a:lnTo>
                    <a:lnTo>
                      <a:pt x="0" y="5"/>
                    </a:lnTo>
                    <a:lnTo>
                      <a:pt x="4" y="0"/>
                    </a:lnTo>
                    <a:lnTo>
                      <a:pt x="4" y="42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latinLnBrk="1"/>
                <a:endParaRPr lang="en-US">
                  <a:latin typeface="맑은 고딕" pitchFamily="50" charset="-127"/>
                </a:endParaRPr>
              </a:p>
            </p:txBody>
          </p:sp>
          <p:sp>
            <p:nvSpPr>
              <p:cNvPr id="22" name="Rectangle 25"/>
              <p:cNvSpPr>
                <a:spLocks noChangeArrowheads="1"/>
              </p:cNvSpPr>
              <p:nvPr/>
            </p:nvSpPr>
            <p:spPr bwMode="auto">
              <a:xfrm>
                <a:off x="5413380" y="1554111"/>
                <a:ext cx="96838" cy="9842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latinLnBrk="1" hangingPunct="0">
                  <a:spcBef>
                    <a:spcPct val="20000"/>
                  </a:spcBef>
                </a:pPr>
                <a:endParaRPr lang="ko-KR" altLang="en-US" sz="20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23" name="Freeform 26"/>
              <p:cNvSpPr>
                <a:spLocks noEditPoints="1"/>
              </p:cNvSpPr>
              <p:nvPr/>
            </p:nvSpPr>
            <p:spPr bwMode="auto">
              <a:xfrm>
                <a:off x="5413380" y="1554111"/>
                <a:ext cx="103188" cy="104772"/>
              </a:xfrm>
              <a:custGeom>
                <a:avLst/>
                <a:gdLst>
                  <a:gd name="T0" fmla="*/ 0 w 65"/>
                  <a:gd name="T1" fmla="*/ 0 h 66"/>
                  <a:gd name="T2" fmla="*/ 0 w 65"/>
                  <a:gd name="T3" fmla="*/ 0 h 66"/>
                  <a:gd name="T4" fmla="*/ 2147483647 w 65"/>
                  <a:gd name="T5" fmla="*/ 0 h 66"/>
                  <a:gd name="T6" fmla="*/ 2147483647 w 65"/>
                  <a:gd name="T7" fmla="*/ 0 h 66"/>
                  <a:gd name="T8" fmla="*/ 2147483647 w 65"/>
                  <a:gd name="T9" fmla="*/ 2147483647 h 66"/>
                  <a:gd name="T10" fmla="*/ 2147483647 w 65"/>
                  <a:gd name="T11" fmla="*/ 2147483647 h 66"/>
                  <a:gd name="T12" fmla="*/ 0 w 65"/>
                  <a:gd name="T13" fmla="*/ 2147483647 h 66"/>
                  <a:gd name="T14" fmla="*/ 0 w 65"/>
                  <a:gd name="T15" fmla="*/ 2147483647 h 66"/>
                  <a:gd name="T16" fmla="*/ 0 w 65"/>
                  <a:gd name="T17" fmla="*/ 0 h 66"/>
                  <a:gd name="T18" fmla="*/ 2147483647 w 65"/>
                  <a:gd name="T19" fmla="*/ 2147483647 h 66"/>
                  <a:gd name="T20" fmla="*/ 0 w 65"/>
                  <a:gd name="T21" fmla="*/ 2147483647 h 66"/>
                  <a:gd name="T22" fmla="*/ 2147483647 w 65"/>
                  <a:gd name="T23" fmla="*/ 2147483647 h 66"/>
                  <a:gd name="T24" fmla="*/ 2147483647 w 65"/>
                  <a:gd name="T25" fmla="*/ 2147483647 h 66"/>
                  <a:gd name="T26" fmla="*/ 2147483647 w 65"/>
                  <a:gd name="T27" fmla="*/ 0 h 66"/>
                  <a:gd name="T28" fmla="*/ 2147483647 w 65"/>
                  <a:gd name="T29" fmla="*/ 2147483647 h 66"/>
                  <a:gd name="T30" fmla="*/ 0 w 65"/>
                  <a:gd name="T31" fmla="*/ 2147483647 h 66"/>
                  <a:gd name="T32" fmla="*/ 2147483647 w 65"/>
                  <a:gd name="T33" fmla="*/ 0 h 66"/>
                  <a:gd name="T34" fmla="*/ 2147483647 w 65"/>
                  <a:gd name="T35" fmla="*/ 2147483647 h 6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65"/>
                  <a:gd name="T55" fmla="*/ 0 h 66"/>
                  <a:gd name="T56" fmla="*/ 65 w 65"/>
                  <a:gd name="T57" fmla="*/ 66 h 6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65" h="66">
                    <a:moveTo>
                      <a:pt x="0" y="0"/>
                    </a:moveTo>
                    <a:lnTo>
                      <a:pt x="0" y="0"/>
                    </a:lnTo>
                    <a:lnTo>
                      <a:pt x="61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61" y="66"/>
                    </a:lnTo>
                    <a:lnTo>
                      <a:pt x="0" y="66"/>
                    </a:lnTo>
                    <a:lnTo>
                      <a:pt x="0" y="62"/>
                    </a:lnTo>
                    <a:lnTo>
                      <a:pt x="0" y="0"/>
                    </a:lnTo>
                    <a:close/>
                    <a:moveTo>
                      <a:pt x="4" y="62"/>
                    </a:moveTo>
                    <a:lnTo>
                      <a:pt x="0" y="62"/>
                    </a:lnTo>
                    <a:lnTo>
                      <a:pt x="61" y="62"/>
                    </a:lnTo>
                    <a:lnTo>
                      <a:pt x="61" y="0"/>
                    </a:lnTo>
                    <a:lnTo>
                      <a:pt x="61" y="5"/>
                    </a:lnTo>
                    <a:lnTo>
                      <a:pt x="0" y="5"/>
                    </a:lnTo>
                    <a:lnTo>
                      <a:pt x="4" y="0"/>
                    </a:lnTo>
                    <a:lnTo>
                      <a:pt x="4" y="6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latinLnBrk="1"/>
                <a:endParaRPr lang="en-US">
                  <a:latin typeface="맑은 고딕" pitchFamily="50" charset="-127"/>
                </a:endParaRPr>
              </a:p>
            </p:txBody>
          </p:sp>
          <p:sp>
            <p:nvSpPr>
              <p:cNvPr id="24" name="Rectangle 27"/>
              <p:cNvSpPr>
                <a:spLocks noChangeArrowheads="1"/>
              </p:cNvSpPr>
              <p:nvPr/>
            </p:nvSpPr>
            <p:spPr bwMode="auto">
              <a:xfrm>
                <a:off x="5562605" y="1554111"/>
                <a:ext cx="96838" cy="9842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latinLnBrk="1" hangingPunct="0">
                  <a:spcBef>
                    <a:spcPct val="20000"/>
                  </a:spcBef>
                </a:pPr>
                <a:endParaRPr lang="ko-KR" altLang="en-US" sz="20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25" name="Freeform 28"/>
              <p:cNvSpPr>
                <a:spLocks noEditPoints="1"/>
              </p:cNvSpPr>
              <p:nvPr/>
            </p:nvSpPr>
            <p:spPr bwMode="auto">
              <a:xfrm>
                <a:off x="5562605" y="1554111"/>
                <a:ext cx="103188" cy="104772"/>
              </a:xfrm>
              <a:custGeom>
                <a:avLst/>
                <a:gdLst>
                  <a:gd name="T0" fmla="*/ 0 w 65"/>
                  <a:gd name="T1" fmla="*/ 0 h 66"/>
                  <a:gd name="T2" fmla="*/ 0 w 65"/>
                  <a:gd name="T3" fmla="*/ 0 h 66"/>
                  <a:gd name="T4" fmla="*/ 2147483647 w 65"/>
                  <a:gd name="T5" fmla="*/ 0 h 66"/>
                  <a:gd name="T6" fmla="*/ 2147483647 w 65"/>
                  <a:gd name="T7" fmla="*/ 0 h 66"/>
                  <a:gd name="T8" fmla="*/ 2147483647 w 65"/>
                  <a:gd name="T9" fmla="*/ 2147483647 h 66"/>
                  <a:gd name="T10" fmla="*/ 2147483647 w 65"/>
                  <a:gd name="T11" fmla="*/ 2147483647 h 66"/>
                  <a:gd name="T12" fmla="*/ 0 w 65"/>
                  <a:gd name="T13" fmla="*/ 2147483647 h 66"/>
                  <a:gd name="T14" fmla="*/ 0 w 65"/>
                  <a:gd name="T15" fmla="*/ 2147483647 h 66"/>
                  <a:gd name="T16" fmla="*/ 0 w 65"/>
                  <a:gd name="T17" fmla="*/ 0 h 66"/>
                  <a:gd name="T18" fmla="*/ 2147483647 w 65"/>
                  <a:gd name="T19" fmla="*/ 2147483647 h 66"/>
                  <a:gd name="T20" fmla="*/ 0 w 65"/>
                  <a:gd name="T21" fmla="*/ 2147483647 h 66"/>
                  <a:gd name="T22" fmla="*/ 2147483647 w 65"/>
                  <a:gd name="T23" fmla="*/ 2147483647 h 66"/>
                  <a:gd name="T24" fmla="*/ 2147483647 w 65"/>
                  <a:gd name="T25" fmla="*/ 2147483647 h 66"/>
                  <a:gd name="T26" fmla="*/ 2147483647 w 65"/>
                  <a:gd name="T27" fmla="*/ 0 h 66"/>
                  <a:gd name="T28" fmla="*/ 2147483647 w 65"/>
                  <a:gd name="T29" fmla="*/ 2147483647 h 66"/>
                  <a:gd name="T30" fmla="*/ 0 w 65"/>
                  <a:gd name="T31" fmla="*/ 2147483647 h 66"/>
                  <a:gd name="T32" fmla="*/ 2147483647 w 65"/>
                  <a:gd name="T33" fmla="*/ 0 h 66"/>
                  <a:gd name="T34" fmla="*/ 2147483647 w 65"/>
                  <a:gd name="T35" fmla="*/ 2147483647 h 6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65"/>
                  <a:gd name="T55" fmla="*/ 0 h 66"/>
                  <a:gd name="T56" fmla="*/ 65 w 65"/>
                  <a:gd name="T57" fmla="*/ 66 h 6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65" h="66">
                    <a:moveTo>
                      <a:pt x="0" y="0"/>
                    </a:moveTo>
                    <a:lnTo>
                      <a:pt x="0" y="0"/>
                    </a:lnTo>
                    <a:lnTo>
                      <a:pt x="61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61" y="66"/>
                    </a:lnTo>
                    <a:lnTo>
                      <a:pt x="0" y="66"/>
                    </a:lnTo>
                    <a:lnTo>
                      <a:pt x="0" y="62"/>
                    </a:lnTo>
                    <a:lnTo>
                      <a:pt x="0" y="0"/>
                    </a:lnTo>
                    <a:close/>
                    <a:moveTo>
                      <a:pt x="4" y="62"/>
                    </a:moveTo>
                    <a:lnTo>
                      <a:pt x="0" y="62"/>
                    </a:lnTo>
                    <a:lnTo>
                      <a:pt x="61" y="62"/>
                    </a:lnTo>
                    <a:lnTo>
                      <a:pt x="61" y="0"/>
                    </a:lnTo>
                    <a:lnTo>
                      <a:pt x="61" y="5"/>
                    </a:lnTo>
                    <a:lnTo>
                      <a:pt x="0" y="5"/>
                    </a:lnTo>
                    <a:lnTo>
                      <a:pt x="4" y="0"/>
                    </a:lnTo>
                    <a:lnTo>
                      <a:pt x="4" y="6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latinLnBrk="1"/>
                <a:endParaRPr lang="en-US">
                  <a:latin typeface="맑은 고딕" pitchFamily="50" charset="-127"/>
                </a:endParaRPr>
              </a:p>
            </p:txBody>
          </p:sp>
          <p:sp>
            <p:nvSpPr>
              <p:cNvPr id="26" name="Rectangle 29"/>
              <p:cNvSpPr>
                <a:spLocks noChangeArrowheads="1"/>
              </p:cNvSpPr>
              <p:nvPr/>
            </p:nvSpPr>
            <p:spPr bwMode="auto">
              <a:xfrm>
                <a:off x="5705480" y="3495559"/>
                <a:ext cx="1119189" cy="193668"/>
              </a:xfrm>
              <a:prstGeom prst="rect">
                <a:avLst/>
              </a:prstGeom>
              <a:solidFill>
                <a:srgbClr val="C4BD9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latinLnBrk="1" hangingPunct="0">
                  <a:spcBef>
                    <a:spcPct val="20000"/>
                  </a:spcBef>
                </a:pPr>
                <a:endParaRPr lang="ko-KR" altLang="en-US" sz="20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27" name="Rectangle 30"/>
              <p:cNvSpPr>
                <a:spLocks noChangeArrowheads="1"/>
              </p:cNvSpPr>
              <p:nvPr/>
            </p:nvSpPr>
            <p:spPr bwMode="auto">
              <a:xfrm>
                <a:off x="5705480" y="1989072"/>
                <a:ext cx="1119189" cy="147634"/>
              </a:xfrm>
              <a:prstGeom prst="rect">
                <a:avLst/>
              </a:prstGeom>
              <a:solidFill>
                <a:srgbClr val="C4BD9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latinLnBrk="1" hangingPunct="0">
                  <a:spcBef>
                    <a:spcPct val="20000"/>
                  </a:spcBef>
                </a:pPr>
                <a:endParaRPr lang="ko-KR" altLang="en-US" sz="20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28" name="Rectangle 31"/>
              <p:cNvSpPr>
                <a:spLocks noChangeArrowheads="1"/>
              </p:cNvSpPr>
              <p:nvPr/>
            </p:nvSpPr>
            <p:spPr bwMode="auto">
              <a:xfrm>
                <a:off x="5705480" y="2136705"/>
                <a:ext cx="1119189" cy="1358855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latinLnBrk="1" hangingPunct="0">
                  <a:spcBef>
                    <a:spcPct val="20000"/>
                  </a:spcBef>
                </a:pPr>
                <a:endParaRPr lang="ko-KR" altLang="en-US" sz="2000" b="1">
                  <a:solidFill>
                    <a:schemeClr val="bg2"/>
                  </a:solidFill>
                </a:endParaRPr>
              </a:p>
            </p:txBody>
          </p:sp>
          <p:pic>
            <p:nvPicPr>
              <p:cNvPr id="29" name="Picture 32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983293" y="2706598"/>
                <a:ext cx="841376" cy="7826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" name="Freeform 34"/>
              <p:cNvSpPr>
                <a:spLocks noEditPoints="1"/>
              </p:cNvSpPr>
              <p:nvPr/>
            </p:nvSpPr>
            <p:spPr bwMode="auto">
              <a:xfrm>
                <a:off x="5705480" y="1749367"/>
                <a:ext cx="1125539" cy="1946211"/>
              </a:xfrm>
              <a:custGeom>
                <a:avLst/>
                <a:gdLst>
                  <a:gd name="T0" fmla="*/ 0 w 709"/>
                  <a:gd name="T1" fmla="*/ 0 h 1226"/>
                  <a:gd name="T2" fmla="*/ 0 w 709"/>
                  <a:gd name="T3" fmla="*/ 0 h 1226"/>
                  <a:gd name="T4" fmla="*/ 2147483647 w 709"/>
                  <a:gd name="T5" fmla="*/ 0 h 1226"/>
                  <a:gd name="T6" fmla="*/ 2147483647 w 709"/>
                  <a:gd name="T7" fmla="*/ 0 h 1226"/>
                  <a:gd name="T8" fmla="*/ 2147483647 w 709"/>
                  <a:gd name="T9" fmla="*/ 2147483647 h 1226"/>
                  <a:gd name="T10" fmla="*/ 2147483647 w 709"/>
                  <a:gd name="T11" fmla="*/ 2147483647 h 1226"/>
                  <a:gd name="T12" fmla="*/ 0 w 709"/>
                  <a:gd name="T13" fmla="*/ 2147483647 h 1226"/>
                  <a:gd name="T14" fmla="*/ 0 w 709"/>
                  <a:gd name="T15" fmla="*/ 2147483647 h 1226"/>
                  <a:gd name="T16" fmla="*/ 0 w 709"/>
                  <a:gd name="T17" fmla="*/ 0 h 1226"/>
                  <a:gd name="T18" fmla="*/ 2147483647 w 709"/>
                  <a:gd name="T19" fmla="*/ 2147483647 h 1226"/>
                  <a:gd name="T20" fmla="*/ 0 w 709"/>
                  <a:gd name="T21" fmla="*/ 2147483647 h 1226"/>
                  <a:gd name="T22" fmla="*/ 2147483647 w 709"/>
                  <a:gd name="T23" fmla="*/ 2147483647 h 1226"/>
                  <a:gd name="T24" fmla="*/ 2147483647 w 709"/>
                  <a:gd name="T25" fmla="*/ 2147483647 h 1226"/>
                  <a:gd name="T26" fmla="*/ 2147483647 w 709"/>
                  <a:gd name="T27" fmla="*/ 0 h 1226"/>
                  <a:gd name="T28" fmla="*/ 2147483647 w 709"/>
                  <a:gd name="T29" fmla="*/ 2147483647 h 1226"/>
                  <a:gd name="T30" fmla="*/ 0 w 709"/>
                  <a:gd name="T31" fmla="*/ 2147483647 h 1226"/>
                  <a:gd name="T32" fmla="*/ 2147483647 w 709"/>
                  <a:gd name="T33" fmla="*/ 0 h 1226"/>
                  <a:gd name="T34" fmla="*/ 2147483647 w 709"/>
                  <a:gd name="T35" fmla="*/ 2147483647 h 122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709"/>
                  <a:gd name="T55" fmla="*/ 0 h 1226"/>
                  <a:gd name="T56" fmla="*/ 709 w 709"/>
                  <a:gd name="T57" fmla="*/ 1226 h 122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709" h="1226">
                    <a:moveTo>
                      <a:pt x="0" y="0"/>
                    </a:moveTo>
                    <a:lnTo>
                      <a:pt x="0" y="0"/>
                    </a:lnTo>
                    <a:lnTo>
                      <a:pt x="705" y="0"/>
                    </a:lnTo>
                    <a:lnTo>
                      <a:pt x="709" y="0"/>
                    </a:lnTo>
                    <a:lnTo>
                      <a:pt x="709" y="1222"/>
                    </a:lnTo>
                    <a:lnTo>
                      <a:pt x="705" y="1226"/>
                    </a:lnTo>
                    <a:lnTo>
                      <a:pt x="0" y="1226"/>
                    </a:lnTo>
                    <a:lnTo>
                      <a:pt x="0" y="1222"/>
                    </a:lnTo>
                    <a:lnTo>
                      <a:pt x="0" y="0"/>
                    </a:lnTo>
                    <a:close/>
                    <a:moveTo>
                      <a:pt x="4" y="1222"/>
                    </a:moveTo>
                    <a:lnTo>
                      <a:pt x="0" y="1222"/>
                    </a:lnTo>
                    <a:lnTo>
                      <a:pt x="705" y="1222"/>
                    </a:lnTo>
                    <a:lnTo>
                      <a:pt x="705" y="0"/>
                    </a:lnTo>
                    <a:lnTo>
                      <a:pt x="705" y="4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4" y="122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latinLnBrk="1"/>
                <a:endParaRPr lang="en-US">
                  <a:latin typeface="맑은 고딕" pitchFamily="50" charset="-127"/>
                </a:endParaRPr>
              </a:p>
            </p:txBody>
          </p:sp>
          <p:sp>
            <p:nvSpPr>
              <p:cNvPr id="31" name="Rectangle 35"/>
              <p:cNvSpPr>
                <a:spLocks noChangeArrowheads="1"/>
              </p:cNvSpPr>
              <p:nvPr/>
            </p:nvSpPr>
            <p:spPr bwMode="auto">
              <a:xfrm>
                <a:off x="5705480" y="3495559"/>
                <a:ext cx="1119189" cy="635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latinLnBrk="1" hangingPunct="0">
                  <a:spcBef>
                    <a:spcPct val="20000"/>
                  </a:spcBef>
                </a:pPr>
                <a:endParaRPr lang="ko-KR" altLang="en-US" sz="20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32" name="Rectangle 36"/>
              <p:cNvSpPr>
                <a:spLocks noChangeArrowheads="1"/>
              </p:cNvSpPr>
              <p:nvPr/>
            </p:nvSpPr>
            <p:spPr bwMode="auto">
              <a:xfrm>
                <a:off x="5705480" y="2136705"/>
                <a:ext cx="1119189" cy="635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latinLnBrk="1" hangingPunct="0">
                  <a:spcBef>
                    <a:spcPct val="20000"/>
                  </a:spcBef>
                </a:pPr>
                <a:endParaRPr lang="ko-KR" altLang="en-US" sz="20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33" name="Rectangle 37"/>
              <p:cNvSpPr>
                <a:spLocks noChangeArrowheads="1"/>
              </p:cNvSpPr>
              <p:nvPr/>
            </p:nvSpPr>
            <p:spPr bwMode="auto">
              <a:xfrm>
                <a:off x="5368929" y="1989072"/>
                <a:ext cx="1455739" cy="635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latinLnBrk="1" hangingPunct="0">
                  <a:spcBef>
                    <a:spcPct val="20000"/>
                  </a:spcBef>
                </a:pPr>
                <a:endParaRPr lang="ko-KR" altLang="en-US" sz="20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34" name="Freeform 38"/>
              <p:cNvSpPr>
                <a:spLocks noEditPoints="1"/>
              </p:cNvSpPr>
              <p:nvPr/>
            </p:nvSpPr>
            <p:spPr bwMode="auto">
              <a:xfrm>
                <a:off x="5368929" y="1846202"/>
                <a:ext cx="342900" cy="536558"/>
              </a:xfrm>
              <a:custGeom>
                <a:avLst/>
                <a:gdLst>
                  <a:gd name="T0" fmla="*/ 0 w 216"/>
                  <a:gd name="T1" fmla="*/ 0 h 338"/>
                  <a:gd name="T2" fmla="*/ 0 w 216"/>
                  <a:gd name="T3" fmla="*/ 0 h 338"/>
                  <a:gd name="T4" fmla="*/ 2147483647 w 216"/>
                  <a:gd name="T5" fmla="*/ 0 h 338"/>
                  <a:gd name="T6" fmla="*/ 2147483647 w 216"/>
                  <a:gd name="T7" fmla="*/ 0 h 338"/>
                  <a:gd name="T8" fmla="*/ 2147483647 w 216"/>
                  <a:gd name="T9" fmla="*/ 2147483647 h 338"/>
                  <a:gd name="T10" fmla="*/ 2147483647 w 216"/>
                  <a:gd name="T11" fmla="*/ 2147483647 h 338"/>
                  <a:gd name="T12" fmla="*/ 0 w 216"/>
                  <a:gd name="T13" fmla="*/ 2147483647 h 338"/>
                  <a:gd name="T14" fmla="*/ 0 w 216"/>
                  <a:gd name="T15" fmla="*/ 2147483647 h 338"/>
                  <a:gd name="T16" fmla="*/ 0 w 216"/>
                  <a:gd name="T17" fmla="*/ 0 h 338"/>
                  <a:gd name="T18" fmla="*/ 2147483647 w 216"/>
                  <a:gd name="T19" fmla="*/ 2147483647 h 338"/>
                  <a:gd name="T20" fmla="*/ 0 w 216"/>
                  <a:gd name="T21" fmla="*/ 2147483647 h 338"/>
                  <a:gd name="T22" fmla="*/ 2147483647 w 216"/>
                  <a:gd name="T23" fmla="*/ 2147483647 h 338"/>
                  <a:gd name="T24" fmla="*/ 2147483647 w 216"/>
                  <a:gd name="T25" fmla="*/ 2147483647 h 338"/>
                  <a:gd name="T26" fmla="*/ 2147483647 w 216"/>
                  <a:gd name="T27" fmla="*/ 0 h 338"/>
                  <a:gd name="T28" fmla="*/ 2147483647 w 216"/>
                  <a:gd name="T29" fmla="*/ 2147483647 h 338"/>
                  <a:gd name="T30" fmla="*/ 0 w 216"/>
                  <a:gd name="T31" fmla="*/ 2147483647 h 338"/>
                  <a:gd name="T32" fmla="*/ 2147483647 w 216"/>
                  <a:gd name="T33" fmla="*/ 0 h 338"/>
                  <a:gd name="T34" fmla="*/ 2147483647 w 216"/>
                  <a:gd name="T35" fmla="*/ 2147483647 h 33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16"/>
                  <a:gd name="T55" fmla="*/ 0 h 338"/>
                  <a:gd name="T56" fmla="*/ 216 w 216"/>
                  <a:gd name="T57" fmla="*/ 338 h 33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16" h="338">
                    <a:moveTo>
                      <a:pt x="0" y="0"/>
                    </a:moveTo>
                    <a:lnTo>
                      <a:pt x="0" y="0"/>
                    </a:lnTo>
                    <a:lnTo>
                      <a:pt x="212" y="0"/>
                    </a:lnTo>
                    <a:lnTo>
                      <a:pt x="216" y="0"/>
                    </a:lnTo>
                    <a:lnTo>
                      <a:pt x="216" y="334"/>
                    </a:lnTo>
                    <a:lnTo>
                      <a:pt x="212" y="338"/>
                    </a:lnTo>
                    <a:lnTo>
                      <a:pt x="0" y="338"/>
                    </a:lnTo>
                    <a:lnTo>
                      <a:pt x="0" y="334"/>
                    </a:lnTo>
                    <a:lnTo>
                      <a:pt x="0" y="0"/>
                    </a:lnTo>
                    <a:close/>
                    <a:moveTo>
                      <a:pt x="4" y="334"/>
                    </a:moveTo>
                    <a:lnTo>
                      <a:pt x="0" y="334"/>
                    </a:lnTo>
                    <a:lnTo>
                      <a:pt x="212" y="334"/>
                    </a:lnTo>
                    <a:lnTo>
                      <a:pt x="212" y="0"/>
                    </a:lnTo>
                    <a:lnTo>
                      <a:pt x="212" y="4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4" y="33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latinLnBrk="1"/>
                <a:endParaRPr lang="en-US">
                  <a:latin typeface="맑은 고딕" pitchFamily="50" charset="-127"/>
                </a:endParaRPr>
              </a:p>
            </p:txBody>
          </p:sp>
          <p:sp>
            <p:nvSpPr>
              <p:cNvPr id="35" name="Rectangle 39"/>
              <p:cNvSpPr>
                <a:spLocks noChangeArrowheads="1"/>
              </p:cNvSpPr>
              <p:nvPr/>
            </p:nvSpPr>
            <p:spPr bwMode="auto">
              <a:xfrm>
                <a:off x="6772280" y="3592394"/>
                <a:ext cx="193675" cy="635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latinLnBrk="1" hangingPunct="0">
                  <a:spcBef>
                    <a:spcPct val="20000"/>
                  </a:spcBef>
                </a:pPr>
                <a:endParaRPr lang="ko-KR" altLang="en-US" sz="20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36" name="Rectangle 40"/>
              <p:cNvSpPr>
                <a:spLocks noChangeArrowheads="1"/>
              </p:cNvSpPr>
              <p:nvPr/>
            </p:nvSpPr>
            <p:spPr bwMode="auto">
              <a:xfrm>
                <a:off x="6727831" y="2771683"/>
                <a:ext cx="193675" cy="635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latinLnBrk="1" hangingPunct="0">
                  <a:spcBef>
                    <a:spcPct val="20000"/>
                  </a:spcBef>
                </a:pPr>
                <a:endParaRPr lang="ko-KR" altLang="en-US" sz="20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37" name="Rectangle 41"/>
              <p:cNvSpPr>
                <a:spLocks noChangeArrowheads="1"/>
              </p:cNvSpPr>
              <p:nvPr/>
            </p:nvSpPr>
            <p:spPr bwMode="auto">
              <a:xfrm>
                <a:off x="6980244" y="2654212"/>
                <a:ext cx="647700" cy="122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342900" indent="-342900" eaLnBrk="0" latinLnBrk="1" hangingPunct="0">
                  <a:spcBef>
                    <a:spcPct val="20000"/>
                  </a:spcBef>
                </a:pPr>
                <a:r>
                  <a:rPr lang="ko-KR" altLang="ko-KR" sz="700">
                    <a:solidFill>
                      <a:srgbClr val="000000"/>
                    </a:solidFill>
                  </a:rPr>
                  <a:t>Sulfur particles</a:t>
                </a:r>
                <a:endParaRPr lang="ko-KR" altLang="ko-KR" sz="20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38" name="Rectangle 42"/>
              <p:cNvSpPr>
                <a:spLocks noChangeArrowheads="1"/>
              </p:cNvSpPr>
              <p:nvPr/>
            </p:nvSpPr>
            <p:spPr bwMode="auto">
              <a:xfrm>
                <a:off x="7108831" y="2757397"/>
                <a:ext cx="122238" cy="122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342900" indent="-342900" eaLnBrk="0" latinLnBrk="1" hangingPunct="0">
                  <a:spcBef>
                    <a:spcPct val="20000"/>
                  </a:spcBef>
                </a:pPr>
                <a:r>
                  <a:rPr lang="ko-KR" altLang="ko-KR" sz="700">
                    <a:solidFill>
                      <a:srgbClr val="000000"/>
                    </a:solidFill>
                  </a:rPr>
                  <a:t>(2</a:t>
                </a:r>
                <a:endParaRPr lang="ko-KR" altLang="ko-KR" sz="20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39" name="Rectangle 43"/>
              <p:cNvSpPr>
                <a:spLocks noChangeArrowheads="1"/>
              </p:cNvSpPr>
              <p:nvPr/>
            </p:nvSpPr>
            <p:spPr bwMode="auto">
              <a:xfrm>
                <a:off x="7180269" y="2757397"/>
                <a:ext cx="71438" cy="122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342900" indent="-342900" eaLnBrk="0" latinLnBrk="1" hangingPunct="0">
                  <a:spcBef>
                    <a:spcPct val="20000"/>
                  </a:spcBef>
                </a:pPr>
                <a:r>
                  <a:rPr lang="ko-KR" altLang="ko-KR" sz="700">
                    <a:solidFill>
                      <a:srgbClr val="000000"/>
                    </a:solidFill>
                  </a:rPr>
                  <a:t>-</a:t>
                </a:r>
                <a:endParaRPr lang="ko-KR" altLang="ko-KR" sz="20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40" name="Rectangle 44"/>
              <p:cNvSpPr>
                <a:spLocks noChangeArrowheads="1"/>
              </p:cNvSpPr>
              <p:nvPr/>
            </p:nvSpPr>
            <p:spPr bwMode="auto">
              <a:xfrm>
                <a:off x="7205669" y="2757397"/>
                <a:ext cx="265113" cy="122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342900" indent="-342900" eaLnBrk="0" latinLnBrk="1" hangingPunct="0">
                  <a:spcBef>
                    <a:spcPct val="20000"/>
                  </a:spcBef>
                </a:pPr>
                <a:r>
                  <a:rPr lang="ko-KR" altLang="ko-KR" sz="700">
                    <a:solidFill>
                      <a:srgbClr val="000000"/>
                    </a:solidFill>
                  </a:rPr>
                  <a:t>4mm)</a:t>
                </a:r>
                <a:endParaRPr lang="ko-KR" altLang="ko-KR" sz="20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41" name="Rectangle 45"/>
              <p:cNvSpPr>
                <a:spLocks noChangeArrowheads="1"/>
              </p:cNvSpPr>
              <p:nvPr/>
            </p:nvSpPr>
            <p:spPr bwMode="auto">
              <a:xfrm>
                <a:off x="7031043" y="3541595"/>
                <a:ext cx="149226" cy="122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342900" indent="-342900" eaLnBrk="0" latinLnBrk="1" hangingPunct="0">
                  <a:spcBef>
                    <a:spcPct val="20000"/>
                  </a:spcBef>
                </a:pPr>
                <a:r>
                  <a:rPr lang="ko-KR" altLang="ko-KR" sz="700">
                    <a:solidFill>
                      <a:srgbClr val="000000"/>
                    </a:solidFill>
                  </a:rPr>
                  <a:t>Air</a:t>
                </a:r>
                <a:endParaRPr lang="ko-KR" altLang="ko-KR" sz="20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42" name="Rectangle 46"/>
              <p:cNvSpPr>
                <a:spLocks noChangeArrowheads="1"/>
              </p:cNvSpPr>
              <p:nvPr/>
            </p:nvSpPr>
            <p:spPr bwMode="auto">
              <a:xfrm>
                <a:off x="5465767" y="1309645"/>
                <a:ext cx="6350" cy="24446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latinLnBrk="1" hangingPunct="0">
                  <a:spcBef>
                    <a:spcPct val="20000"/>
                  </a:spcBef>
                </a:pPr>
                <a:endParaRPr lang="ko-KR" altLang="en-US" sz="20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43" name="Rectangle 47"/>
              <p:cNvSpPr>
                <a:spLocks noChangeArrowheads="1"/>
              </p:cNvSpPr>
              <p:nvPr/>
            </p:nvSpPr>
            <p:spPr bwMode="auto">
              <a:xfrm>
                <a:off x="5608643" y="1309645"/>
                <a:ext cx="6350" cy="24446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latinLnBrk="1" hangingPunct="0">
                  <a:spcBef>
                    <a:spcPct val="20000"/>
                  </a:spcBef>
                </a:pPr>
                <a:endParaRPr lang="ko-KR" altLang="en-US" sz="20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44" name="Rectangle 48"/>
              <p:cNvSpPr>
                <a:spLocks noChangeArrowheads="1"/>
              </p:cNvSpPr>
              <p:nvPr/>
            </p:nvSpPr>
            <p:spPr bwMode="auto">
              <a:xfrm>
                <a:off x="4992693" y="1587447"/>
                <a:ext cx="414338" cy="122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342900" indent="-342900" eaLnBrk="0" latinLnBrk="1" hangingPunct="0">
                  <a:spcBef>
                    <a:spcPct val="20000"/>
                  </a:spcBef>
                </a:pPr>
                <a:r>
                  <a:rPr lang="ko-KR" altLang="ko-KR" sz="700">
                    <a:solidFill>
                      <a:srgbClr val="000000"/>
                    </a:solidFill>
                  </a:rPr>
                  <a:t>pH probe</a:t>
                </a:r>
                <a:endParaRPr lang="ko-KR" altLang="ko-KR" sz="20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45" name="Rectangle 49"/>
              <p:cNvSpPr>
                <a:spLocks noChangeArrowheads="1"/>
              </p:cNvSpPr>
              <p:nvPr/>
            </p:nvSpPr>
            <p:spPr bwMode="auto">
              <a:xfrm>
                <a:off x="5718181" y="1587447"/>
                <a:ext cx="427039" cy="122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342900" indent="-342900" eaLnBrk="0" latinLnBrk="1" hangingPunct="0">
                  <a:spcBef>
                    <a:spcPct val="20000"/>
                  </a:spcBef>
                </a:pPr>
                <a:r>
                  <a:rPr lang="ko-KR" altLang="ko-KR" sz="700">
                    <a:solidFill>
                      <a:srgbClr val="000000"/>
                    </a:solidFill>
                  </a:rPr>
                  <a:t>EC probe</a:t>
                </a:r>
                <a:endParaRPr lang="ko-KR" altLang="ko-KR" sz="20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46" name="Freeform 50"/>
              <p:cNvSpPr>
                <a:spLocks noEditPoints="1"/>
              </p:cNvSpPr>
              <p:nvPr/>
            </p:nvSpPr>
            <p:spPr bwMode="auto">
              <a:xfrm>
                <a:off x="6578606" y="1890650"/>
                <a:ext cx="155575" cy="90485"/>
              </a:xfrm>
              <a:custGeom>
                <a:avLst/>
                <a:gdLst>
                  <a:gd name="T0" fmla="*/ 0 w 98"/>
                  <a:gd name="T1" fmla="*/ 2147483647 h 57"/>
                  <a:gd name="T2" fmla="*/ 0 w 98"/>
                  <a:gd name="T3" fmla="*/ 0 h 57"/>
                  <a:gd name="T4" fmla="*/ 2147483647 w 98"/>
                  <a:gd name="T5" fmla="*/ 2147483647 h 57"/>
                  <a:gd name="T6" fmla="*/ 2147483647 w 98"/>
                  <a:gd name="T7" fmla="*/ 2147483647 h 57"/>
                  <a:gd name="T8" fmla="*/ 2147483647 w 98"/>
                  <a:gd name="T9" fmla="*/ 0 h 57"/>
                  <a:gd name="T10" fmla="*/ 2147483647 w 98"/>
                  <a:gd name="T11" fmla="*/ 2147483647 h 57"/>
                  <a:gd name="T12" fmla="*/ 0 w 98"/>
                  <a:gd name="T13" fmla="*/ 2147483647 h 57"/>
                  <a:gd name="T14" fmla="*/ 2147483647 w 98"/>
                  <a:gd name="T15" fmla="*/ 0 h 57"/>
                  <a:gd name="T16" fmla="*/ 2147483647 w 98"/>
                  <a:gd name="T17" fmla="*/ 0 h 57"/>
                  <a:gd name="T18" fmla="*/ 2147483647 w 98"/>
                  <a:gd name="T19" fmla="*/ 0 h 57"/>
                  <a:gd name="T20" fmla="*/ 2147483647 w 98"/>
                  <a:gd name="T21" fmla="*/ 2147483647 h 57"/>
                  <a:gd name="T22" fmla="*/ 2147483647 w 98"/>
                  <a:gd name="T23" fmla="*/ 2147483647 h 57"/>
                  <a:gd name="T24" fmla="*/ 2147483647 w 98"/>
                  <a:gd name="T25" fmla="*/ 2147483647 h 57"/>
                  <a:gd name="T26" fmla="*/ 0 w 98"/>
                  <a:gd name="T27" fmla="*/ 0 h 57"/>
                  <a:gd name="T28" fmla="*/ 0 w 98"/>
                  <a:gd name="T29" fmla="*/ 0 h 57"/>
                  <a:gd name="T30" fmla="*/ 0 w 98"/>
                  <a:gd name="T31" fmla="*/ 0 h 57"/>
                  <a:gd name="T32" fmla="*/ 2147483647 w 98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8"/>
                  <a:gd name="T52" fmla="*/ 0 h 57"/>
                  <a:gd name="T53" fmla="*/ 98 w 98"/>
                  <a:gd name="T54" fmla="*/ 57 h 5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8" h="57">
                    <a:moveTo>
                      <a:pt x="0" y="4"/>
                    </a:moveTo>
                    <a:lnTo>
                      <a:pt x="0" y="0"/>
                    </a:lnTo>
                    <a:lnTo>
                      <a:pt x="49" y="53"/>
                    </a:lnTo>
                    <a:lnTo>
                      <a:pt x="45" y="53"/>
                    </a:lnTo>
                    <a:lnTo>
                      <a:pt x="94" y="0"/>
                    </a:lnTo>
                    <a:lnTo>
                      <a:pt x="94" y="4"/>
                    </a:lnTo>
                    <a:lnTo>
                      <a:pt x="0" y="4"/>
                    </a:lnTo>
                    <a:close/>
                    <a:moveTo>
                      <a:pt x="94" y="0"/>
                    </a:moveTo>
                    <a:lnTo>
                      <a:pt x="98" y="0"/>
                    </a:lnTo>
                    <a:lnTo>
                      <a:pt x="94" y="0"/>
                    </a:lnTo>
                    <a:lnTo>
                      <a:pt x="49" y="53"/>
                    </a:lnTo>
                    <a:lnTo>
                      <a:pt x="49" y="57"/>
                    </a:lnTo>
                    <a:lnTo>
                      <a:pt x="45" y="53"/>
                    </a:lnTo>
                    <a:lnTo>
                      <a:pt x="0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latinLnBrk="1"/>
                <a:endParaRPr lang="en-US">
                  <a:latin typeface="맑은 고딕" pitchFamily="50" charset="-127"/>
                </a:endParaRPr>
              </a:p>
            </p:txBody>
          </p:sp>
          <p:sp>
            <p:nvSpPr>
              <p:cNvPr id="47" name="Rectangle 51"/>
              <p:cNvSpPr>
                <a:spLocks noChangeArrowheads="1"/>
              </p:cNvSpPr>
              <p:nvPr/>
            </p:nvSpPr>
            <p:spPr bwMode="auto">
              <a:xfrm>
                <a:off x="6559555" y="2039870"/>
                <a:ext cx="193675" cy="635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latinLnBrk="1" hangingPunct="0">
                  <a:spcBef>
                    <a:spcPct val="20000"/>
                  </a:spcBef>
                </a:pPr>
                <a:endParaRPr lang="ko-KR" altLang="en-US" sz="20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48" name="Rectangle 52"/>
              <p:cNvSpPr>
                <a:spLocks noChangeArrowheads="1"/>
              </p:cNvSpPr>
              <p:nvPr/>
            </p:nvSpPr>
            <p:spPr bwMode="auto">
              <a:xfrm>
                <a:off x="6604006" y="2085906"/>
                <a:ext cx="96838" cy="635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latinLnBrk="1" hangingPunct="0">
                  <a:spcBef>
                    <a:spcPct val="20000"/>
                  </a:spcBef>
                </a:pPr>
                <a:endParaRPr lang="ko-KR" altLang="en-US" sz="20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49" name="Rectangle 53"/>
              <p:cNvSpPr>
                <a:spLocks noChangeArrowheads="1"/>
              </p:cNvSpPr>
              <p:nvPr/>
            </p:nvSpPr>
            <p:spPr bwMode="auto">
              <a:xfrm>
                <a:off x="4986342" y="3974968"/>
                <a:ext cx="1300163" cy="50799"/>
              </a:xfrm>
              <a:prstGeom prst="rect">
                <a:avLst/>
              </a:prstGeom>
              <a:solidFill>
                <a:srgbClr val="C4BD9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latinLnBrk="1" hangingPunct="0">
                  <a:spcBef>
                    <a:spcPct val="20000"/>
                  </a:spcBef>
                </a:pPr>
                <a:endParaRPr lang="ko-KR" altLang="en-US" sz="20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50" name="Rectangle 54"/>
              <p:cNvSpPr>
                <a:spLocks noChangeArrowheads="1"/>
              </p:cNvSpPr>
              <p:nvPr/>
            </p:nvSpPr>
            <p:spPr bwMode="auto">
              <a:xfrm>
                <a:off x="6242055" y="3689228"/>
                <a:ext cx="44450" cy="323839"/>
              </a:xfrm>
              <a:prstGeom prst="rect">
                <a:avLst/>
              </a:prstGeom>
              <a:solidFill>
                <a:srgbClr val="C4BD9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latinLnBrk="1" hangingPunct="0">
                  <a:spcBef>
                    <a:spcPct val="20000"/>
                  </a:spcBef>
                </a:pPr>
                <a:endParaRPr lang="ko-KR" altLang="en-US" sz="20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51" name="Rectangle 55"/>
              <p:cNvSpPr>
                <a:spLocks noChangeArrowheads="1"/>
              </p:cNvSpPr>
              <p:nvPr/>
            </p:nvSpPr>
            <p:spPr bwMode="auto">
              <a:xfrm>
                <a:off x="6286505" y="3689228"/>
                <a:ext cx="7938" cy="330189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latinLnBrk="1" hangingPunct="0">
                  <a:spcBef>
                    <a:spcPct val="20000"/>
                  </a:spcBef>
                </a:pPr>
                <a:endParaRPr lang="ko-KR" altLang="en-US" sz="20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52" name="Rectangle 56"/>
              <p:cNvSpPr>
                <a:spLocks noChangeArrowheads="1"/>
              </p:cNvSpPr>
              <p:nvPr/>
            </p:nvSpPr>
            <p:spPr bwMode="auto">
              <a:xfrm>
                <a:off x="6242055" y="3689228"/>
                <a:ext cx="6350" cy="29209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latinLnBrk="1" hangingPunct="0">
                  <a:spcBef>
                    <a:spcPct val="20000"/>
                  </a:spcBef>
                </a:pPr>
                <a:endParaRPr lang="ko-KR" altLang="en-US" sz="20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53" name="Rectangle 57"/>
              <p:cNvSpPr>
                <a:spLocks noChangeArrowheads="1"/>
              </p:cNvSpPr>
              <p:nvPr/>
            </p:nvSpPr>
            <p:spPr bwMode="auto">
              <a:xfrm>
                <a:off x="4979992" y="3981318"/>
                <a:ext cx="1255714" cy="635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latinLnBrk="1" hangingPunct="0">
                  <a:spcBef>
                    <a:spcPct val="20000"/>
                  </a:spcBef>
                </a:pPr>
                <a:endParaRPr lang="ko-KR" altLang="en-US" sz="20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54" name="Rectangle 58"/>
              <p:cNvSpPr>
                <a:spLocks noChangeArrowheads="1"/>
              </p:cNvSpPr>
              <p:nvPr/>
            </p:nvSpPr>
            <p:spPr bwMode="auto">
              <a:xfrm>
                <a:off x="4979992" y="4025767"/>
                <a:ext cx="1306514" cy="635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latinLnBrk="1" hangingPunct="0">
                  <a:spcBef>
                    <a:spcPct val="20000"/>
                  </a:spcBef>
                </a:pPr>
                <a:endParaRPr lang="ko-KR" altLang="en-US" sz="20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55" name="Rectangle 59"/>
              <p:cNvSpPr>
                <a:spLocks noChangeArrowheads="1"/>
              </p:cNvSpPr>
              <p:nvPr/>
            </p:nvSpPr>
            <p:spPr bwMode="auto">
              <a:xfrm>
                <a:off x="4443416" y="2971702"/>
                <a:ext cx="336551" cy="122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342900" indent="-342900" eaLnBrk="0" latinLnBrk="1" hangingPunct="0">
                  <a:spcBef>
                    <a:spcPct val="20000"/>
                  </a:spcBef>
                </a:pPr>
                <a:r>
                  <a:rPr lang="ko-KR" altLang="ko-KR" sz="700">
                    <a:solidFill>
                      <a:srgbClr val="000000"/>
                    </a:solidFill>
                  </a:rPr>
                  <a:t>Influent</a:t>
                </a:r>
                <a:endParaRPr lang="ko-KR" altLang="ko-KR" sz="20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56" name="Rectangle 60"/>
              <p:cNvSpPr>
                <a:spLocks noChangeArrowheads="1"/>
              </p:cNvSpPr>
              <p:nvPr/>
            </p:nvSpPr>
            <p:spPr bwMode="auto">
              <a:xfrm>
                <a:off x="4830766" y="2071620"/>
                <a:ext cx="536575" cy="122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342900" indent="-342900" eaLnBrk="0" latinLnBrk="1" hangingPunct="0">
                  <a:spcBef>
                    <a:spcPct val="20000"/>
                  </a:spcBef>
                </a:pPr>
                <a:r>
                  <a:rPr lang="ko-KR" altLang="ko-KR" sz="700">
                    <a:solidFill>
                      <a:srgbClr val="000000"/>
                    </a:solidFill>
                  </a:rPr>
                  <a:t>Effluent port</a:t>
                </a:r>
                <a:endParaRPr lang="ko-KR" altLang="ko-KR" sz="20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57" name="Rectangle 61"/>
              <p:cNvSpPr>
                <a:spLocks noChangeArrowheads="1"/>
              </p:cNvSpPr>
              <p:nvPr/>
            </p:nvSpPr>
            <p:spPr bwMode="auto">
              <a:xfrm>
                <a:off x="7018342" y="1827153"/>
                <a:ext cx="439738" cy="122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342900" indent="-342900" eaLnBrk="0" latinLnBrk="1" hangingPunct="0">
                  <a:spcBef>
                    <a:spcPct val="20000"/>
                  </a:spcBef>
                </a:pPr>
                <a:r>
                  <a:rPr lang="ko-KR" altLang="ko-KR" sz="700">
                    <a:solidFill>
                      <a:srgbClr val="000000"/>
                    </a:solidFill>
                  </a:rPr>
                  <a:t>Computer</a:t>
                </a:r>
                <a:endParaRPr lang="ko-KR" altLang="ko-KR" sz="20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58" name="Freeform 62"/>
              <p:cNvSpPr>
                <a:spLocks/>
              </p:cNvSpPr>
              <p:nvPr/>
            </p:nvSpPr>
            <p:spPr bwMode="auto">
              <a:xfrm>
                <a:off x="5362578" y="3884485"/>
                <a:ext cx="246063" cy="246054"/>
              </a:xfrm>
              <a:custGeom>
                <a:avLst/>
                <a:gdLst>
                  <a:gd name="T0" fmla="*/ 0 w 155"/>
                  <a:gd name="T1" fmla="*/ 2147483647 h 155"/>
                  <a:gd name="T2" fmla="*/ 2147483647 w 155"/>
                  <a:gd name="T3" fmla="*/ 2147483647 h 155"/>
                  <a:gd name="T4" fmla="*/ 2147483647 w 155"/>
                  <a:gd name="T5" fmla="*/ 2147483647 h 155"/>
                  <a:gd name="T6" fmla="*/ 2147483647 w 155"/>
                  <a:gd name="T7" fmla="*/ 2147483647 h 155"/>
                  <a:gd name="T8" fmla="*/ 2147483647 w 155"/>
                  <a:gd name="T9" fmla="*/ 0 h 155"/>
                  <a:gd name="T10" fmla="*/ 2147483647 w 155"/>
                  <a:gd name="T11" fmla="*/ 0 h 155"/>
                  <a:gd name="T12" fmla="*/ 2147483647 w 155"/>
                  <a:gd name="T13" fmla="*/ 0 h 155"/>
                  <a:gd name="T14" fmla="*/ 2147483647 w 155"/>
                  <a:gd name="T15" fmla="*/ 2147483647 h 155"/>
                  <a:gd name="T16" fmla="*/ 2147483647 w 155"/>
                  <a:gd name="T17" fmla="*/ 2147483647 h 155"/>
                  <a:gd name="T18" fmla="*/ 2147483647 w 155"/>
                  <a:gd name="T19" fmla="*/ 2147483647 h 155"/>
                  <a:gd name="T20" fmla="*/ 2147483647 w 155"/>
                  <a:gd name="T21" fmla="*/ 2147483647 h 155"/>
                  <a:gd name="T22" fmla="*/ 2147483647 w 155"/>
                  <a:gd name="T23" fmla="*/ 2147483647 h 155"/>
                  <a:gd name="T24" fmla="*/ 2147483647 w 155"/>
                  <a:gd name="T25" fmla="*/ 2147483647 h 155"/>
                  <a:gd name="T26" fmla="*/ 2147483647 w 155"/>
                  <a:gd name="T27" fmla="*/ 2147483647 h 155"/>
                  <a:gd name="T28" fmla="*/ 2147483647 w 155"/>
                  <a:gd name="T29" fmla="*/ 2147483647 h 155"/>
                  <a:gd name="T30" fmla="*/ 2147483647 w 155"/>
                  <a:gd name="T31" fmla="*/ 2147483647 h 155"/>
                  <a:gd name="T32" fmla="*/ 2147483647 w 155"/>
                  <a:gd name="T33" fmla="*/ 2147483647 h 155"/>
                  <a:gd name="T34" fmla="*/ 2147483647 w 155"/>
                  <a:gd name="T35" fmla="*/ 2147483647 h 155"/>
                  <a:gd name="T36" fmla="*/ 2147483647 w 155"/>
                  <a:gd name="T37" fmla="*/ 2147483647 h 155"/>
                  <a:gd name="T38" fmla="*/ 2147483647 w 155"/>
                  <a:gd name="T39" fmla="*/ 2147483647 h 155"/>
                  <a:gd name="T40" fmla="*/ 2147483647 w 155"/>
                  <a:gd name="T41" fmla="*/ 2147483647 h 155"/>
                  <a:gd name="T42" fmla="*/ 2147483647 w 155"/>
                  <a:gd name="T43" fmla="*/ 2147483647 h 155"/>
                  <a:gd name="T44" fmla="*/ 0 w 155"/>
                  <a:gd name="T45" fmla="*/ 2147483647 h 155"/>
                  <a:gd name="T46" fmla="*/ 0 w 155"/>
                  <a:gd name="T47" fmla="*/ 2147483647 h 155"/>
                  <a:gd name="T48" fmla="*/ 0 w 155"/>
                  <a:gd name="T49" fmla="*/ 2147483647 h 15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55"/>
                  <a:gd name="T76" fmla="*/ 0 h 155"/>
                  <a:gd name="T77" fmla="*/ 155 w 155"/>
                  <a:gd name="T78" fmla="*/ 155 h 15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55" h="155">
                    <a:moveTo>
                      <a:pt x="0" y="77"/>
                    </a:moveTo>
                    <a:lnTo>
                      <a:pt x="8" y="49"/>
                    </a:lnTo>
                    <a:lnTo>
                      <a:pt x="24" y="24"/>
                    </a:lnTo>
                    <a:lnTo>
                      <a:pt x="49" y="8"/>
                    </a:lnTo>
                    <a:lnTo>
                      <a:pt x="77" y="0"/>
                    </a:lnTo>
                    <a:lnTo>
                      <a:pt x="106" y="8"/>
                    </a:lnTo>
                    <a:lnTo>
                      <a:pt x="130" y="24"/>
                    </a:lnTo>
                    <a:lnTo>
                      <a:pt x="150" y="49"/>
                    </a:lnTo>
                    <a:lnTo>
                      <a:pt x="155" y="77"/>
                    </a:lnTo>
                    <a:lnTo>
                      <a:pt x="150" y="106"/>
                    </a:lnTo>
                    <a:lnTo>
                      <a:pt x="130" y="130"/>
                    </a:lnTo>
                    <a:lnTo>
                      <a:pt x="106" y="150"/>
                    </a:lnTo>
                    <a:lnTo>
                      <a:pt x="77" y="155"/>
                    </a:lnTo>
                    <a:lnTo>
                      <a:pt x="49" y="150"/>
                    </a:lnTo>
                    <a:lnTo>
                      <a:pt x="24" y="130"/>
                    </a:lnTo>
                    <a:lnTo>
                      <a:pt x="8" y="106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latinLnBrk="1"/>
                <a:endParaRPr lang="en-US">
                  <a:latin typeface="맑은 고딕" pitchFamily="50" charset="-127"/>
                </a:endParaRPr>
              </a:p>
            </p:txBody>
          </p:sp>
          <p:sp>
            <p:nvSpPr>
              <p:cNvPr id="59" name="Freeform 63"/>
              <p:cNvSpPr>
                <a:spLocks noEditPoints="1"/>
              </p:cNvSpPr>
              <p:nvPr/>
            </p:nvSpPr>
            <p:spPr bwMode="auto">
              <a:xfrm>
                <a:off x="5362578" y="3884485"/>
                <a:ext cx="252413" cy="252404"/>
              </a:xfrm>
              <a:custGeom>
                <a:avLst/>
                <a:gdLst>
                  <a:gd name="T0" fmla="*/ 0 w 159"/>
                  <a:gd name="T1" fmla="*/ 2147483647 h 159"/>
                  <a:gd name="T2" fmla="*/ 2147483647 w 159"/>
                  <a:gd name="T3" fmla="*/ 2147483647 h 159"/>
                  <a:gd name="T4" fmla="*/ 2147483647 w 159"/>
                  <a:gd name="T5" fmla="*/ 2147483647 h 159"/>
                  <a:gd name="T6" fmla="*/ 2147483647 w 159"/>
                  <a:gd name="T7" fmla="*/ 2147483647 h 159"/>
                  <a:gd name="T8" fmla="*/ 2147483647 w 159"/>
                  <a:gd name="T9" fmla="*/ 0 h 159"/>
                  <a:gd name="T10" fmla="*/ 2147483647 w 159"/>
                  <a:gd name="T11" fmla="*/ 0 h 159"/>
                  <a:gd name="T12" fmla="*/ 2147483647 w 159"/>
                  <a:gd name="T13" fmla="*/ 2147483647 h 159"/>
                  <a:gd name="T14" fmla="*/ 2147483647 w 159"/>
                  <a:gd name="T15" fmla="*/ 2147483647 h 159"/>
                  <a:gd name="T16" fmla="*/ 2147483647 w 159"/>
                  <a:gd name="T17" fmla="*/ 2147483647 h 159"/>
                  <a:gd name="T18" fmla="*/ 2147483647 w 159"/>
                  <a:gd name="T19" fmla="*/ 2147483647 h 159"/>
                  <a:gd name="T20" fmla="*/ 2147483647 w 159"/>
                  <a:gd name="T21" fmla="*/ 2147483647 h 159"/>
                  <a:gd name="T22" fmla="*/ 2147483647 w 159"/>
                  <a:gd name="T23" fmla="*/ 2147483647 h 159"/>
                  <a:gd name="T24" fmla="*/ 2147483647 w 159"/>
                  <a:gd name="T25" fmla="*/ 2147483647 h 159"/>
                  <a:gd name="T26" fmla="*/ 2147483647 w 159"/>
                  <a:gd name="T27" fmla="*/ 2147483647 h 159"/>
                  <a:gd name="T28" fmla="*/ 2147483647 w 159"/>
                  <a:gd name="T29" fmla="*/ 2147483647 h 159"/>
                  <a:gd name="T30" fmla="*/ 2147483647 w 159"/>
                  <a:gd name="T31" fmla="*/ 2147483647 h 159"/>
                  <a:gd name="T32" fmla="*/ 2147483647 w 159"/>
                  <a:gd name="T33" fmla="*/ 2147483647 h 159"/>
                  <a:gd name="T34" fmla="*/ 2147483647 w 159"/>
                  <a:gd name="T35" fmla="*/ 2147483647 h 159"/>
                  <a:gd name="T36" fmla="*/ 2147483647 w 159"/>
                  <a:gd name="T37" fmla="*/ 2147483647 h 159"/>
                  <a:gd name="T38" fmla="*/ 2147483647 w 159"/>
                  <a:gd name="T39" fmla="*/ 2147483647 h 159"/>
                  <a:gd name="T40" fmla="*/ 0 w 159"/>
                  <a:gd name="T41" fmla="*/ 2147483647 h 159"/>
                  <a:gd name="T42" fmla="*/ 2147483647 w 159"/>
                  <a:gd name="T43" fmla="*/ 2147483647 h 159"/>
                  <a:gd name="T44" fmla="*/ 2147483647 w 159"/>
                  <a:gd name="T45" fmla="*/ 2147483647 h 159"/>
                  <a:gd name="T46" fmla="*/ 2147483647 w 159"/>
                  <a:gd name="T47" fmla="*/ 2147483647 h 159"/>
                  <a:gd name="T48" fmla="*/ 2147483647 w 159"/>
                  <a:gd name="T49" fmla="*/ 2147483647 h 159"/>
                  <a:gd name="T50" fmla="*/ 2147483647 w 159"/>
                  <a:gd name="T51" fmla="*/ 2147483647 h 159"/>
                  <a:gd name="T52" fmla="*/ 2147483647 w 159"/>
                  <a:gd name="T53" fmla="*/ 2147483647 h 159"/>
                  <a:gd name="T54" fmla="*/ 2147483647 w 159"/>
                  <a:gd name="T55" fmla="*/ 2147483647 h 159"/>
                  <a:gd name="T56" fmla="*/ 2147483647 w 159"/>
                  <a:gd name="T57" fmla="*/ 2147483647 h 159"/>
                  <a:gd name="T58" fmla="*/ 2147483647 w 159"/>
                  <a:gd name="T59" fmla="*/ 2147483647 h 159"/>
                  <a:gd name="T60" fmla="*/ 2147483647 w 159"/>
                  <a:gd name="T61" fmla="*/ 2147483647 h 159"/>
                  <a:gd name="T62" fmla="*/ 2147483647 w 159"/>
                  <a:gd name="T63" fmla="*/ 2147483647 h 159"/>
                  <a:gd name="T64" fmla="*/ 2147483647 w 159"/>
                  <a:gd name="T65" fmla="*/ 2147483647 h 159"/>
                  <a:gd name="T66" fmla="*/ 2147483647 w 159"/>
                  <a:gd name="T67" fmla="*/ 2147483647 h 159"/>
                  <a:gd name="T68" fmla="*/ 2147483647 w 159"/>
                  <a:gd name="T69" fmla="*/ 2147483647 h 159"/>
                  <a:gd name="T70" fmla="*/ 2147483647 w 159"/>
                  <a:gd name="T71" fmla="*/ 2147483647 h 159"/>
                  <a:gd name="T72" fmla="*/ 2147483647 w 159"/>
                  <a:gd name="T73" fmla="*/ 2147483647 h 159"/>
                  <a:gd name="T74" fmla="*/ 2147483647 w 159"/>
                  <a:gd name="T75" fmla="*/ 2147483647 h 159"/>
                  <a:gd name="T76" fmla="*/ 2147483647 w 159"/>
                  <a:gd name="T77" fmla="*/ 2147483647 h 159"/>
                  <a:gd name="T78" fmla="*/ 2147483647 w 159"/>
                  <a:gd name="T79" fmla="*/ 2147483647 h 159"/>
                  <a:gd name="T80" fmla="*/ 2147483647 w 159"/>
                  <a:gd name="T81" fmla="*/ 2147483647 h 159"/>
                  <a:gd name="T82" fmla="*/ 2147483647 w 159"/>
                  <a:gd name="T83" fmla="*/ 2147483647 h 159"/>
                  <a:gd name="T84" fmla="*/ 2147483647 w 159"/>
                  <a:gd name="T85" fmla="*/ 2147483647 h 15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59"/>
                  <a:gd name="T130" fmla="*/ 0 h 159"/>
                  <a:gd name="T131" fmla="*/ 159 w 159"/>
                  <a:gd name="T132" fmla="*/ 159 h 15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59" h="159">
                    <a:moveTo>
                      <a:pt x="0" y="77"/>
                    </a:moveTo>
                    <a:lnTo>
                      <a:pt x="0" y="77"/>
                    </a:lnTo>
                    <a:lnTo>
                      <a:pt x="0" y="61"/>
                    </a:lnTo>
                    <a:lnTo>
                      <a:pt x="4" y="49"/>
                    </a:lnTo>
                    <a:lnTo>
                      <a:pt x="4" y="44"/>
                    </a:lnTo>
                    <a:lnTo>
                      <a:pt x="12" y="32"/>
                    </a:lnTo>
                    <a:lnTo>
                      <a:pt x="20" y="20"/>
                    </a:lnTo>
                    <a:lnTo>
                      <a:pt x="32" y="12"/>
                    </a:lnTo>
                    <a:lnTo>
                      <a:pt x="44" y="4"/>
                    </a:lnTo>
                    <a:lnTo>
                      <a:pt x="49" y="4"/>
                    </a:lnTo>
                    <a:lnTo>
                      <a:pt x="61" y="0"/>
                    </a:lnTo>
                    <a:lnTo>
                      <a:pt x="77" y="0"/>
                    </a:lnTo>
                    <a:lnTo>
                      <a:pt x="93" y="0"/>
                    </a:lnTo>
                    <a:lnTo>
                      <a:pt x="110" y="4"/>
                    </a:lnTo>
                    <a:lnTo>
                      <a:pt x="122" y="12"/>
                    </a:lnTo>
                    <a:lnTo>
                      <a:pt x="134" y="20"/>
                    </a:lnTo>
                    <a:lnTo>
                      <a:pt x="142" y="32"/>
                    </a:lnTo>
                    <a:lnTo>
                      <a:pt x="150" y="44"/>
                    </a:lnTo>
                    <a:lnTo>
                      <a:pt x="150" y="49"/>
                    </a:lnTo>
                    <a:lnTo>
                      <a:pt x="155" y="61"/>
                    </a:lnTo>
                    <a:lnTo>
                      <a:pt x="159" y="77"/>
                    </a:lnTo>
                    <a:lnTo>
                      <a:pt x="155" y="93"/>
                    </a:lnTo>
                    <a:lnTo>
                      <a:pt x="150" y="110"/>
                    </a:lnTo>
                    <a:lnTo>
                      <a:pt x="142" y="122"/>
                    </a:lnTo>
                    <a:lnTo>
                      <a:pt x="134" y="134"/>
                    </a:lnTo>
                    <a:lnTo>
                      <a:pt x="122" y="142"/>
                    </a:lnTo>
                    <a:lnTo>
                      <a:pt x="110" y="150"/>
                    </a:lnTo>
                    <a:lnTo>
                      <a:pt x="93" y="155"/>
                    </a:lnTo>
                    <a:lnTo>
                      <a:pt x="77" y="159"/>
                    </a:lnTo>
                    <a:lnTo>
                      <a:pt x="61" y="155"/>
                    </a:lnTo>
                    <a:lnTo>
                      <a:pt x="49" y="150"/>
                    </a:lnTo>
                    <a:lnTo>
                      <a:pt x="44" y="150"/>
                    </a:lnTo>
                    <a:lnTo>
                      <a:pt x="32" y="142"/>
                    </a:lnTo>
                    <a:lnTo>
                      <a:pt x="20" y="134"/>
                    </a:lnTo>
                    <a:lnTo>
                      <a:pt x="12" y="122"/>
                    </a:lnTo>
                    <a:lnTo>
                      <a:pt x="4" y="110"/>
                    </a:lnTo>
                    <a:lnTo>
                      <a:pt x="0" y="93"/>
                    </a:lnTo>
                    <a:lnTo>
                      <a:pt x="0" y="77"/>
                    </a:lnTo>
                    <a:close/>
                    <a:moveTo>
                      <a:pt x="4" y="93"/>
                    </a:moveTo>
                    <a:lnTo>
                      <a:pt x="4" y="93"/>
                    </a:lnTo>
                    <a:lnTo>
                      <a:pt x="8" y="106"/>
                    </a:lnTo>
                    <a:lnTo>
                      <a:pt x="16" y="118"/>
                    </a:lnTo>
                    <a:lnTo>
                      <a:pt x="24" y="130"/>
                    </a:lnTo>
                    <a:lnTo>
                      <a:pt x="36" y="138"/>
                    </a:lnTo>
                    <a:lnTo>
                      <a:pt x="49" y="146"/>
                    </a:lnTo>
                    <a:lnTo>
                      <a:pt x="61" y="150"/>
                    </a:lnTo>
                    <a:lnTo>
                      <a:pt x="77" y="155"/>
                    </a:lnTo>
                    <a:lnTo>
                      <a:pt x="93" y="150"/>
                    </a:lnTo>
                    <a:lnTo>
                      <a:pt x="106" y="146"/>
                    </a:lnTo>
                    <a:lnTo>
                      <a:pt x="118" y="138"/>
                    </a:lnTo>
                    <a:lnTo>
                      <a:pt x="130" y="130"/>
                    </a:lnTo>
                    <a:lnTo>
                      <a:pt x="138" y="118"/>
                    </a:lnTo>
                    <a:lnTo>
                      <a:pt x="146" y="106"/>
                    </a:lnTo>
                    <a:lnTo>
                      <a:pt x="150" y="93"/>
                    </a:lnTo>
                    <a:lnTo>
                      <a:pt x="155" y="77"/>
                    </a:lnTo>
                    <a:lnTo>
                      <a:pt x="150" y="61"/>
                    </a:lnTo>
                    <a:lnTo>
                      <a:pt x="146" y="49"/>
                    </a:lnTo>
                    <a:lnTo>
                      <a:pt x="138" y="36"/>
                    </a:lnTo>
                    <a:lnTo>
                      <a:pt x="130" y="24"/>
                    </a:lnTo>
                    <a:lnTo>
                      <a:pt x="118" y="16"/>
                    </a:lnTo>
                    <a:lnTo>
                      <a:pt x="106" y="8"/>
                    </a:lnTo>
                    <a:lnTo>
                      <a:pt x="93" y="4"/>
                    </a:lnTo>
                    <a:lnTo>
                      <a:pt x="77" y="4"/>
                    </a:lnTo>
                    <a:lnTo>
                      <a:pt x="61" y="4"/>
                    </a:lnTo>
                    <a:lnTo>
                      <a:pt x="49" y="8"/>
                    </a:lnTo>
                    <a:lnTo>
                      <a:pt x="36" y="16"/>
                    </a:lnTo>
                    <a:lnTo>
                      <a:pt x="24" y="24"/>
                    </a:lnTo>
                    <a:lnTo>
                      <a:pt x="16" y="36"/>
                    </a:lnTo>
                    <a:lnTo>
                      <a:pt x="8" y="49"/>
                    </a:lnTo>
                    <a:lnTo>
                      <a:pt x="4" y="61"/>
                    </a:lnTo>
                    <a:lnTo>
                      <a:pt x="4" y="77"/>
                    </a:lnTo>
                    <a:lnTo>
                      <a:pt x="4" y="9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latinLnBrk="1"/>
                <a:endParaRPr lang="en-US">
                  <a:latin typeface="맑은 고딕" pitchFamily="50" charset="-127"/>
                </a:endParaRPr>
              </a:p>
            </p:txBody>
          </p:sp>
          <p:sp>
            <p:nvSpPr>
              <p:cNvPr id="60" name="Rectangle 64"/>
              <p:cNvSpPr>
                <a:spLocks noChangeArrowheads="1"/>
              </p:cNvSpPr>
              <p:nvPr/>
            </p:nvSpPr>
            <p:spPr bwMode="auto">
              <a:xfrm>
                <a:off x="5768978" y="4206735"/>
                <a:ext cx="271464" cy="122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342900" indent="-342900" eaLnBrk="0" latinLnBrk="1" hangingPunct="0">
                  <a:spcBef>
                    <a:spcPct val="20000"/>
                  </a:spcBef>
                </a:pPr>
                <a:r>
                  <a:rPr lang="ko-KR" altLang="ko-KR" sz="700">
                    <a:solidFill>
                      <a:srgbClr val="000000"/>
                    </a:solidFill>
                  </a:rPr>
                  <a:t>Pump</a:t>
                </a:r>
                <a:endParaRPr lang="ko-KR" altLang="ko-KR" sz="20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61" name="Freeform 65"/>
              <p:cNvSpPr>
                <a:spLocks/>
              </p:cNvSpPr>
              <p:nvPr/>
            </p:nvSpPr>
            <p:spPr bwMode="auto">
              <a:xfrm>
                <a:off x="6384929" y="3352689"/>
                <a:ext cx="96838" cy="98422"/>
              </a:xfrm>
              <a:custGeom>
                <a:avLst/>
                <a:gdLst>
                  <a:gd name="T0" fmla="*/ 0 w 61"/>
                  <a:gd name="T1" fmla="*/ 2147483647 h 62"/>
                  <a:gd name="T2" fmla="*/ 2147483647 w 61"/>
                  <a:gd name="T3" fmla="*/ 2147483647 h 62"/>
                  <a:gd name="T4" fmla="*/ 2147483647 w 61"/>
                  <a:gd name="T5" fmla="*/ 2147483647 h 62"/>
                  <a:gd name="T6" fmla="*/ 2147483647 w 61"/>
                  <a:gd name="T7" fmla="*/ 2147483647 h 62"/>
                  <a:gd name="T8" fmla="*/ 2147483647 w 61"/>
                  <a:gd name="T9" fmla="*/ 0 h 62"/>
                  <a:gd name="T10" fmla="*/ 2147483647 w 61"/>
                  <a:gd name="T11" fmla="*/ 0 h 62"/>
                  <a:gd name="T12" fmla="*/ 2147483647 w 61"/>
                  <a:gd name="T13" fmla="*/ 0 h 62"/>
                  <a:gd name="T14" fmla="*/ 2147483647 w 61"/>
                  <a:gd name="T15" fmla="*/ 2147483647 h 62"/>
                  <a:gd name="T16" fmla="*/ 2147483647 w 61"/>
                  <a:gd name="T17" fmla="*/ 2147483647 h 62"/>
                  <a:gd name="T18" fmla="*/ 2147483647 w 61"/>
                  <a:gd name="T19" fmla="*/ 2147483647 h 62"/>
                  <a:gd name="T20" fmla="*/ 2147483647 w 61"/>
                  <a:gd name="T21" fmla="*/ 2147483647 h 62"/>
                  <a:gd name="T22" fmla="*/ 2147483647 w 61"/>
                  <a:gd name="T23" fmla="*/ 2147483647 h 62"/>
                  <a:gd name="T24" fmla="*/ 2147483647 w 61"/>
                  <a:gd name="T25" fmla="*/ 2147483647 h 62"/>
                  <a:gd name="T26" fmla="*/ 2147483647 w 61"/>
                  <a:gd name="T27" fmla="*/ 2147483647 h 62"/>
                  <a:gd name="T28" fmla="*/ 2147483647 w 61"/>
                  <a:gd name="T29" fmla="*/ 2147483647 h 62"/>
                  <a:gd name="T30" fmla="*/ 2147483647 w 61"/>
                  <a:gd name="T31" fmla="*/ 2147483647 h 62"/>
                  <a:gd name="T32" fmla="*/ 2147483647 w 61"/>
                  <a:gd name="T33" fmla="*/ 2147483647 h 62"/>
                  <a:gd name="T34" fmla="*/ 2147483647 w 61"/>
                  <a:gd name="T35" fmla="*/ 2147483647 h 62"/>
                  <a:gd name="T36" fmla="*/ 2147483647 w 61"/>
                  <a:gd name="T37" fmla="*/ 2147483647 h 62"/>
                  <a:gd name="T38" fmla="*/ 2147483647 w 61"/>
                  <a:gd name="T39" fmla="*/ 2147483647 h 62"/>
                  <a:gd name="T40" fmla="*/ 2147483647 w 61"/>
                  <a:gd name="T41" fmla="*/ 2147483647 h 62"/>
                  <a:gd name="T42" fmla="*/ 2147483647 w 61"/>
                  <a:gd name="T43" fmla="*/ 2147483647 h 62"/>
                  <a:gd name="T44" fmla="*/ 0 w 61"/>
                  <a:gd name="T45" fmla="*/ 2147483647 h 62"/>
                  <a:gd name="T46" fmla="*/ 0 w 61"/>
                  <a:gd name="T47" fmla="*/ 2147483647 h 62"/>
                  <a:gd name="T48" fmla="*/ 0 w 61"/>
                  <a:gd name="T49" fmla="*/ 2147483647 h 6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1"/>
                  <a:gd name="T76" fmla="*/ 0 h 62"/>
                  <a:gd name="T77" fmla="*/ 61 w 61"/>
                  <a:gd name="T78" fmla="*/ 62 h 62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1" h="62">
                    <a:moveTo>
                      <a:pt x="0" y="33"/>
                    </a:moveTo>
                    <a:lnTo>
                      <a:pt x="4" y="21"/>
                    </a:lnTo>
                    <a:lnTo>
                      <a:pt x="8" y="9"/>
                    </a:lnTo>
                    <a:lnTo>
                      <a:pt x="20" y="5"/>
                    </a:lnTo>
                    <a:lnTo>
                      <a:pt x="32" y="0"/>
                    </a:lnTo>
                    <a:lnTo>
                      <a:pt x="40" y="5"/>
                    </a:lnTo>
                    <a:lnTo>
                      <a:pt x="53" y="9"/>
                    </a:lnTo>
                    <a:lnTo>
                      <a:pt x="57" y="21"/>
                    </a:lnTo>
                    <a:lnTo>
                      <a:pt x="61" y="33"/>
                    </a:lnTo>
                    <a:lnTo>
                      <a:pt x="57" y="41"/>
                    </a:lnTo>
                    <a:lnTo>
                      <a:pt x="53" y="53"/>
                    </a:lnTo>
                    <a:lnTo>
                      <a:pt x="40" y="58"/>
                    </a:lnTo>
                    <a:lnTo>
                      <a:pt x="32" y="62"/>
                    </a:lnTo>
                    <a:lnTo>
                      <a:pt x="20" y="58"/>
                    </a:lnTo>
                    <a:lnTo>
                      <a:pt x="8" y="53"/>
                    </a:lnTo>
                    <a:lnTo>
                      <a:pt x="4" y="4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latinLnBrk="1"/>
                <a:endParaRPr lang="en-US">
                  <a:latin typeface="맑은 고딕" pitchFamily="50" charset="-127"/>
                </a:endParaRPr>
              </a:p>
            </p:txBody>
          </p:sp>
          <p:sp>
            <p:nvSpPr>
              <p:cNvPr id="62" name="Freeform 66"/>
              <p:cNvSpPr>
                <a:spLocks noEditPoints="1"/>
              </p:cNvSpPr>
              <p:nvPr/>
            </p:nvSpPr>
            <p:spPr bwMode="auto">
              <a:xfrm>
                <a:off x="6384929" y="3352689"/>
                <a:ext cx="103188" cy="104772"/>
              </a:xfrm>
              <a:custGeom>
                <a:avLst/>
                <a:gdLst>
                  <a:gd name="T0" fmla="*/ 0 w 65"/>
                  <a:gd name="T1" fmla="*/ 2147483647 h 66"/>
                  <a:gd name="T2" fmla="*/ 0 w 65"/>
                  <a:gd name="T3" fmla="*/ 2147483647 h 66"/>
                  <a:gd name="T4" fmla="*/ 2147483647 w 65"/>
                  <a:gd name="T5" fmla="*/ 2147483647 h 66"/>
                  <a:gd name="T6" fmla="*/ 2147483647 w 65"/>
                  <a:gd name="T7" fmla="*/ 0 h 66"/>
                  <a:gd name="T8" fmla="*/ 2147483647 w 65"/>
                  <a:gd name="T9" fmla="*/ 0 h 66"/>
                  <a:gd name="T10" fmla="*/ 2147483647 w 65"/>
                  <a:gd name="T11" fmla="*/ 0 h 66"/>
                  <a:gd name="T12" fmla="*/ 2147483647 w 65"/>
                  <a:gd name="T13" fmla="*/ 2147483647 h 66"/>
                  <a:gd name="T14" fmla="*/ 2147483647 w 65"/>
                  <a:gd name="T15" fmla="*/ 2147483647 h 66"/>
                  <a:gd name="T16" fmla="*/ 2147483647 w 65"/>
                  <a:gd name="T17" fmla="*/ 2147483647 h 66"/>
                  <a:gd name="T18" fmla="*/ 2147483647 w 65"/>
                  <a:gd name="T19" fmla="*/ 2147483647 h 66"/>
                  <a:gd name="T20" fmla="*/ 2147483647 w 65"/>
                  <a:gd name="T21" fmla="*/ 2147483647 h 66"/>
                  <a:gd name="T22" fmla="*/ 2147483647 w 65"/>
                  <a:gd name="T23" fmla="*/ 2147483647 h 66"/>
                  <a:gd name="T24" fmla="*/ 2147483647 w 65"/>
                  <a:gd name="T25" fmla="*/ 2147483647 h 66"/>
                  <a:gd name="T26" fmla="*/ 2147483647 w 65"/>
                  <a:gd name="T27" fmla="*/ 2147483647 h 66"/>
                  <a:gd name="T28" fmla="*/ 2147483647 w 65"/>
                  <a:gd name="T29" fmla="*/ 2147483647 h 66"/>
                  <a:gd name="T30" fmla="*/ 0 w 65"/>
                  <a:gd name="T31" fmla="*/ 2147483647 h 66"/>
                  <a:gd name="T32" fmla="*/ 2147483647 w 65"/>
                  <a:gd name="T33" fmla="*/ 2147483647 h 66"/>
                  <a:gd name="T34" fmla="*/ 2147483647 w 65"/>
                  <a:gd name="T35" fmla="*/ 2147483647 h 66"/>
                  <a:gd name="T36" fmla="*/ 2147483647 w 65"/>
                  <a:gd name="T37" fmla="*/ 2147483647 h 66"/>
                  <a:gd name="T38" fmla="*/ 2147483647 w 65"/>
                  <a:gd name="T39" fmla="*/ 2147483647 h 66"/>
                  <a:gd name="T40" fmla="*/ 2147483647 w 65"/>
                  <a:gd name="T41" fmla="*/ 2147483647 h 66"/>
                  <a:gd name="T42" fmla="*/ 2147483647 w 65"/>
                  <a:gd name="T43" fmla="*/ 2147483647 h 66"/>
                  <a:gd name="T44" fmla="*/ 2147483647 w 65"/>
                  <a:gd name="T45" fmla="*/ 2147483647 h 66"/>
                  <a:gd name="T46" fmla="*/ 2147483647 w 65"/>
                  <a:gd name="T47" fmla="*/ 2147483647 h 66"/>
                  <a:gd name="T48" fmla="*/ 2147483647 w 65"/>
                  <a:gd name="T49" fmla="*/ 2147483647 h 66"/>
                  <a:gd name="T50" fmla="*/ 2147483647 w 65"/>
                  <a:gd name="T51" fmla="*/ 2147483647 h 66"/>
                  <a:gd name="T52" fmla="*/ 2147483647 w 65"/>
                  <a:gd name="T53" fmla="*/ 2147483647 h 66"/>
                  <a:gd name="T54" fmla="*/ 2147483647 w 65"/>
                  <a:gd name="T55" fmla="*/ 2147483647 h 66"/>
                  <a:gd name="T56" fmla="*/ 2147483647 w 65"/>
                  <a:gd name="T57" fmla="*/ 2147483647 h 66"/>
                  <a:gd name="T58" fmla="*/ 2147483647 w 65"/>
                  <a:gd name="T59" fmla="*/ 2147483647 h 66"/>
                  <a:gd name="T60" fmla="*/ 2147483647 w 65"/>
                  <a:gd name="T61" fmla="*/ 2147483647 h 66"/>
                  <a:gd name="T62" fmla="*/ 2147483647 w 65"/>
                  <a:gd name="T63" fmla="*/ 2147483647 h 66"/>
                  <a:gd name="T64" fmla="*/ 2147483647 w 65"/>
                  <a:gd name="T65" fmla="*/ 2147483647 h 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6"/>
                  <a:gd name="T101" fmla="*/ 65 w 65"/>
                  <a:gd name="T102" fmla="*/ 66 h 6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6">
                    <a:moveTo>
                      <a:pt x="0" y="33"/>
                    </a:moveTo>
                    <a:lnTo>
                      <a:pt x="0" y="29"/>
                    </a:lnTo>
                    <a:lnTo>
                      <a:pt x="0" y="21"/>
                    </a:lnTo>
                    <a:lnTo>
                      <a:pt x="0" y="17"/>
                    </a:lnTo>
                    <a:lnTo>
                      <a:pt x="8" y="9"/>
                    </a:lnTo>
                    <a:lnTo>
                      <a:pt x="16" y="0"/>
                    </a:lnTo>
                    <a:lnTo>
                      <a:pt x="20" y="0"/>
                    </a:lnTo>
                    <a:lnTo>
                      <a:pt x="28" y="0"/>
                    </a:lnTo>
                    <a:lnTo>
                      <a:pt x="32" y="0"/>
                    </a:lnTo>
                    <a:lnTo>
                      <a:pt x="44" y="0"/>
                    </a:lnTo>
                    <a:lnTo>
                      <a:pt x="53" y="9"/>
                    </a:lnTo>
                    <a:lnTo>
                      <a:pt x="61" y="17"/>
                    </a:lnTo>
                    <a:lnTo>
                      <a:pt x="61" y="21"/>
                    </a:lnTo>
                    <a:lnTo>
                      <a:pt x="65" y="29"/>
                    </a:lnTo>
                    <a:lnTo>
                      <a:pt x="65" y="33"/>
                    </a:lnTo>
                    <a:lnTo>
                      <a:pt x="61" y="45"/>
                    </a:lnTo>
                    <a:lnTo>
                      <a:pt x="53" y="53"/>
                    </a:lnTo>
                    <a:lnTo>
                      <a:pt x="44" y="62"/>
                    </a:lnTo>
                    <a:lnTo>
                      <a:pt x="32" y="66"/>
                    </a:lnTo>
                    <a:lnTo>
                      <a:pt x="28" y="66"/>
                    </a:lnTo>
                    <a:lnTo>
                      <a:pt x="20" y="62"/>
                    </a:lnTo>
                    <a:lnTo>
                      <a:pt x="16" y="62"/>
                    </a:lnTo>
                    <a:lnTo>
                      <a:pt x="8" y="53"/>
                    </a:lnTo>
                    <a:lnTo>
                      <a:pt x="0" y="45"/>
                    </a:lnTo>
                    <a:lnTo>
                      <a:pt x="0" y="33"/>
                    </a:lnTo>
                    <a:close/>
                    <a:moveTo>
                      <a:pt x="4" y="41"/>
                    </a:moveTo>
                    <a:lnTo>
                      <a:pt x="4" y="41"/>
                    </a:lnTo>
                    <a:lnTo>
                      <a:pt x="12" y="53"/>
                    </a:lnTo>
                    <a:lnTo>
                      <a:pt x="12" y="49"/>
                    </a:lnTo>
                    <a:lnTo>
                      <a:pt x="20" y="58"/>
                    </a:lnTo>
                    <a:lnTo>
                      <a:pt x="32" y="62"/>
                    </a:lnTo>
                    <a:lnTo>
                      <a:pt x="28" y="62"/>
                    </a:lnTo>
                    <a:lnTo>
                      <a:pt x="40" y="58"/>
                    </a:lnTo>
                    <a:lnTo>
                      <a:pt x="53" y="49"/>
                    </a:lnTo>
                    <a:lnTo>
                      <a:pt x="48" y="53"/>
                    </a:lnTo>
                    <a:lnTo>
                      <a:pt x="57" y="41"/>
                    </a:lnTo>
                    <a:lnTo>
                      <a:pt x="61" y="29"/>
                    </a:lnTo>
                    <a:lnTo>
                      <a:pt x="61" y="33"/>
                    </a:lnTo>
                    <a:lnTo>
                      <a:pt x="57" y="21"/>
                    </a:lnTo>
                    <a:lnTo>
                      <a:pt x="48" y="13"/>
                    </a:lnTo>
                    <a:lnTo>
                      <a:pt x="53" y="13"/>
                    </a:lnTo>
                    <a:lnTo>
                      <a:pt x="40" y="5"/>
                    </a:lnTo>
                    <a:lnTo>
                      <a:pt x="28" y="5"/>
                    </a:lnTo>
                    <a:lnTo>
                      <a:pt x="32" y="5"/>
                    </a:lnTo>
                    <a:lnTo>
                      <a:pt x="20" y="5"/>
                    </a:lnTo>
                    <a:lnTo>
                      <a:pt x="12" y="13"/>
                    </a:lnTo>
                    <a:lnTo>
                      <a:pt x="4" y="21"/>
                    </a:lnTo>
                    <a:lnTo>
                      <a:pt x="4" y="33"/>
                    </a:lnTo>
                    <a:lnTo>
                      <a:pt x="4" y="29"/>
                    </a:lnTo>
                    <a:lnTo>
                      <a:pt x="4" y="4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latinLnBrk="1"/>
                <a:endParaRPr lang="en-US">
                  <a:latin typeface="맑은 고딕" pitchFamily="50" charset="-127"/>
                </a:endParaRPr>
              </a:p>
            </p:txBody>
          </p:sp>
          <p:sp>
            <p:nvSpPr>
              <p:cNvPr id="63" name="Freeform 67"/>
              <p:cNvSpPr>
                <a:spLocks/>
              </p:cNvSpPr>
              <p:nvPr/>
            </p:nvSpPr>
            <p:spPr bwMode="auto">
              <a:xfrm>
                <a:off x="6532567" y="3255855"/>
                <a:ext cx="96838" cy="96835"/>
              </a:xfrm>
              <a:custGeom>
                <a:avLst/>
                <a:gdLst>
                  <a:gd name="T0" fmla="*/ 0 w 61"/>
                  <a:gd name="T1" fmla="*/ 2147483647 h 61"/>
                  <a:gd name="T2" fmla="*/ 2147483647 w 61"/>
                  <a:gd name="T3" fmla="*/ 2147483647 h 61"/>
                  <a:gd name="T4" fmla="*/ 2147483647 w 61"/>
                  <a:gd name="T5" fmla="*/ 2147483647 h 61"/>
                  <a:gd name="T6" fmla="*/ 2147483647 w 61"/>
                  <a:gd name="T7" fmla="*/ 2147483647 h 61"/>
                  <a:gd name="T8" fmla="*/ 2147483647 w 61"/>
                  <a:gd name="T9" fmla="*/ 0 h 61"/>
                  <a:gd name="T10" fmla="*/ 2147483647 w 61"/>
                  <a:gd name="T11" fmla="*/ 0 h 61"/>
                  <a:gd name="T12" fmla="*/ 2147483647 w 61"/>
                  <a:gd name="T13" fmla="*/ 0 h 61"/>
                  <a:gd name="T14" fmla="*/ 2147483647 w 61"/>
                  <a:gd name="T15" fmla="*/ 2147483647 h 61"/>
                  <a:gd name="T16" fmla="*/ 2147483647 w 61"/>
                  <a:gd name="T17" fmla="*/ 2147483647 h 61"/>
                  <a:gd name="T18" fmla="*/ 2147483647 w 61"/>
                  <a:gd name="T19" fmla="*/ 2147483647 h 61"/>
                  <a:gd name="T20" fmla="*/ 2147483647 w 61"/>
                  <a:gd name="T21" fmla="*/ 2147483647 h 61"/>
                  <a:gd name="T22" fmla="*/ 2147483647 w 61"/>
                  <a:gd name="T23" fmla="*/ 2147483647 h 61"/>
                  <a:gd name="T24" fmla="*/ 2147483647 w 61"/>
                  <a:gd name="T25" fmla="*/ 2147483647 h 61"/>
                  <a:gd name="T26" fmla="*/ 2147483647 w 61"/>
                  <a:gd name="T27" fmla="*/ 2147483647 h 61"/>
                  <a:gd name="T28" fmla="*/ 2147483647 w 61"/>
                  <a:gd name="T29" fmla="*/ 2147483647 h 61"/>
                  <a:gd name="T30" fmla="*/ 2147483647 w 61"/>
                  <a:gd name="T31" fmla="*/ 2147483647 h 61"/>
                  <a:gd name="T32" fmla="*/ 2147483647 w 61"/>
                  <a:gd name="T33" fmla="*/ 2147483647 h 61"/>
                  <a:gd name="T34" fmla="*/ 2147483647 w 61"/>
                  <a:gd name="T35" fmla="*/ 2147483647 h 61"/>
                  <a:gd name="T36" fmla="*/ 2147483647 w 61"/>
                  <a:gd name="T37" fmla="*/ 2147483647 h 61"/>
                  <a:gd name="T38" fmla="*/ 2147483647 w 61"/>
                  <a:gd name="T39" fmla="*/ 2147483647 h 61"/>
                  <a:gd name="T40" fmla="*/ 2147483647 w 61"/>
                  <a:gd name="T41" fmla="*/ 2147483647 h 61"/>
                  <a:gd name="T42" fmla="*/ 2147483647 w 61"/>
                  <a:gd name="T43" fmla="*/ 2147483647 h 61"/>
                  <a:gd name="T44" fmla="*/ 0 w 61"/>
                  <a:gd name="T45" fmla="*/ 2147483647 h 61"/>
                  <a:gd name="T46" fmla="*/ 0 w 61"/>
                  <a:gd name="T47" fmla="*/ 2147483647 h 61"/>
                  <a:gd name="T48" fmla="*/ 0 w 61"/>
                  <a:gd name="T49" fmla="*/ 2147483647 h 6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1"/>
                  <a:gd name="T76" fmla="*/ 0 h 61"/>
                  <a:gd name="T77" fmla="*/ 61 w 61"/>
                  <a:gd name="T78" fmla="*/ 61 h 6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1" h="61">
                    <a:moveTo>
                      <a:pt x="0" y="33"/>
                    </a:moveTo>
                    <a:lnTo>
                      <a:pt x="4" y="21"/>
                    </a:lnTo>
                    <a:lnTo>
                      <a:pt x="8" y="8"/>
                    </a:lnTo>
                    <a:lnTo>
                      <a:pt x="21" y="4"/>
                    </a:lnTo>
                    <a:lnTo>
                      <a:pt x="33" y="0"/>
                    </a:lnTo>
                    <a:lnTo>
                      <a:pt x="41" y="4"/>
                    </a:lnTo>
                    <a:lnTo>
                      <a:pt x="53" y="8"/>
                    </a:lnTo>
                    <a:lnTo>
                      <a:pt x="57" y="21"/>
                    </a:lnTo>
                    <a:lnTo>
                      <a:pt x="61" y="33"/>
                    </a:lnTo>
                    <a:lnTo>
                      <a:pt x="57" y="41"/>
                    </a:lnTo>
                    <a:lnTo>
                      <a:pt x="53" y="53"/>
                    </a:lnTo>
                    <a:lnTo>
                      <a:pt x="41" y="57"/>
                    </a:lnTo>
                    <a:lnTo>
                      <a:pt x="33" y="61"/>
                    </a:lnTo>
                    <a:lnTo>
                      <a:pt x="21" y="57"/>
                    </a:lnTo>
                    <a:lnTo>
                      <a:pt x="8" y="53"/>
                    </a:lnTo>
                    <a:lnTo>
                      <a:pt x="4" y="4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latinLnBrk="1"/>
                <a:endParaRPr lang="en-US">
                  <a:latin typeface="맑은 고딕" pitchFamily="50" charset="-127"/>
                </a:endParaRPr>
              </a:p>
            </p:txBody>
          </p:sp>
          <p:sp>
            <p:nvSpPr>
              <p:cNvPr id="64" name="Freeform 68"/>
              <p:cNvSpPr>
                <a:spLocks noEditPoints="1"/>
              </p:cNvSpPr>
              <p:nvPr/>
            </p:nvSpPr>
            <p:spPr bwMode="auto">
              <a:xfrm>
                <a:off x="6532567" y="3255855"/>
                <a:ext cx="104775" cy="104772"/>
              </a:xfrm>
              <a:custGeom>
                <a:avLst/>
                <a:gdLst>
                  <a:gd name="T0" fmla="*/ 0 w 66"/>
                  <a:gd name="T1" fmla="*/ 2147483647 h 66"/>
                  <a:gd name="T2" fmla="*/ 0 w 66"/>
                  <a:gd name="T3" fmla="*/ 2147483647 h 66"/>
                  <a:gd name="T4" fmla="*/ 2147483647 w 66"/>
                  <a:gd name="T5" fmla="*/ 2147483647 h 66"/>
                  <a:gd name="T6" fmla="*/ 2147483647 w 66"/>
                  <a:gd name="T7" fmla="*/ 0 h 66"/>
                  <a:gd name="T8" fmla="*/ 2147483647 w 66"/>
                  <a:gd name="T9" fmla="*/ 0 h 66"/>
                  <a:gd name="T10" fmla="*/ 2147483647 w 66"/>
                  <a:gd name="T11" fmla="*/ 0 h 66"/>
                  <a:gd name="T12" fmla="*/ 2147483647 w 66"/>
                  <a:gd name="T13" fmla="*/ 2147483647 h 66"/>
                  <a:gd name="T14" fmla="*/ 2147483647 w 66"/>
                  <a:gd name="T15" fmla="*/ 2147483647 h 66"/>
                  <a:gd name="T16" fmla="*/ 2147483647 w 66"/>
                  <a:gd name="T17" fmla="*/ 2147483647 h 66"/>
                  <a:gd name="T18" fmla="*/ 2147483647 w 66"/>
                  <a:gd name="T19" fmla="*/ 2147483647 h 66"/>
                  <a:gd name="T20" fmla="*/ 2147483647 w 66"/>
                  <a:gd name="T21" fmla="*/ 2147483647 h 66"/>
                  <a:gd name="T22" fmla="*/ 2147483647 w 66"/>
                  <a:gd name="T23" fmla="*/ 2147483647 h 66"/>
                  <a:gd name="T24" fmla="*/ 2147483647 w 66"/>
                  <a:gd name="T25" fmla="*/ 2147483647 h 66"/>
                  <a:gd name="T26" fmla="*/ 2147483647 w 66"/>
                  <a:gd name="T27" fmla="*/ 2147483647 h 66"/>
                  <a:gd name="T28" fmla="*/ 2147483647 w 66"/>
                  <a:gd name="T29" fmla="*/ 2147483647 h 66"/>
                  <a:gd name="T30" fmla="*/ 0 w 66"/>
                  <a:gd name="T31" fmla="*/ 2147483647 h 66"/>
                  <a:gd name="T32" fmla="*/ 2147483647 w 66"/>
                  <a:gd name="T33" fmla="*/ 2147483647 h 66"/>
                  <a:gd name="T34" fmla="*/ 2147483647 w 66"/>
                  <a:gd name="T35" fmla="*/ 2147483647 h 66"/>
                  <a:gd name="T36" fmla="*/ 2147483647 w 66"/>
                  <a:gd name="T37" fmla="*/ 2147483647 h 66"/>
                  <a:gd name="T38" fmla="*/ 2147483647 w 66"/>
                  <a:gd name="T39" fmla="*/ 2147483647 h 66"/>
                  <a:gd name="T40" fmla="*/ 2147483647 w 66"/>
                  <a:gd name="T41" fmla="*/ 2147483647 h 66"/>
                  <a:gd name="T42" fmla="*/ 2147483647 w 66"/>
                  <a:gd name="T43" fmla="*/ 2147483647 h 66"/>
                  <a:gd name="T44" fmla="*/ 2147483647 w 66"/>
                  <a:gd name="T45" fmla="*/ 2147483647 h 66"/>
                  <a:gd name="T46" fmla="*/ 2147483647 w 66"/>
                  <a:gd name="T47" fmla="*/ 2147483647 h 66"/>
                  <a:gd name="T48" fmla="*/ 2147483647 w 66"/>
                  <a:gd name="T49" fmla="*/ 2147483647 h 66"/>
                  <a:gd name="T50" fmla="*/ 2147483647 w 66"/>
                  <a:gd name="T51" fmla="*/ 2147483647 h 66"/>
                  <a:gd name="T52" fmla="*/ 2147483647 w 66"/>
                  <a:gd name="T53" fmla="*/ 2147483647 h 66"/>
                  <a:gd name="T54" fmla="*/ 2147483647 w 66"/>
                  <a:gd name="T55" fmla="*/ 2147483647 h 66"/>
                  <a:gd name="T56" fmla="*/ 2147483647 w 66"/>
                  <a:gd name="T57" fmla="*/ 2147483647 h 66"/>
                  <a:gd name="T58" fmla="*/ 2147483647 w 66"/>
                  <a:gd name="T59" fmla="*/ 2147483647 h 66"/>
                  <a:gd name="T60" fmla="*/ 2147483647 w 66"/>
                  <a:gd name="T61" fmla="*/ 2147483647 h 66"/>
                  <a:gd name="T62" fmla="*/ 2147483647 w 66"/>
                  <a:gd name="T63" fmla="*/ 2147483647 h 66"/>
                  <a:gd name="T64" fmla="*/ 2147483647 w 66"/>
                  <a:gd name="T65" fmla="*/ 2147483647 h 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6"/>
                  <a:gd name="T100" fmla="*/ 0 h 66"/>
                  <a:gd name="T101" fmla="*/ 66 w 66"/>
                  <a:gd name="T102" fmla="*/ 66 h 6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6" h="66">
                    <a:moveTo>
                      <a:pt x="0" y="33"/>
                    </a:moveTo>
                    <a:lnTo>
                      <a:pt x="0" y="29"/>
                    </a:lnTo>
                    <a:lnTo>
                      <a:pt x="0" y="21"/>
                    </a:lnTo>
                    <a:lnTo>
                      <a:pt x="0" y="17"/>
                    </a:lnTo>
                    <a:lnTo>
                      <a:pt x="8" y="8"/>
                    </a:lnTo>
                    <a:lnTo>
                      <a:pt x="17" y="0"/>
                    </a:lnTo>
                    <a:lnTo>
                      <a:pt x="21" y="0"/>
                    </a:lnTo>
                    <a:lnTo>
                      <a:pt x="29" y="0"/>
                    </a:lnTo>
                    <a:lnTo>
                      <a:pt x="33" y="0"/>
                    </a:lnTo>
                    <a:lnTo>
                      <a:pt x="45" y="0"/>
                    </a:lnTo>
                    <a:lnTo>
                      <a:pt x="53" y="8"/>
                    </a:lnTo>
                    <a:lnTo>
                      <a:pt x="61" y="17"/>
                    </a:lnTo>
                    <a:lnTo>
                      <a:pt x="61" y="21"/>
                    </a:lnTo>
                    <a:lnTo>
                      <a:pt x="66" y="29"/>
                    </a:lnTo>
                    <a:lnTo>
                      <a:pt x="66" y="33"/>
                    </a:lnTo>
                    <a:lnTo>
                      <a:pt x="61" y="45"/>
                    </a:lnTo>
                    <a:lnTo>
                      <a:pt x="53" y="53"/>
                    </a:lnTo>
                    <a:lnTo>
                      <a:pt x="45" y="61"/>
                    </a:lnTo>
                    <a:lnTo>
                      <a:pt x="33" y="66"/>
                    </a:lnTo>
                    <a:lnTo>
                      <a:pt x="29" y="66"/>
                    </a:lnTo>
                    <a:lnTo>
                      <a:pt x="21" y="61"/>
                    </a:lnTo>
                    <a:lnTo>
                      <a:pt x="17" y="61"/>
                    </a:lnTo>
                    <a:lnTo>
                      <a:pt x="8" y="53"/>
                    </a:lnTo>
                    <a:lnTo>
                      <a:pt x="0" y="45"/>
                    </a:lnTo>
                    <a:lnTo>
                      <a:pt x="0" y="33"/>
                    </a:lnTo>
                    <a:close/>
                    <a:moveTo>
                      <a:pt x="4" y="41"/>
                    </a:moveTo>
                    <a:lnTo>
                      <a:pt x="4" y="41"/>
                    </a:lnTo>
                    <a:lnTo>
                      <a:pt x="13" y="53"/>
                    </a:lnTo>
                    <a:lnTo>
                      <a:pt x="13" y="49"/>
                    </a:lnTo>
                    <a:lnTo>
                      <a:pt x="21" y="57"/>
                    </a:lnTo>
                    <a:lnTo>
                      <a:pt x="33" y="61"/>
                    </a:lnTo>
                    <a:lnTo>
                      <a:pt x="29" y="61"/>
                    </a:lnTo>
                    <a:lnTo>
                      <a:pt x="41" y="57"/>
                    </a:lnTo>
                    <a:lnTo>
                      <a:pt x="53" y="49"/>
                    </a:lnTo>
                    <a:lnTo>
                      <a:pt x="49" y="53"/>
                    </a:lnTo>
                    <a:lnTo>
                      <a:pt x="57" y="41"/>
                    </a:lnTo>
                    <a:lnTo>
                      <a:pt x="61" y="29"/>
                    </a:lnTo>
                    <a:lnTo>
                      <a:pt x="61" y="33"/>
                    </a:lnTo>
                    <a:lnTo>
                      <a:pt x="57" y="21"/>
                    </a:lnTo>
                    <a:lnTo>
                      <a:pt x="49" y="13"/>
                    </a:lnTo>
                    <a:lnTo>
                      <a:pt x="53" y="13"/>
                    </a:lnTo>
                    <a:lnTo>
                      <a:pt x="41" y="4"/>
                    </a:lnTo>
                    <a:lnTo>
                      <a:pt x="29" y="4"/>
                    </a:lnTo>
                    <a:lnTo>
                      <a:pt x="33" y="4"/>
                    </a:lnTo>
                    <a:lnTo>
                      <a:pt x="21" y="4"/>
                    </a:lnTo>
                    <a:lnTo>
                      <a:pt x="13" y="13"/>
                    </a:lnTo>
                    <a:lnTo>
                      <a:pt x="4" y="21"/>
                    </a:lnTo>
                    <a:lnTo>
                      <a:pt x="4" y="33"/>
                    </a:lnTo>
                    <a:lnTo>
                      <a:pt x="4" y="29"/>
                    </a:lnTo>
                    <a:lnTo>
                      <a:pt x="4" y="4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latinLnBrk="1"/>
                <a:endParaRPr lang="en-US">
                  <a:latin typeface="맑은 고딕" pitchFamily="50" charset="-127"/>
                </a:endParaRPr>
              </a:p>
            </p:txBody>
          </p:sp>
          <p:sp>
            <p:nvSpPr>
              <p:cNvPr id="65" name="Freeform 69"/>
              <p:cNvSpPr>
                <a:spLocks/>
              </p:cNvSpPr>
              <p:nvPr/>
            </p:nvSpPr>
            <p:spPr bwMode="auto">
              <a:xfrm>
                <a:off x="6384929" y="3108223"/>
                <a:ext cx="96838" cy="96835"/>
              </a:xfrm>
              <a:custGeom>
                <a:avLst/>
                <a:gdLst>
                  <a:gd name="T0" fmla="*/ 0 w 61"/>
                  <a:gd name="T1" fmla="*/ 2147483647 h 61"/>
                  <a:gd name="T2" fmla="*/ 2147483647 w 61"/>
                  <a:gd name="T3" fmla="*/ 2147483647 h 61"/>
                  <a:gd name="T4" fmla="*/ 2147483647 w 61"/>
                  <a:gd name="T5" fmla="*/ 2147483647 h 61"/>
                  <a:gd name="T6" fmla="*/ 2147483647 w 61"/>
                  <a:gd name="T7" fmla="*/ 2147483647 h 61"/>
                  <a:gd name="T8" fmla="*/ 2147483647 w 61"/>
                  <a:gd name="T9" fmla="*/ 0 h 61"/>
                  <a:gd name="T10" fmla="*/ 2147483647 w 61"/>
                  <a:gd name="T11" fmla="*/ 0 h 61"/>
                  <a:gd name="T12" fmla="*/ 2147483647 w 61"/>
                  <a:gd name="T13" fmla="*/ 0 h 61"/>
                  <a:gd name="T14" fmla="*/ 2147483647 w 61"/>
                  <a:gd name="T15" fmla="*/ 2147483647 h 61"/>
                  <a:gd name="T16" fmla="*/ 2147483647 w 61"/>
                  <a:gd name="T17" fmla="*/ 2147483647 h 61"/>
                  <a:gd name="T18" fmla="*/ 2147483647 w 61"/>
                  <a:gd name="T19" fmla="*/ 2147483647 h 61"/>
                  <a:gd name="T20" fmla="*/ 2147483647 w 61"/>
                  <a:gd name="T21" fmla="*/ 2147483647 h 61"/>
                  <a:gd name="T22" fmla="*/ 2147483647 w 61"/>
                  <a:gd name="T23" fmla="*/ 2147483647 h 61"/>
                  <a:gd name="T24" fmla="*/ 2147483647 w 61"/>
                  <a:gd name="T25" fmla="*/ 2147483647 h 61"/>
                  <a:gd name="T26" fmla="*/ 2147483647 w 61"/>
                  <a:gd name="T27" fmla="*/ 2147483647 h 61"/>
                  <a:gd name="T28" fmla="*/ 2147483647 w 61"/>
                  <a:gd name="T29" fmla="*/ 2147483647 h 61"/>
                  <a:gd name="T30" fmla="*/ 2147483647 w 61"/>
                  <a:gd name="T31" fmla="*/ 2147483647 h 61"/>
                  <a:gd name="T32" fmla="*/ 2147483647 w 61"/>
                  <a:gd name="T33" fmla="*/ 2147483647 h 61"/>
                  <a:gd name="T34" fmla="*/ 2147483647 w 61"/>
                  <a:gd name="T35" fmla="*/ 2147483647 h 61"/>
                  <a:gd name="T36" fmla="*/ 2147483647 w 61"/>
                  <a:gd name="T37" fmla="*/ 2147483647 h 61"/>
                  <a:gd name="T38" fmla="*/ 2147483647 w 61"/>
                  <a:gd name="T39" fmla="*/ 2147483647 h 61"/>
                  <a:gd name="T40" fmla="*/ 2147483647 w 61"/>
                  <a:gd name="T41" fmla="*/ 2147483647 h 61"/>
                  <a:gd name="T42" fmla="*/ 2147483647 w 61"/>
                  <a:gd name="T43" fmla="*/ 2147483647 h 61"/>
                  <a:gd name="T44" fmla="*/ 0 w 61"/>
                  <a:gd name="T45" fmla="*/ 2147483647 h 61"/>
                  <a:gd name="T46" fmla="*/ 0 w 61"/>
                  <a:gd name="T47" fmla="*/ 2147483647 h 61"/>
                  <a:gd name="T48" fmla="*/ 0 w 61"/>
                  <a:gd name="T49" fmla="*/ 2147483647 h 6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1"/>
                  <a:gd name="T76" fmla="*/ 0 h 61"/>
                  <a:gd name="T77" fmla="*/ 61 w 61"/>
                  <a:gd name="T78" fmla="*/ 61 h 6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1" h="61">
                    <a:moveTo>
                      <a:pt x="0" y="32"/>
                    </a:moveTo>
                    <a:lnTo>
                      <a:pt x="4" y="20"/>
                    </a:lnTo>
                    <a:lnTo>
                      <a:pt x="8" y="8"/>
                    </a:lnTo>
                    <a:lnTo>
                      <a:pt x="20" y="4"/>
                    </a:lnTo>
                    <a:lnTo>
                      <a:pt x="32" y="0"/>
                    </a:lnTo>
                    <a:lnTo>
                      <a:pt x="40" y="4"/>
                    </a:lnTo>
                    <a:lnTo>
                      <a:pt x="53" y="8"/>
                    </a:lnTo>
                    <a:lnTo>
                      <a:pt x="57" y="20"/>
                    </a:lnTo>
                    <a:lnTo>
                      <a:pt x="61" y="32"/>
                    </a:lnTo>
                    <a:lnTo>
                      <a:pt x="57" y="40"/>
                    </a:lnTo>
                    <a:lnTo>
                      <a:pt x="53" y="53"/>
                    </a:lnTo>
                    <a:lnTo>
                      <a:pt x="40" y="57"/>
                    </a:lnTo>
                    <a:lnTo>
                      <a:pt x="32" y="61"/>
                    </a:lnTo>
                    <a:lnTo>
                      <a:pt x="20" y="57"/>
                    </a:lnTo>
                    <a:lnTo>
                      <a:pt x="8" y="53"/>
                    </a:lnTo>
                    <a:lnTo>
                      <a:pt x="4" y="4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latinLnBrk="1"/>
                <a:endParaRPr lang="en-US">
                  <a:latin typeface="맑은 고딕" pitchFamily="50" charset="-127"/>
                </a:endParaRPr>
              </a:p>
            </p:txBody>
          </p:sp>
          <p:sp>
            <p:nvSpPr>
              <p:cNvPr id="66" name="Freeform 70"/>
              <p:cNvSpPr>
                <a:spLocks noEditPoints="1"/>
              </p:cNvSpPr>
              <p:nvPr/>
            </p:nvSpPr>
            <p:spPr bwMode="auto">
              <a:xfrm>
                <a:off x="6384929" y="3108223"/>
                <a:ext cx="103188" cy="103185"/>
              </a:xfrm>
              <a:custGeom>
                <a:avLst/>
                <a:gdLst>
                  <a:gd name="T0" fmla="*/ 0 w 65"/>
                  <a:gd name="T1" fmla="*/ 2147483647 h 65"/>
                  <a:gd name="T2" fmla="*/ 0 w 65"/>
                  <a:gd name="T3" fmla="*/ 2147483647 h 65"/>
                  <a:gd name="T4" fmla="*/ 2147483647 w 65"/>
                  <a:gd name="T5" fmla="*/ 2147483647 h 65"/>
                  <a:gd name="T6" fmla="*/ 2147483647 w 65"/>
                  <a:gd name="T7" fmla="*/ 0 h 65"/>
                  <a:gd name="T8" fmla="*/ 2147483647 w 65"/>
                  <a:gd name="T9" fmla="*/ 0 h 65"/>
                  <a:gd name="T10" fmla="*/ 2147483647 w 65"/>
                  <a:gd name="T11" fmla="*/ 0 h 65"/>
                  <a:gd name="T12" fmla="*/ 2147483647 w 65"/>
                  <a:gd name="T13" fmla="*/ 2147483647 h 65"/>
                  <a:gd name="T14" fmla="*/ 2147483647 w 65"/>
                  <a:gd name="T15" fmla="*/ 2147483647 h 65"/>
                  <a:gd name="T16" fmla="*/ 2147483647 w 65"/>
                  <a:gd name="T17" fmla="*/ 2147483647 h 65"/>
                  <a:gd name="T18" fmla="*/ 2147483647 w 65"/>
                  <a:gd name="T19" fmla="*/ 2147483647 h 65"/>
                  <a:gd name="T20" fmla="*/ 2147483647 w 65"/>
                  <a:gd name="T21" fmla="*/ 2147483647 h 65"/>
                  <a:gd name="T22" fmla="*/ 2147483647 w 65"/>
                  <a:gd name="T23" fmla="*/ 2147483647 h 65"/>
                  <a:gd name="T24" fmla="*/ 2147483647 w 65"/>
                  <a:gd name="T25" fmla="*/ 2147483647 h 65"/>
                  <a:gd name="T26" fmla="*/ 2147483647 w 65"/>
                  <a:gd name="T27" fmla="*/ 2147483647 h 65"/>
                  <a:gd name="T28" fmla="*/ 2147483647 w 65"/>
                  <a:gd name="T29" fmla="*/ 2147483647 h 65"/>
                  <a:gd name="T30" fmla="*/ 0 w 65"/>
                  <a:gd name="T31" fmla="*/ 2147483647 h 65"/>
                  <a:gd name="T32" fmla="*/ 2147483647 w 65"/>
                  <a:gd name="T33" fmla="*/ 2147483647 h 65"/>
                  <a:gd name="T34" fmla="*/ 2147483647 w 65"/>
                  <a:gd name="T35" fmla="*/ 2147483647 h 65"/>
                  <a:gd name="T36" fmla="*/ 2147483647 w 65"/>
                  <a:gd name="T37" fmla="*/ 2147483647 h 65"/>
                  <a:gd name="T38" fmla="*/ 2147483647 w 65"/>
                  <a:gd name="T39" fmla="*/ 2147483647 h 65"/>
                  <a:gd name="T40" fmla="*/ 2147483647 w 65"/>
                  <a:gd name="T41" fmla="*/ 2147483647 h 65"/>
                  <a:gd name="T42" fmla="*/ 2147483647 w 65"/>
                  <a:gd name="T43" fmla="*/ 2147483647 h 65"/>
                  <a:gd name="T44" fmla="*/ 2147483647 w 65"/>
                  <a:gd name="T45" fmla="*/ 2147483647 h 65"/>
                  <a:gd name="T46" fmla="*/ 2147483647 w 65"/>
                  <a:gd name="T47" fmla="*/ 2147483647 h 65"/>
                  <a:gd name="T48" fmla="*/ 2147483647 w 65"/>
                  <a:gd name="T49" fmla="*/ 2147483647 h 65"/>
                  <a:gd name="T50" fmla="*/ 2147483647 w 65"/>
                  <a:gd name="T51" fmla="*/ 2147483647 h 65"/>
                  <a:gd name="T52" fmla="*/ 2147483647 w 65"/>
                  <a:gd name="T53" fmla="*/ 2147483647 h 65"/>
                  <a:gd name="T54" fmla="*/ 2147483647 w 65"/>
                  <a:gd name="T55" fmla="*/ 2147483647 h 65"/>
                  <a:gd name="T56" fmla="*/ 2147483647 w 65"/>
                  <a:gd name="T57" fmla="*/ 2147483647 h 65"/>
                  <a:gd name="T58" fmla="*/ 2147483647 w 65"/>
                  <a:gd name="T59" fmla="*/ 2147483647 h 65"/>
                  <a:gd name="T60" fmla="*/ 2147483647 w 65"/>
                  <a:gd name="T61" fmla="*/ 2147483647 h 65"/>
                  <a:gd name="T62" fmla="*/ 2147483647 w 65"/>
                  <a:gd name="T63" fmla="*/ 2147483647 h 65"/>
                  <a:gd name="T64" fmla="*/ 2147483647 w 65"/>
                  <a:gd name="T65" fmla="*/ 2147483647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5"/>
                  <a:gd name="T101" fmla="*/ 65 w 65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5">
                    <a:moveTo>
                      <a:pt x="0" y="32"/>
                    </a:moveTo>
                    <a:lnTo>
                      <a:pt x="0" y="28"/>
                    </a:lnTo>
                    <a:lnTo>
                      <a:pt x="0" y="20"/>
                    </a:lnTo>
                    <a:lnTo>
                      <a:pt x="0" y="16"/>
                    </a:lnTo>
                    <a:lnTo>
                      <a:pt x="8" y="8"/>
                    </a:lnTo>
                    <a:lnTo>
                      <a:pt x="16" y="0"/>
                    </a:lnTo>
                    <a:lnTo>
                      <a:pt x="20" y="0"/>
                    </a:lnTo>
                    <a:lnTo>
                      <a:pt x="28" y="0"/>
                    </a:lnTo>
                    <a:lnTo>
                      <a:pt x="32" y="0"/>
                    </a:lnTo>
                    <a:lnTo>
                      <a:pt x="44" y="0"/>
                    </a:lnTo>
                    <a:lnTo>
                      <a:pt x="53" y="8"/>
                    </a:lnTo>
                    <a:lnTo>
                      <a:pt x="61" y="16"/>
                    </a:lnTo>
                    <a:lnTo>
                      <a:pt x="61" y="20"/>
                    </a:lnTo>
                    <a:lnTo>
                      <a:pt x="65" y="28"/>
                    </a:lnTo>
                    <a:lnTo>
                      <a:pt x="65" y="32"/>
                    </a:lnTo>
                    <a:lnTo>
                      <a:pt x="61" y="44"/>
                    </a:lnTo>
                    <a:lnTo>
                      <a:pt x="53" y="53"/>
                    </a:lnTo>
                    <a:lnTo>
                      <a:pt x="44" y="61"/>
                    </a:lnTo>
                    <a:lnTo>
                      <a:pt x="32" y="65"/>
                    </a:lnTo>
                    <a:lnTo>
                      <a:pt x="28" y="65"/>
                    </a:lnTo>
                    <a:lnTo>
                      <a:pt x="20" y="61"/>
                    </a:lnTo>
                    <a:lnTo>
                      <a:pt x="16" y="61"/>
                    </a:lnTo>
                    <a:lnTo>
                      <a:pt x="8" y="53"/>
                    </a:lnTo>
                    <a:lnTo>
                      <a:pt x="0" y="44"/>
                    </a:lnTo>
                    <a:lnTo>
                      <a:pt x="0" y="32"/>
                    </a:lnTo>
                    <a:close/>
                    <a:moveTo>
                      <a:pt x="4" y="40"/>
                    </a:moveTo>
                    <a:lnTo>
                      <a:pt x="4" y="40"/>
                    </a:lnTo>
                    <a:lnTo>
                      <a:pt x="12" y="53"/>
                    </a:lnTo>
                    <a:lnTo>
                      <a:pt x="12" y="48"/>
                    </a:lnTo>
                    <a:lnTo>
                      <a:pt x="20" y="57"/>
                    </a:lnTo>
                    <a:lnTo>
                      <a:pt x="32" y="61"/>
                    </a:lnTo>
                    <a:lnTo>
                      <a:pt x="28" y="61"/>
                    </a:lnTo>
                    <a:lnTo>
                      <a:pt x="40" y="57"/>
                    </a:lnTo>
                    <a:lnTo>
                      <a:pt x="53" y="48"/>
                    </a:lnTo>
                    <a:lnTo>
                      <a:pt x="48" y="53"/>
                    </a:lnTo>
                    <a:lnTo>
                      <a:pt x="57" y="40"/>
                    </a:lnTo>
                    <a:lnTo>
                      <a:pt x="61" y="28"/>
                    </a:lnTo>
                    <a:lnTo>
                      <a:pt x="61" y="32"/>
                    </a:lnTo>
                    <a:lnTo>
                      <a:pt x="57" y="20"/>
                    </a:lnTo>
                    <a:lnTo>
                      <a:pt x="48" y="12"/>
                    </a:lnTo>
                    <a:lnTo>
                      <a:pt x="53" y="12"/>
                    </a:lnTo>
                    <a:lnTo>
                      <a:pt x="40" y="4"/>
                    </a:lnTo>
                    <a:lnTo>
                      <a:pt x="28" y="4"/>
                    </a:lnTo>
                    <a:lnTo>
                      <a:pt x="32" y="4"/>
                    </a:lnTo>
                    <a:lnTo>
                      <a:pt x="20" y="4"/>
                    </a:lnTo>
                    <a:lnTo>
                      <a:pt x="12" y="12"/>
                    </a:lnTo>
                    <a:lnTo>
                      <a:pt x="4" y="20"/>
                    </a:lnTo>
                    <a:lnTo>
                      <a:pt x="4" y="32"/>
                    </a:lnTo>
                    <a:lnTo>
                      <a:pt x="4" y="28"/>
                    </a:lnTo>
                    <a:lnTo>
                      <a:pt x="4" y="4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latinLnBrk="1"/>
                <a:endParaRPr lang="en-US">
                  <a:latin typeface="맑은 고딕" pitchFamily="50" charset="-127"/>
                </a:endParaRPr>
              </a:p>
            </p:txBody>
          </p:sp>
          <p:sp>
            <p:nvSpPr>
              <p:cNvPr id="67" name="Freeform 71"/>
              <p:cNvSpPr>
                <a:spLocks/>
              </p:cNvSpPr>
              <p:nvPr/>
            </p:nvSpPr>
            <p:spPr bwMode="auto">
              <a:xfrm>
                <a:off x="6481767" y="3009801"/>
                <a:ext cx="96838" cy="98422"/>
              </a:xfrm>
              <a:custGeom>
                <a:avLst/>
                <a:gdLst>
                  <a:gd name="T0" fmla="*/ 0 w 61"/>
                  <a:gd name="T1" fmla="*/ 2147483647 h 62"/>
                  <a:gd name="T2" fmla="*/ 2147483647 w 61"/>
                  <a:gd name="T3" fmla="*/ 2147483647 h 62"/>
                  <a:gd name="T4" fmla="*/ 2147483647 w 61"/>
                  <a:gd name="T5" fmla="*/ 2147483647 h 62"/>
                  <a:gd name="T6" fmla="*/ 2147483647 w 61"/>
                  <a:gd name="T7" fmla="*/ 2147483647 h 62"/>
                  <a:gd name="T8" fmla="*/ 2147483647 w 61"/>
                  <a:gd name="T9" fmla="*/ 0 h 62"/>
                  <a:gd name="T10" fmla="*/ 2147483647 w 61"/>
                  <a:gd name="T11" fmla="*/ 0 h 62"/>
                  <a:gd name="T12" fmla="*/ 2147483647 w 61"/>
                  <a:gd name="T13" fmla="*/ 0 h 62"/>
                  <a:gd name="T14" fmla="*/ 2147483647 w 61"/>
                  <a:gd name="T15" fmla="*/ 2147483647 h 62"/>
                  <a:gd name="T16" fmla="*/ 2147483647 w 61"/>
                  <a:gd name="T17" fmla="*/ 2147483647 h 62"/>
                  <a:gd name="T18" fmla="*/ 2147483647 w 61"/>
                  <a:gd name="T19" fmla="*/ 2147483647 h 62"/>
                  <a:gd name="T20" fmla="*/ 2147483647 w 61"/>
                  <a:gd name="T21" fmla="*/ 2147483647 h 62"/>
                  <a:gd name="T22" fmla="*/ 2147483647 w 61"/>
                  <a:gd name="T23" fmla="*/ 2147483647 h 62"/>
                  <a:gd name="T24" fmla="*/ 2147483647 w 61"/>
                  <a:gd name="T25" fmla="*/ 2147483647 h 62"/>
                  <a:gd name="T26" fmla="*/ 2147483647 w 61"/>
                  <a:gd name="T27" fmla="*/ 2147483647 h 62"/>
                  <a:gd name="T28" fmla="*/ 2147483647 w 61"/>
                  <a:gd name="T29" fmla="*/ 2147483647 h 62"/>
                  <a:gd name="T30" fmla="*/ 2147483647 w 61"/>
                  <a:gd name="T31" fmla="*/ 2147483647 h 62"/>
                  <a:gd name="T32" fmla="*/ 2147483647 w 61"/>
                  <a:gd name="T33" fmla="*/ 2147483647 h 62"/>
                  <a:gd name="T34" fmla="*/ 2147483647 w 61"/>
                  <a:gd name="T35" fmla="*/ 2147483647 h 62"/>
                  <a:gd name="T36" fmla="*/ 2147483647 w 61"/>
                  <a:gd name="T37" fmla="*/ 2147483647 h 62"/>
                  <a:gd name="T38" fmla="*/ 2147483647 w 61"/>
                  <a:gd name="T39" fmla="*/ 2147483647 h 62"/>
                  <a:gd name="T40" fmla="*/ 2147483647 w 61"/>
                  <a:gd name="T41" fmla="*/ 2147483647 h 62"/>
                  <a:gd name="T42" fmla="*/ 2147483647 w 61"/>
                  <a:gd name="T43" fmla="*/ 2147483647 h 62"/>
                  <a:gd name="T44" fmla="*/ 0 w 61"/>
                  <a:gd name="T45" fmla="*/ 2147483647 h 62"/>
                  <a:gd name="T46" fmla="*/ 0 w 61"/>
                  <a:gd name="T47" fmla="*/ 2147483647 h 62"/>
                  <a:gd name="T48" fmla="*/ 0 w 61"/>
                  <a:gd name="T49" fmla="*/ 2147483647 h 6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1"/>
                  <a:gd name="T76" fmla="*/ 0 h 62"/>
                  <a:gd name="T77" fmla="*/ 61 w 61"/>
                  <a:gd name="T78" fmla="*/ 62 h 62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1" h="62">
                    <a:moveTo>
                      <a:pt x="0" y="33"/>
                    </a:moveTo>
                    <a:lnTo>
                      <a:pt x="4" y="21"/>
                    </a:lnTo>
                    <a:lnTo>
                      <a:pt x="8" y="9"/>
                    </a:lnTo>
                    <a:lnTo>
                      <a:pt x="20" y="5"/>
                    </a:lnTo>
                    <a:lnTo>
                      <a:pt x="32" y="0"/>
                    </a:lnTo>
                    <a:lnTo>
                      <a:pt x="40" y="5"/>
                    </a:lnTo>
                    <a:lnTo>
                      <a:pt x="53" y="9"/>
                    </a:lnTo>
                    <a:lnTo>
                      <a:pt x="57" y="21"/>
                    </a:lnTo>
                    <a:lnTo>
                      <a:pt x="61" y="33"/>
                    </a:lnTo>
                    <a:lnTo>
                      <a:pt x="57" y="41"/>
                    </a:lnTo>
                    <a:lnTo>
                      <a:pt x="53" y="53"/>
                    </a:lnTo>
                    <a:lnTo>
                      <a:pt x="40" y="58"/>
                    </a:lnTo>
                    <a:lnTo>
                      <a:pt x="32" y="62"/>
                    </a:lnTo>
                    <a:lnTo>
                      <a:pt x="20" y="58"/>
                    </a:lnTo>
                    <a:lnTo>
                      <a:pt x="8" y="53"/>
                    </a:lnTo>
                    <a:lnTo>
                      <a:pt x="4" y="4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latinLnBrk="1"/>
                <a:endParaRPr lang="en-US">
                  <a:latin typeface="맑은 고딕" pitchFamily="50" charset="-127"/>
                </a:endParaRPr>
              </a:p>
            </p:txBody>
          </p:sp>
          <p:sp>
            <p:nvSpPr>
              <p:cNvPr id="68" name="Freeform 72"/>
              <p:cNvSpPr>
                <a:spLocks noEditPoints="1"/>
              </p:cNvSpPr>
              <p:nvPr/>
            </p:nvSpPr>
            <p:spPr bwMode="auto">
              <a:xfrm>
                <a:off x="6481767" y="3009801"/>
                <a:ext cx="103188" cy="104772"/>
              </a:xfrm>
              <a:custGeom>
                <a:avLst/>
                <a:gdLst>
                  <a:gd name="T0" fmla="*/ 0 w 65"/>
                  <a:gd name="T1" fmla="*/ 2147483647 h 66"/>
                  <a:gd name="T2" fmla="*/ 0 w 65"/>
                  <a:gd name="T3" fmla="*/ 2147483647 h 66"/>
                  <a:gd name="T4" fmla="*/ 2147483647 w 65"/>
                  <a:gd name="T5" fmla="*/ 2147483647 h 66"/>
                  <a:gd name="T6" fmla="*/ 2147483647 w 65"/>
                  <a:gd name="T7" fmla="*/ 0 h 66"/>
                  <a:gd name="T8" fmla="*/ 2147483647 w 65"/>
                  <a:gd name="T9" fmla="*/ 0 h 66"/>
                  <a:gd name="T10" fmla="*/ 2147483647 w 65"/>
                  <a:gd name="T11" fmla="*/ 0 h 66"/>
                  <a:gd name="T12" fmla="*/ 2147483647 w 65"/>
                  <a:gd name="T13" fmla="*/ 2147483647 h 66"/>
                  <a:gd name="T14" fmla="*/ 2147483647 w 65"/>
                  <a:gd name="T15" fmla="*/ 2147483647 h 66"/>
                  <a:gd name="T16" fmla="*/ 2147483647 w 65"/>
                  <a:gd name="T17" fmla="*/ 2147483647 h 66"/>
                  <a:gd name="T18" fmla="*/ 2147483647 w 65"/>
                  <a:gd name="T19" fmla="*/ 2147483647 h 66"/>
                  <a:gd name="T20" fmla="*/ 2147483647 w 65"/>
                  <a:gd name="T21" fmla="*/ 2147483647 h 66"/>
                  <a:gd name="T22" fmla="*/ 2147483647 w 65"/>
                  <a:gd name="T23" fmla="*/ 2147483647 h 66"/>
                  <a:gd name="T24" fmla="*/ 2147483647 w 65"/>
                  <a:gd name="T25" fmla="*/ 2147483647 h 66"/>
                  <a:gd name="T26" fmla="*/ 2147483647 w 65"/>
                  <a:gd name="T27" fmla="*/ 2147483647 h 66"/>
                  <a:gd name="T28" fmla="*/ 2147483647 w 65"/>
                  <a:gd name="T29" fmla="*/ 2147483647 h 66"/>
                  <a:gd name="T30" fmla="*/ 0 w 65"/>
                  <a:gd name="T31" fmla="*/ 2147483647 h 66"/>
                  <a:gd name="T32" fmla="*/ 2147483647 w 65"/>
                  <a:gd name="T33" fmla="*/ 2147483647 h 66"/>
                  <a:gd name="T34" fmla="*/ 2147483647 w 65"/>
                  <a:gd name="T35" fmla="*/ 2147483647 h 66"/>
                  <a:gd name="T36" fmla="*/ 2147483647 w 65"/>
                  <a:gd name="T37" fmla="*/ 2147483647 h 66"/>
                  <a:gd name="T38" fmla="*/ 2147483647 w 65"/>
                  <a:gd name="T39" fmla="*/ 2147483647 h 66"/>
                  <a:gd name="T40" fmla="*/ 2147483647 w 65"/>
                  <a:gd name="T41" fmla="*/ 2147483647 h 66"/>
                  <a:gd name="T42" fmla="*/ 2147483647 w 65"/>
                  <a:gd name="T43" fmla="*/ 2147483647 h 66"/>
                  <a:gd name="T44" fmla="*/ 2147483647 w 65"/>
                  <a:gd name="T45" fmla="*/ 2147483647 h 66"/>
                  <a:gd name="T46" fmla="*/ 2147483647 w 65"/>
                  <a:gd name="T47" fmla="*/ 2147483647 h 66"/>
                  <a:gd name="T48" fmla="*/ 2147483647 w 65"/>
                  <a:gd name="T49" fmla="*/ 2147483647 h 66"/>
                  <a:gd name="T50" fmla="*/ 2147483647 w 65"/>
                  <a:gd name="T51" fmla="*/ 2147483647 h 66"/>
                  <a:gd name="T52" fmla="*/ 2147483647 w 65"/>
                  <a:gd name="T53" fmla="*/ 2147483647 h 66"/>
                  <a:gd name="T54" fmla="*/ 2147483647 w 65"/>
                  <a:gd name="T55" fmla="*/ 2147483647 h 66"/>
                  <a:gd name="T56" fmla="*/ 2147483647 w 65"/>
                  <a:gd name="T57" fmla="*/ 2147483647 h 66"/>
                  <a:gd name="T58" fmla="*/ 2147483647 w 65"/>
                  <a:gd name="T59" fmla="*/ 2147483647 h 66"/>
                  <a:gd name="T60" fmla="*/ 2147483647 w 65"/>
                  <a:gd name="T61" fmla="*/ 2147483647 h 66"/>
                  <a:gd name="T62" fmla="*/ 2147483647 w 65"/>
                  <a:gd name="T63" fmla="*/ 2147483647 h 66"/>
                  <a:gd name="T64" fmla="*/ 2147483647 w 65"/>
                  <a:gd name="T65" fmla="*/ 2147483647 h 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6"/>
                  <a:gd name="T101" fmla="*/ 65 w 65"/>
                  <a:gd name="T102" fmla="*/ 66 h 6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6">
                    <a:moveTo>
                      <a:pt x="0" y="33"/>
                    </a:moveTo>
                    <a:lnTo>
                      <a:pt x="0" y="29"/>
                    </a:lnTo>
                    <a:lnTo>
                      <a:pt x="0" y="21"/>
                    </a:lnTo>
                    <a:lnTo>
                      <a:pt x="0" y="17"/>
                    </a:lnTo>
                    <a:lnTo>
                      <a:pt x="8" y="9"/>
                    </a:lnTo>
                    <a:lnTo>
                      <a:pt x="16" y="0"/>
                    </a:lnTo>
                    <a:lnTo>
                      <a:pt x="20" y="0"/>
                    </a:lnTo>
                    <a:lnTo>
                      <a:pt x="28" y="0"/>
                    </a:lnTo>
                    <a:lnTo>
                      <a:pt x="32" y="0"/>
                    </a:lnTo>
                    <a:lnTo>
                      <a:pt x="45" y="0"/>
                    </a:lnTo>
                    <a:lnTo>
                      <a:pt x="53" y="9"/>
                    </a:lnTo>
                    <a:lnTo>
                      <a:pt x="61" y="17"/>
                    </a:lnTo>
                    <a:lnTo>
                      <a:pt x="61" y="21"/>
                    </a:lnTo>
                    <a:lnTo>
                      <a:pt x="65" y="29"/>
                    </a:lnTo>
                    <a:lnTo>
                      <a:pt x="65" y="33"/>
                    </a:lnTo>
                    <a:lnTo>
                      <a:pt x="61" y="45"/>
                    </a:lnTo>
                    <a:lnTo>
                      <a:pt x="53" y="53"/>
                    </a:lnTo>
                    <a:lnTo>
                      <a:pt x="45" y="62"/>
                    </a:lnTo>
                    <a:lnTo>
                      <a:pt x="32" y="66"/>
                    </a:lnTo>
                    <a:lnTo>
                      <a:pt x="28" y="66"/>
                    </a:lnTo>
                    <a:lnTo>
                      <a:pt x="20" y="62"/>
                    </a:lnTo>
                    <a:lnTo>
                      <a:pt x="16" y="62"/>
                    </a:lnTo>
                    <a:lnTo>
                      <a:pt x="8" y="53"/>
                    </a:lnTo>
                    <a:lnTo>
                      <a:pt x="0" y="45"/>
                    </a:lnTo>
                    <a:lnTo>
                      <a:pt x="0" y="33"/>
                    </a:lnTo>
                    <a:close/>
                    <a:moveTo>
                      <a:pt x="4" y="41"/>
                    </a:moveTo>
                    <a:lnTo>
                      <a:pt x="4" y="41"/>
                    </a:lnTo>
                    <a:lnTo>
                      <a:pt x="12" y="53"/>
                    </a:lnTo>
                    <a:lnTo>
                      <a:pt x="12" y="49"/>
                    </a:lnTo>
                    <a:lnTo>
                      <a:pt x="20" y="58"/>
                    </a:lnTo>
                    <a:lnTo>
                      <a:pt x="32" y="62"/>
                    </a:lnTo>
                    <a:lnTo>
                      <a:pt x="28" y="62"/>
                    </a:lnTo>
                    <a:lnTo>
                      <a:pt x="40" y="58"/>
                    </a:lnTo>
                    <a:lnTo>
                      <a:pt x="53" y="49"/>
                    </a:lnTo>
                    <a:lnTo>
                      <a:pt x="49" y="53"/>
                    </a:lnTo>
                    <a:lnTo>
                      <a:pt x="57" y="41"/>
                    </a:lnTo>
                    <a:lnTo>
                      <a:pt x="61" y="29"/>
                    </a:lnTo>
                    <a:lnTo>
                      <a:pt x="61" y="33"/>
                    </a:lnTo>
                    <a:lnTo>
                      <a:pt x="57" y="21"/>
                    </a:lnTo>
                    <a:lnTo>
                      <a:pt x="49" y="13"/>
                    </a:lnTo>
                    <a:lnTo>
                      <a:pt x="53" y="13"/>
                    </a:lnTo>
                    <a:lnTo>
                      <a:pt x="40" y="5"/>
                    </a:lnTo>
                    <a:lnTo>
                      <a:pt x="28" y="5"/>
                    </a:lnTo>
                    <a:lnTo>
                      <a:pt x="32" y="5"/>
                    </a:lnTo>
                    <a:lnTo>
                      <a:pt x="20" y="5"/>
                    </a:lnTo>
                    <a:lnTo>
                      <a:pt x="12" y="13"/>
                    </a:lnTo>
                    <a:lnTo>
                      <a:pt x="4" y="21"/>
                    </a:lnTo>
                    <a:lnTo>
                      <a:pt x="4" y="33"/>
                    </a:lnTo>
                    <a:lnTo>
                      <a:pt x="4" y="29"/>
                    </a:lnTo>
                    <a:lnTo>
                      <a:pt x="4" y="4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latinLnBrk="1"/>
                <a:endParaRPr lang="en-US">
                  <a:latin typeface="맑은 고딕" pitchFamily="50" charset="-127"/>
                </a:endParaRPr>
              </a:p>
            </p:txBody>
          </p:sp>
          <p:sp>
            <p:nvSpPr>
              <p:cNvPr id="69" name="Freeform 73"/>
              <p:cNvSpPr>
                <a:spLocks/>
              </p:cNvSpPr>
              <p:nvPr/>
            </p:nvSpPr>
            <p:spPr bwMode="auto">
              <a:xfrm>
                <a:off x="6338891" y="2816132"/>
                <a:ext cx="96838" cy="96835"/>
              </a:xfrm>
              <a:custGeom>
                <a:avLst/>
                <a:gdLst>
                  <a:gd name="T0" fmla="*/ 0 w 61"/>
                  <a:gd name="T1" fmla="*/ 2147483647 h 61"/>
                  <a:gd name="T2" fmla="*/ 2147483647 w 61"/>
                  <a:gd name="T3" fmla="*/ 2147483647 h 61"/>
                  <a:gd name="T4" fmla="*/ 2147483647 w 61"/>
                  <a:gd name="T5" fmla="*/ 2147483647 h 61"/>
                  <a:gd name="T6" fmla="*/ 2147483647 w 61"/>
                  <a:gd name="T7" fmla="*/ 2147483647 h 61"/>
                  <a:gd name="T8" fmla="*/ 2147483647 w 61"/>
                  <a:gd name="T9" fmla="*/ 0 h 61"/>
                  <a:gd name="T10" fmla="*/ 2147483647 w 61"/>
                  <a:gd name="T11" fmla="*/ 0 h 61"/>
                  <a:gd name="T12" fmla="*/ 2147483647 w 61"/>
                  <a:gd name="T13" fmla="*/ 0 h 61"/>
                  <a:gd name="T14" fmla="*/ 2147483647 w 61"/>
                  <a:gd name="T15" fmla="*/ 2147483647 h 61"/>
                  <a:gd name="T16" fmla="*/ 2147483647 w 61"/>
                  <a:gd name="T17" fmla="*/ 2147483647 h 61"/>
                  <a:gd name="T18" fmla="*/ 2147483647 w 61"/>
                  <a:gd name="T19" fmla="*/ 2147483647 h 61"/>
                  <a:gd name="T20" fmla="*/ 2147483647 w 61"/>
                  <a:gd name="T21" fmla="*/ 2147483647 h 61"/>
                  <a:gd name="T22" fmla="*/ 2147483647 w 61"/>
                  <a:gd name="T23" fmla="*/ 2147483647 h 61"/>
                  <a:gd name="T24" fmla="*/ 2147483647 w 61"/>
                  <a:gd name="T25" fmla="*/ 2147483647 h 61"/>
                  <a:gd name="T26" fmla="*/ 2147483647 w 61"/>
                  <a:gd name="T27" fmla="*/ 2147483647 h 61"/>
                  <a:gd name="T28" fmla="*/ 2147483647 w 61"/>
                  <a:gd name="T29" fmla="*/ 2147483647 h 61"/>
                  <a:gd name="T30" fmla="*/ 2147483647 w 61"/>
                  <a:gd name="T31" fmla="*/ 2147483647 h 61"/>
                  <a:gd name="T32" fmla="*/ 2147483647 w 61"/>
                  <a:gd name="T33" fmla="*/ 2147483647 h 61"/>
                  <a:gd name="T34" fmla="*/ 2147483647 w 61"/>
                  <a:gd name="T35" fmla="*/ 2147483647 h 61"/>
                  <a:gd name="T36" fmla="*/ 2147483647 w 61"/>
                  <a:gd name="T37" fmla="*/ 2147483647 h 61"/>
                  <a:gd name="T38" fmla="*/ 2147483647 w 61"/>
                  <a:gd name="T39" fmla="*/ 2147483647 h 61"/>
                  <a:gd name="T40" fmla="*/ 2147483647 w 61"/>
                  <a:gd name="T41" fmla="*/ 2147483647 h 61"/>
                  <a:gd name="T42" fmla="*/ 2147483647 w 61"/>
                  <a:gd name="T43" fmla="*/ 2147483647 h 61"/>
                  <a:gd name="T44" fmla="*/ 0 w 61"/>
                  <a:gd name="T45" fmla="*/ 2147483647 h 61"/>
                  <a:gd name="T46" fmla="*/ 0 w 61"/>
                  <a:gd name="T47" fmla="*/ 2147483647 h 61"/>
                  <a:gd name="T48" fmla="*/ 0 w 61"/>
                  <a:gd name="T49" fmla="*/ 2147483647 h 6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1"/>
                  <a:gd name="T76" fmla="*/ 0 h 61"/>
                  <a:gd name="T77" fmla="*/ 61 w 61"/>
                  <a:gd name="T78" fmla="*/ 61 h 6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1" h="61">
                    <a:moveTo>
                      <a:pt x="0" y="33"/>
                    </a:moveTo>
                    <a:lnTo>
                      <a:pt x="4" y="21"/>
                    </a:lnTo>
                    <a:lnTo>
                      <a:pt x="8" y="8"/>
                    </a:lnTo>
                    <a:lnTo>
                      <a:pt x="20" y="4"/>
                    </a:lnTo>
                    <a:lnTo>
                      <a:pt x="33" y="0"/>
                    </a:lnTo>
                    <a:lnTo>
                      <a:pt x="41" y="4"/>
                    </a:lnTo>
                    <a:lnTo>
                      <a:pt x="53" y="8"/>
                    </a:lnTo>
                    <a:lnTo>
                      <a:pt x="57" y="21"/>
                    </a:lnTo>
                    <a:lnTo>
                      <a:pt x="61" y="33"/>
                    </a:lnTo>
                    <a:lnTo>
                      <a:pt x="57" y="41"/>
                    </a:lnTo>
                    <a:lnTo>
                      <a:pt x="53" y="53"/>
                    </a:lnTo>
                    <a:lnTo>
                      <a:pt x="41" y="57"/>
                    </a:lnTo>
                    <a:lnTo>
                      <a:pt x="33" y="61"/>
                    </a:lnTo>
                    <a:lnTo>
                      <a:pt x="20" y="57"/>
                    </a:lnTo>
                    <a:lnTo>
                      <a:pt x="8" y="53"/>
                    </a:lnTo>
                    <a:lnTo>
                      <a:pt x="4" y="4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latinLnBrk="1"/>
                <a:endParaRPr lang="en-US">
                  <a:latin typeface="맑은 고딕" pitchFamily="50" charset="-127"/>
                </a:endParaRPr>
              </a:p>
            </p:txBody>
          </p:sp>
          <p:sp>
            <p:nvSpPr>
              <p:cNvPr id="70" name="Freeform 74"/>
              <p:cNvSpPr>
                <a:spLocks noEditPoints="1"/>
              </p:cNvSpPr>
              <p:nvPr/>
            </p:nvSpPr>
            <p:spPr bwMode="auto">
              <a:xfrm>
                <a:off x="6338891" y="2816132"/>
                <a:ext cx="103188" cy="103185"/>
              </a:xfrm>
              <a:custGeom>
                <a:avLst/>
                <a:gdLst>
                  <a:gd name="T0" fmla="*/ 0 w 65"/>
                  <a:gd name="T1" fmla="*/ 2147483647 h 65"/>
                  <a:gd name="T2" fmla="*/ 0 w 65"/>
                  <a:gd name="T3" fmla="*/ 2147483647 h 65"/>
                  <a:gd name="T4" fmla="*/ 2147483647 w 65"/>
                  <a:gd name="T5" fmla="*/ 2147483647 h 65"/>
                  <a:gd name="T6" fmla="*/ 2147483647 w 65"/>
                  <a:gd name="T7" fmla="*/ 0 h 65"/>
                  <a:gd name="T8" fmla="*/ 2147483647 w 65"/>
                  <a:gd name="T9" fmla="*/ 0 h 65"/>
                  <a:gd name="T10" fmla="*/ 2147483647 w 65"/>
                  <a:gd name="T11" fmla="*/ 0 h 65"/>
                  <a:gd name="T12" fmla="*/ 2147483647 w 65"/>
                  <a:gd name="T13" fmla="*/ 2147483647 h 65"/>
                  <a:gd name="T14" fmla="*/ 2147483647 w 65"/>
                  <a:gd name="T15" fmla="*/ 2147483647 h 65"/>
                  <a:gd name="T16" fmla="*/ 2147483647 w 65"/>
                  <a:gd name="T17" fmla="*/ 2147483647 h 65"/>
                  <a:gd name="T18" fmla="*/ 2147483647 w 65"/>
                  <a:gd name="T19" fmla="*/ 2147483647 h 65"/>
                  <a:gd name="T20" fmla="*/ 2147483647 w 65"/>
                  <a:gd name="T21" fmla="*/ 2147483647 h 65"/>
                  <a:gd name="T22" fmla="*/ 2147483647 w 65"/>
                  <a:gd name="T23" fmla="*/ 2147483647 h 65"/>
                  <a:gd name="T24" fmla="*/ 2147483647 w 65"/>
                  <a:gd name="T25" fmla="*/ 2147483647 h 65"/>
                  <a:gd name="T26" fmla="*/ 2147483647 w 65"/>
                  <a:gd name="T27" fmla="*/ 2147483647 h 65"/>
                  <a:gd name="T28" fmla="*/ 2147483647 w 65"/>
                  <a:gd name="T29" fmla="*/ 2147483647 h 65"/>
                  <a:gd name="T30" fmla="*/ 0 w 65"/>
                  <a:gd name="T31" fmla="*/ 2147483647 h 65"/>
                  <a:gd name="T32" fmla="*/ 2147483647 w 65"/>
                  <a:gd name="T33" fmla="*/ 2147483647 h 65"/>
                  <a:gd name="T34" fmla="*/ 2147483647 w 65"/>
                  <a:gd name="T35" fmla="*/ 2147483647 h 65"/>
                  <a:gd name="T36" fmla="*/ 2147483647 w 65"/>
                  <a:gd name="T37" fmla="*/ 2147483647 h 65"/>
                  <a:gd name="T38" fmla="*/ 2147483647 w 65"/>
                  <a:gd name="T39" fmla="*/ 2147483647 h 65"/>
                  <a:gd name="T40" fmla="*/ 2147483647 w 65"/>
                  <a:gd name="T41" fmla="*/ 2147483647 h 65"/>
                  <a:gd name="T42" fmla="*/ 2147483647 w 65"/>
                  <a:gd name="T43" fmla="*/ 2147483647 h 65"/>
                  <a:gd name="T44" fmla="*/ 2147483647 w 65"/>
                  <a:gd name="T45" fmla="*/ 2147483647 h 65"/>
                  <a:gd name="T46" fmla="*/ 2147483647 w 65"/>
                  <a:gd name="T47" fmla="*/ 2147483647 h 65"/>
                  <a:gd name="T48" fmla="*/ 2147483647 w 65"/>
                  <a:gd name="T49" fmla="*/ 2147483647 h 65"/>
                  <a:gd name="T50" fmla="*/ 2147483647 w 65"/>
                  <a:gd name="T51" fmla="*/ 2147483647 h 65"/>
                  <a:gd name="T52" fmla="*/ 2147483647 w 65"/>
                  <a:gd name="T53" fmla="*/ 2147483647 h 65"/>
                  <a:gd name="T54" fmla="*/ 2147483647 w 65"/>
                  <a:gd name="T55" fmla="*/ 2147483647 h 65"/>
                  <a:gd name="T56" fmla="*/ 2147483647 w 65"/>
                  <a:gd name="T57" fmla="*/ 2147483647 h 65"/>
                  <a:gd name="T58" fmla="*/ 2147483647 w 65"/>
                  <a:gd name="T59" fmla="*/ 2147483647 h 65"/>
                  <a:gd name="T60" fmla="*/ 2147483647 w 65"/>
                  <a:gd name="T61" fmla="*/ 2147483647 h 65"/>
                  <a:gd name="T62" fmla="*/ 2147483647 w 65"/>
                  <a:gd name="T63" fmla="*/ 2147483647 h 65"/>
                  <a:gd name="T64" fmla="*/ 2147483647 w 65"/>
                  <a:gd name="T65" fmla="*/ 2147483647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5"/>
                  <a:gd name="T101" fmla="*/ 65 w 65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5">
                    <a:moveTo>
                      <a:pt x="0" y="33"/>
                    </a:moveTo>
                    <a:lnTo>
                      <a:pt x="0" y="29"/>
                    </a:lnTo>
                    <a:lnTo>
                      <a:pt x="0" y="21"/>
                    </a:lnTo>
                    <a:lnTo>
                      <a:pt x="0" y="16"/>
                    </a:lnTo>
                    <a:lnTo>
                      <a:pt x="8" y="8"/>
                    </a:lnTo>
                    <a:lnTo>
                      <a:pt x="16" y="0"/>
                    </a:lnTo>
                    <a:lnTo>
                      <a:pt x="20" y="0"/>
                    </a:lnTo>
                    <a:lnTo>
                      <a:pt x="29" y="0"/>
                    </a:lnTo>
                    <a:lnTo>
                      <a:pt x="33" y="0"/>
                    </a:lnTo>
                    <a:lnTo>
                      <a:pt x="45" y="0"/>
                    </a:lnTo>
                    <a:lnTo>
                      <a:pt x="53" y="8"/>
                    </a:lnTo>
                    <a:lnTo>
                      <a:pt x="61" y="16"/>
                    </a:lnTo>
                    <a:lnTo>
                      <a:pt x="61" y="21"/>
                    </a:lnTo>
                    <a:lnTo>
                      <a:pt x="65" y="29"/>
                    </a:lnTo>
                    <a:lnTo>
                      <a:pt x="65" y="33"/>
                    </a:lnTo>
                    <a:lnTo>
                      <a:pt x="61" y="45"/>
                    </a:lnTo>
                    <a:lnTo>
                      <a:pt x="53" y="53"/>
                    </a:lnTo>
                    <a:lnTo>
                      <a:pt x="45" y="61"/>
                    </a:lnTo>
                    <a:lnTo>
                      <a:pt x="33" y="65"/>
                    </a:lnTo>
                    <a:lnTo>
                      <a:pt x="29" y="65"/>
                    </a:lnTo>
                    <a:lnTo>
                      <a:pt x="20" y="61"/>
                    </a:lnTo>
                    <a:lnTo>
                      <a:pt x="16" y="61"/>
                    </a:lnTo>
                    <a:lnTo>
                      <a:pt x="8" y="53"/>
                    </a:lnTo>
                    <a:lnTo>
                      <a:pt x="0" y="45"/>
                    </a:lnTo>
                    <a:lnTo>
                      <a:pt x="0" y="33"/>
                    </a:lnTo>
                    <a:close/>
                    <a:moveTo>
                      <a:pt x="4" y="41"/>
                    </a:moveTo>
                    <a:lnTo>
                      <a:pt x="4" y="41"/>
                    </a:lnTo>
                    <a:lnTo>
                      <a:pt x="12" y="53"/>
                    </a:lnTo>
                    <a:lnTo>
                      <a:pt x="12" y="49"/>
                    </a:lnTo>
                    <a:lnTo>
                      <a:pt x="20" y="57"/>
                    </a:lnTo>
                    <a:lnTo>
                      <a:pt x="33" y="61"/>
                    </a:lnTo>
                    <a:lnTo>
                      <a:pt x="29" y="61"/>
                    </a:lnTo>
                    <a:lnTo>
                      <a:pt x="41" y="57"/>
                    </a:lnTo>
                    <a:lnTo>
                      <a:pt x="53" y="49"/>
                    </a:lnTo>
                    <a:lnTo>
                      <a:pt x="49" y="53"/>
                    </a:lnTo>
                    <a:lnTo>
                      <a:pt x="57" y="41"/>
                    </a:lnTo>
                    <a:lnTo>
                      <a:pt x="61" y="29"/>
                    </a:lnTo>
                    <a:lnTo>
                      <a:pt x="61" y="33"/>
                    </a:lnTo>
                    <a:lnTo>
                      <a:pt x="57" y="21"/>
                    </a:lnTo>
                    <a:lnTo>
                      <a:pt x="49" y="12"/>
                    </a:lnTo>
                    <a:lnTo>
                      <a:pt x="53" y="12"/>
                    </a:lnTo>
                    <a:lnTo>
                      <a:pt x="41" y="4"/>
                    </a:lnTo>
                    <a:lnTo>
                      <a:pt x="29" y="4"/>
                    </a:lnTo>
                    <a:lnTo>
                      <a:pt x="33" y="4"/>
                    </a:lnTo>
                    <a:lnTo>
                      <a:pt x="20" y="4"/>
                    </a:lnTo>
                    <a:lnTo>
                      <a:pt x="12" y="12"/>
                    </a:lnTo>
                    <a:lnTo>
                      <a:pt x="4" y="21"/>
                    </a:lnTo>
                    <a:lnTo>
                      <a:pt x="4" y="33"/>
                    </a:lnTo>
                    <a:lnTo>
                      <a:pt x="4" y="29"/>
                    </a:lnTo>
                    <a:lnTo>
                      <a:pt x="4" y="4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latinLnBrk="1"/>
                <a:endParaRPr lang="en-US">
                  <a:latin typeface="맑은 고딕" pitchFamily="50" charset="-127"/>
                </a:endParaRPr>
              </a:p>
            </p:txBody>
          </p:sp>
          <p:sp>
            <p:nvSpPr>
              <p:cNvPr id="71" name="Freeform 75"/>
              <p:cNvSpPr>
                <a:spLocks/>
              </p:cNvSpPr>
              <p:nvPr/>
            </p:nvSpPr>
            <p:spPr bwMode="auto">
              <a:xfrm>
                <a:off x="6532567" y="2719298"/>
                <a:ext cx="96838" cy="96835"/>
              </a:xfrm>
              <a:custGeom>
                <a:avLst/>
                <a:gdLst>
                  <a:gd name="T0" fmla="*/ 0 w 61"/>
                  <a:gd name="T1" fmla="*/ 2147483647 h 61"/>
                  <a:gd name="T2" fmla="*/ 2147483647 w 61"/>
                  <a:gd name="T3" fmla="*/ 2147483647 h 61"/>
                  <a:gd name="T4" fmla="*/ 2147483647 w 61"/>
                  <a:gd name="T5" fmla="*/ 2147483647 h 61"/>
                  <a:gd name="T6" fmla="*/ 2147483647 w 61"/>
                  <a:gd name="T7" fmla="*/ 2147483647 h 61"/>
                  <a:gd name="T8" fmla="*/ 2147483647 w 61"/>
                  <a:gd name="T9" fmla="*/ 0 h 61"/>
                  <a:gd name="T10" fmla="*/ 2147483647 w 61"/>
                  <a:gd name="T11" fmla="*/ 0 h 61"/>
                  <a:gd name="T12" fmla="*/ 2147483647 w 61"/>
                  <a:gd name="T13" fmla="*/ 0 h 61"/>
                  <a:gd name="T14" fmla="*/ 2147483647 w 61"/>
                  <a:gd name="T15" fmla="*/ 2147483647 h 61"/>
                  <a:gd name="T16" fmla="*/ 2147483647 w 61"/>
                  <a:gd name="T17" fmla="*/ 2147483647 h 61"/>
                  <a:gd name="T18" fmla="*/ 2147483647 w 61"/>
                  <a:gd name="T19" fmla="*/ 2147483647 h 61"/>
                  <a:gd name="T20" fmla="*/ 2147483647 w 61"/>
                  <a:gd name="T21" fmla="*/ 2147483647 h 61"/>
                  <a:gd name="T22" fmla="*/ 2147483647 w 61"/>
                  <a:gd name="T23" fmla="*/ 2147483647 h 61"/>
                  <a:gd name="T24" fmla="*/ 2147483647 w 61"/>
                  <a:gd name="T25" fmla="*/ 2147483647 h 61"/>
                  <a:gd name="T26" fmla="*/ 2147483647 w 61"/>
                  <a:gd name="T27" fmla="*/ 2147483647 h 61"/>
                  <a:gd name="T28" fmla="*/ 2147483647 w 61"/>
                  <a:gd name="T29" fmla="*/ 2147483647 h 61"/>
                  <a:gd name="T30" fmla="*/ 2147483647 w 61"/>
                  <a:gd name="T31" fmla="*/ 2147483647 h 61"/>
                  <a:gd name="T32" fmla="*/ 2147483647 w 61"/>
                  <a:gd name="T33" fmla="*/ 2147483647 h 61"/>
                  <a:gd name="T34" fmla="*/ 2147483647 w 61"/>
                  <a:gd name="T35" fmla="*/ 2147483647 h 61"/>
                  <a:gd name="T36" fmla="*/ 2147483647 w 61"/>
                  <a:gd name="T37" fmla="*/ 2147483647 h 61"/>
                  <a:gd name="T38" fmla="*/ 2147483647 w 61"/>
                  <a:gd name="T39" fmla="*/ 2147483647 h 61"/>
                  <a:gd name="T40" fmla="*/ 2147483647 w 61"/>
                  <a:gd name="T41" fmla="*/ 2147483647 h 61"/>
                  <a:gd name="T42" fmla="*/ 2147483647 w 61"/>
                  <a:gd name="T43" fmla="*/ 2147483647 h 61"/>
                  <a:gd name="T44" fmla="*/ 0 w 61"/>
                  <a:gd name="T45" fmla="*/ 2147483647 h 61"/>
                  <a:gd name="T46" fmla="*/ 0 w 61"/>
                  <a:gd name="T47" fmla="*/ 2147483647 h 61"/>
                  <a:gd name="T48" fmla="*/ 0 w 61"/>
                  <a:gd name="T49" fmla="*/ 2147483647 h 6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1"/>
                  <a:gd name="T76" fmla="*/ 0 h 61"/>
                  <a:gd name="T77" fmla="*/ 61 w 61"/>
                  <a:gd name="T78" fmla="*/ 61 h 6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1" h="61">
                    <a:moveTo>
                      <a:pt x="0" y="33"/>
                    </a:moveTo>
                    <a:lnTo>
                      <a:pt x="4" y="20"/>
                    </a:lnTo>
                    <a:lnTo>
                      <a:pt x="8" y="8"/>
                    </a:lnTo>
                    <a:lnTo>
                      <a:pt x="21" y="4"/>
                    </a:lnTo>
                    <a:lnTo>
                      <a:pt x="33" y="0"/>
                    </a:lnTo>
                    <a:lnTo>
                      <a:pt x="41" y="4"/>
                    </a:lnTo>
                    <a:lnTo>
                      <a:pt x="53" y="8"/>
                    </a:lnTo>
                    <a:lnTo>
                      <a:pt x="57" y="20"/>
                    </a:lnTo>
                    <a:lnTo>
                      <a:pt x="61" y="33"/>
                    </a:lnTo>
                    <a:lnTo>
                      <a:pt x="57" y="41"/>
                    </a:lnTo>
                    <a:lnTo>
                      <a:pt x="53" y="53"/>
                    </a:lnTo>
                    <a:lnTo>
                      <a:pt x="41" y="57"/>
                    </a:lnTo>
                    <a:lnTo>
                      <a:pt x="33" y="61"/>
                    </a:lnTo>
                    <a:lnTo>
                      <a:pt x="21" y="57"/>
                    </a:lnTo>
                    <a:lnTo>
                      <a:pt x="8" y="53"/>
                    </a:lnTo>
                    <a:lnTo>
                      <a:pt x="4" y="4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latinLnBrk="1"/>
                <a:endParaRPr lang="en-US">
                  <a:latin typeface="맑은 고딕" pitchFamily="50" charset="-127"/>
                </a:endParaRPr>
              </a:p>
            </p:txBody>
          </p:sp>
          <p:sp>
            <p:nvSpPr>
              <p:cNvPr id="72" name="Freeform 76"/>
              <p:cNvSpPr>
                <a:spLocks noEditPoints="1"/>
              </p:cNvSpPr>
              <p:nvPr/>
            </p:nvSpPr>
            <p:spPr bwMode="auto">
              <a:xfrm>
                <a:off x="6532567" y="2719298"/>
                <a:ext cx="104775" cy="103185"/>
              </a:xfrm>
              <a:custGeom>
                <a:avLst/>
                <a:gdLst>
                  <a:gd name="T0" fmla="*/ 0 w 66"/>
                  <a:gd name="T1" fmla="*/ 2147483647 h 65"/>
                  <a:gd name="T2" fmla="*/ 0 w 66"/>
                  <a:gd name="T3" fmla="*/ 2147483647 h 65"/>
                  <a:gd name="T4" fmla="*/ 2147483647 w 66"/>
                  <a:gd name="T5" fmla="*/ 2147483647 h 65"/>
                  <a:gd name="T6" fmla="*/ 2147483647 w 66"/>
                  <a:gd name="T7" fmla="*/ 0 h 65"/>
                  <a:gd name="T8" fmla="*/ 2147483647 w 66"/>
                  <a:gd name="T9" fmla="*/ 0 h 65"/>
                  <a:gd name="T10" fmla="*/ 2147483647 w 66"/>
                  <a:gd name="T11" fmla="*/ 0 h 65"/>
                  <a:gd name="T12" fmla="*/ 2147483647 w 66"/>
                  <a:gd name="T13" fmla="*/ 2147483647 h 65"/>
                  <a:gd name="T14" fmla="*/ 2147483647 w 66"/>
                  <a:gd name="T15" fmla="*/ 2147483647 h 65"/>
                  <a:gd name="T16" fmla="*/ 2147483647 w 66"/>
                  <a:gd name="T17" fmla="*/ 2147483647 h 65"/>
                  <a:gd name="T18" fmla="*/ 2147483647 w 66"/>
                  <a:gd name="T19" fmla="*/ 2147483647 h 65"/>
                  <a:gd name="T20" fmla="*/ 2147483647 w 66"/>
                  <a:gd name="T21" fmla="*/ 2147483647 h 65"/>
                  <a:gd name="T22" fmla="*/ 2147483647 w 66"/>
                  <a:gd name="T23" fmla="*/ 2147483647 h 65"/>
                  <a:gd name="T24" fmla="*/ 2147483647 w 66"/>
                  <a:gd name="T25" fmla="*/ 2147483647 h 65"/>
                  <a:gd name="T26" fmla="*/ 2147483647 w 66"/>
                  <a:gd name="T27" fmla="*/ 2147483647 h 65"/>
                  <a:gd name="T28" fmla="*/ 2147483647 w 66"/>
                  <a:gd name="T29" fmla="*/ 2147483647 h 65"/>
                  <a:gd name="T30" fmla="*/ 0 w 66"/>
                  <a:gd name="T31" fmla="*/ 2147483647 h 65"/>
                  <a:gd name="T32" fmla="*/ 2147483647 w 66"/>
                  <a:gd name="T33" fmla="*/ 2147483647 h 65"/>
                  <a:gd name="T34" fmla="*/ 2147483647 w 66"/>
                  <a:gd name="T35" fmla="*/ 2147483647 h 65"/>
                  <a:gd name="T36" fmla="*/ 2147483647 w 66"/>
                  <a:gd name="T37" fmla="*/ 2147483647 h 65"/>
                  <a:gd name="T38" fmla="*/ 2147483647 w 66"/>
                  <a:gd name="T39" fmla="*/ 2147483647 h 65"/>
                  <a:gd name="T40" fmla="*/ 2147483647 w 66"/>
                  <a:gd name="T41" fmla="*/ 2147483647 h 65"/>
                  <a:gd name="T42" fmla="*/ 2147483647 w 66"/>
                  <a:gd name="T43" fmla="*/ 2147483647 h 65"/>
                  <a:gd name="T44" fmla="*/ 2147483647 w 66"/>
                  <a:gd name="T45" fmla="*/ 2147483647 h 65"/>
                  <a:gd name="T46" fmla="*/ 2147483647 w 66"/>
                  <a:gd name="T47" fmla="*/ 2147483647 h 65"/>
                  <a:gd name="T48" fmla="*/ 2147483647 w 66"/>
                  <a:gd name="T49" fmla="*/ 2147483647 h 65"/>
                  <a:gd name="T50" fmla="*/ 2147483647 w 66"/>
                  <a:gd name="T51" fmla="*/ 2147483647 h 65"/>
                  <a:gd name="T52" fmla="*/ 2147483647 w 66"/>
                  <a:gd name="T53" fmla="*/ 2147483647 h 65"/>
                  <a:gd name="T54" fmla="*/ 2147483647 w 66"/>
                  <a:gd name="T55" fmla="*/ 2147483647 h 65"/>
                  <a:gd name="T56" fmla="*/ 2147483647 w 66"/>
                  <a:gd name="T57" fmla="*/ 2147483647 h 65"/>
                  <a:gd name="T58" fmla="*/ 2147483647 w 66"/>
                  <a:gd name="T59" fmla="*/ 2147483647 h 65"/>
                  <a:gd name="T60" fmla="*/ 2147483647 w 66"/>
                  <a:gd name="T61" fmla="*/ 2147483647 h 65"/>
                  <a:gd name="T62" fmla="*/ 2147483647 w 66"/>
                  <a:gd name="T63" fmla="*/ 2147483647 h 65"/>
                  <a:gd name="T64" fmla="*/ 2147483647 w 66"/>
                  <a:gd name="T65" fmla="*/ 2147483647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6"/>
                  <a:gd name="T100" fmla="*/ 0 h 65"/>
                  <a:gd name="T101" fmla="*/ 66 w 66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6" h="65">
                    <a:moveTo>
                      <a:pt x="0" y="33"/>
                    </a:moveTo>
                    <a:lnTo>
                      <a:pt x="0" y="29"/>
                    </a:lnTo>
                    <a:lnTo>
                      <a:pt x="0" y="20"/>
                    </a:lnTo>
                    <a:lnTo>
                      <a:pt x="0" y="16"/>
                    </a:lnTo>
                    <a:lnTo>
                      <a:pt x="8" y="8"/>
                    </a:lnTo>
                    <a:lnTo>
                      <a:pt x="17" y="0"/>
                    </a:lnTo>
                    <a:lnTo>
                      <a:pt x="21" y="0"/>
                    </a:lnTo>
                    <a:lnTo>
                      <a:pt x="29" y="0"/>
                    </a:lnTo>
                    <a:lnTo>
                      <a:pt x="33" y="0"/>
                    </a:lnTo>
                    <a:lnTo>
                      <a:pt x="45" y="0"/>
                    </a:lnTo>
                    <a:lnTo>
                      <a:pt x="53" y="8"/>
                    </a:lnTo>
                    <a:lnTo>
                      <a:pt x="61" y="16"/>
                    </a:lnTo>
                    <a:lnTo>
                      <a:pt x="61" y="20"/>
                    </a:lnTo>
                    <a:lnTo>
                      <a:pt x="66" y="29"/>
                    </a:lnTo>
                    <a:lnTo>
                      <a:pt x="66" y="33"/>
                    </a:lnTo>
                    <a:lnTo>
                      <a:pt x="61" y="45"/>
                    </a:lnTo>
                    <a:lnTo>
                      <a:pt x="53" y="53"/>
                    </a:lnTo>
                    <a:lnTo>
                      <a:pt x="45" y="61"/>
                    </a:lnTo>
                    <a:lnTo>
                      <a:pt x="33" y="65"/>
                    </a:lnTo>
                    <a:lnTo>
                      <a:pt x="29" y="65"/>
                    </a:lnTo>
                    <a:lnTo>
                      <a:pt x="21" y="61"/>
                    </a:lnTo>
                    <a:lnTo>
                      <a:pt x="17" y="61"/>
                    </a:lnTo>
                    <a:lnTo>
                      <a:pt x="8" y="53"/>
                    </a:lnTo>
                    <a:lnTo>
                      <a:pt x="0" y="45"/>
                    </a:lnTo>
                    <a:lnTo>
                      <a:pt x="0" y="33"/>
                    </a:lnTo>
                    <a:close/>
                    <a:moveTo>
                      <a:pt x="4" y="41"/>
                    </a:moveTo>
                    <a:lnTo>
                      <a:pt x="4" y="41"/>
                    </a:lnTo>
                    <a:lnTo>
                      <a:pt x="13" y="53"/>
                    </a:lnTo>
                    <a:lnTo>
                      <a:pt x="13" y="49"/>
                    </a:lnTo>
                    <a:lnTo>
                      <a:pt x="21" y="57"/>
                    </a:lnTo>
                    <a:lnTo>
                      <a:pt x="33" y="61"/>
                    </a:lnTo>
                    <a:lnTo>
                      <a:pt x="29" y="61"/>
                    </a:lnTo>
                    <a:lnTo>
                      <a:pt x="41" y="57"/>
                    </a:lnTo>
                    <a:lnTo>
                      <a:pt x="53" y="49"/>
                    </a:lnTo>
                    <a:lnTo>
                      <a:pt x="49" y="53"/>
                    </a:lnTo>
                    <a:lnTo>
                      <a:pt x="57" y="41"/>
                    </a:lnTo>
                    <a:lnTo>
                      <a:pt x="61" y="29"/>
                    </a:lnTo>
                    <a:lnTo>
                      <a:pt x="61" y="33"/>
                    </a:lnTo>
                    <a:lnTo>
                      <a:pt x="57" y="20"/>
                    </a:lnTo>
                    <a:lnTo>
                      <a:pt x="49" y="12"/>
                    </a:lnTo>
                    <a:lnTo>
                      <a:pt x="53" y="12"/>
                    </a:lnTo>
                    <a:lnTo>
                      <a:pt x="41" y="4"/>
                    </a:lnTo>
                    <a:lnTo>
                      <a:pt x="29" y="4"/>
                    </a:lnTo>
                    <a:lnTo>
                      <a:pt x="33" y="4"/>
                    </a:lnTo>
                    <a:lnTo>
                      <a:pt x="21" y="4"/>
                    </a:lnTo>
                    <a:lnTo>
                      <a:pt x="13" y="12"/>
                    </a:lnTo>
                    <a:lnTo>
                      <a:pt x="4" y="20"/>
                    </a:lnTo>
                    <a:lnTo>
                      <a:pt x="4" y="33"/>
                    </a:lnTo>
                    <a:lnTo>
                      <a:pt x="4" y="29"/>
                    </a:lnTo>
                    <a:lnTo>
                      <a:pt x="4" y="4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latinLnBrk="1"/>
                <a:endParaRPr lang="en-US">
                  <a:latin typeface="맑은 고딕" pitchFamily="50" charset="-127"/>
                </a:endParaRPr>
              </a:p>
            </p:txBody>
          </p:sp>
          <p:sp>
            <p:nvSpPr>
              <p:cNvPr id="73" name="Freeform 77"/>
              <p:cNvSpPr>
                <a:spLocks/>
              </p:cNvSpPr>
              <p:nvPr/>
            </p:nvSpPr>
            <p:spPr bwMode="auto">
              <a:xfrm>
                <a:off x="6435729" y="2622464"/>
                <a:ext cx="96838" cy="96835"/>
              </a:xfrm>
              <a:custGeom>
                <a:avLst/>
                <a:gdLst>
                  <a:gd name="T0" fmla="*/ 0 w 61"/>
                  <a:gd name="T1" fmla="*/ 2147483647 h 61"/>
                  <a:gd name="T2" fmla="*/ 2147483647 w 61"/>
                  <a:gd name="T3" fmla="*/ 2147483647 h 61"/>
                  <a:gd name="T4" fmla="*/ 2147483647 w 61"/>
                  <a:gd name="T5" fmla="*/ 2147483647 h 61"/>
                  <a:gd name="T6" fmla="*/ 2147483647 w 61"/>
                  <a:gd name="T7" fmla="*/ 2147483647 h 61"/>
                  <a:gd name="T8" fmla="*/ 2147483647 w 61"/>
                  <a:gd name="T9" fmla="*/ 0 h 61"/>
                  <a:gd name="T10" fmla="*/ 2147483647 w 61"/>
                  <a:gd name="T11" fmla="*/ 0 h 61"/>
                  <a:gd name="T12" fmla="*/ 2147483647 w 61"/>
                  <a:gd name="T13" fmla="*/ 0 h 61"/>
                  <a:gd name="T14" fmla="*/ 2147483647 w 61"/>
                  <a:gd name="T15" fmla="*/ 2147483647 h 61"/>
                  <a:gd name="T16" fmla="*/ 2147483647 w 61"/>
                  <a:gd name="T17" fmla="*/ 2147483647 h 61"/>
                  <a:gd name="T18" fmla="*/ 2147483647 w 61"/>
                  <a:gd name="T19" fmla="*/ 2147483647 h 61"/>
                  <a:gd name="T20" fmla="*/ 2147483647 w 61"/>
                  <a:gd name="T21" fmla="*/ 2147483647 h 61"/>
                  <a:gd name="T22" fmla="*/ 2147483647 w 61"/>
                  <a:gd name="T23" fmla="*/ 2147483647 h 61"/>
                  <a:gd name="T24" fmla="*/ 2147483647 w 61"/>
                  <a:gd name="T25" fmla="*/ 2147483647 h 61"/>
                  <a:gd name="T26" fmla="*/ 2147483647 w 61"/>
                  <a:gd name="T27" fmla="*/ 2147483647 h 61"/>
                  <a:gd name="T28" fmla="*/ 2147483647 w 61"/>
                  <a:gd name="T29" fmla="*/ 2147483647 h 61"/>
                  <a:gd name="T30" fmla="*/ 2147483647 w 61"/>
                  <a:gd name="T31" fmla="*/ 2147483647 h 61"/>
                  <a:gd name="T32" fmla="*/ 2147483647 w 61"/>
                  <a:gd name="T33" fmla="*/ 2147483647 h 61"/>
                  <a:gd name="T34" fmla="*/ 2147483647 w 61"/>
                  <a:gd name="T35" fmla="*/ 2147483647 h 61"/>
                  <a:gd name="T36" fmla="*/ 2147483647 w 61"/>
                  <a:gd name="T37" fmla="*/ 2147483647 h 61"/>
                  <a:gd name="T38" fmla="*/ 2147483647 w 61"/>
                  <a:gd name="T39" fmla="*/ 2147483647 h 61"/>
                  <a:gd name="T40" fmla="*/ 2147483647 w 61"/>
                  <a:gd name="T41" fmla="*/ 2147483647 h 61"/>
                  <a:gd name="T42" fmla="*/ 2147483647 w 61"/>
                  <a:gd name="T43" fmla="*/ 2147483647 h 61"/>
                  <a:gd name="T44" fmla="*/ 0 w 61"/>
                  <a:gd name="T45" fmla="*/ 2147483647 h 61"/>
                  <a:gd name="T46" fmla="*/ 0 w 61"/>
                  <a:gd name="T47" fmla="*/ 2147483647 h 61"/>
                  <a:gd name="T48" fmla="*/ 0 w 61"/>
                  <a:gd name="T49" fmla="*/ 2147483647 h 6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1"/>
                  <a:gd name="T76" fmla="*/ 0 h 61"/>
                  <a:gd name="T77" fmla="*/ 61 w 61"/>
                  <a:gd name="T78" fmla="*/ 61 h 6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1" h="61">
                    <a:moveTo>
                      <a:pt x="0" y="33"/>
                    </a:moveTo>
                    <a:lnTo>
                      <a:pt x="4" y="20"/>
                    </a:lnTo>
                    <a:lnTo>
                      <a:pt x="8" y="8"/>
                    </a:lnTo>
                    <a:lnTo>
                      <a:pt x="21" y="4"/>
                    </a:lnTo>
                    <a:lnTo>
                      <a:pt x="33" y="0"/>
                    </a:lnTo>
                    <a:lnTo>
                      <a:pt x="41" y="4"/>
                    </a:lnTo>
                    <a:lnTo>
                      <a:pt x="53" y="8"/>
                    </a:lnTo>
                    <a:lnTo>
                      <a:pt x="57" y="20"/>
                    </a:lnTo>
                    <a:lnTo>
                      <a:pt x="61" y="33"/>
                    </a:lnTo>
                    <a:lnTo>
                      <a:pt x="57" y="41"/>
                    </a:lnTo>
                    <a:lnTo>
                      <a:pt x="53" y="53"/>
                    </a:lnTo>
                    <a:lnTo>
                      <a:pt x="41" y="57"/>
                    </a:lnTo>
                    <a:lnTo>
                      <a:pt x="33" y="61"/>
                    </a:lnTo>
                    <a:lnTo>
                      <a:pt x="21" y="57"/>
                    </a:lnTo>
                    <a:lnTo>
                      <a:pt x="8" y="53"/>
                    </a:lnTo>
                    <a:lnTo>
                      <a:pt x="4" y="4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latinLnBrk="1"/>
                <a:endParaRPr lang="en-US">
                  <a:latin typeface="맑은 고딕" pitchFamily="50" charset="-127"/>
                </a:endParaRPr>
              </a:p>
            </p:txBody>
          </p:sp>
          <p:sp>
            <p:nvSpPr>
              <p:cNvPr id="74" name="Freeform 78"/>
              <p:cNvSpPr>
                <a:spLocks noEditPoints="1"/>
              </p:cNvSpPr>
              <p:nvPr/>
            </p:nvSpPr>
            <p:spPr bwMode="auto">
              <a:xfrm>
                <a:off x="6435729" y="2622464"/>
                <a:ext cx="103188" cy="103185"/>
              </a:xfrm>
              <a:custGeom>
                <a:avLst/>
                <a:gdLst>
                  <a:gd name="T0" fmla="*/ 0 w 65"/>
                  <a:gd name="T1" fmla="*/ 2147483647 h 65"/>
                  <a:gd name="T2" fmla="*/ 0 w 65"/>
                  <a:gd name="T3" fmla="*/ 2147483647 h 65"/>
                  <a:gd name="T4" fmla="*/ 2147483647 w 65"/>
                  <a:gd name="T5" fmla="*/ 2147483647 h 65"/>
                  <a:gd name="T6" fmla="*/ 2147483647 w 65"/>
                  <a:gd name="T7" fmla="*/ 0 h 65"/>
                  <a:gd name="T8" fmla="*/ 2147483647 w 65"/>
                  <a:gd name="T9" fmla="*/ 0 h 65"/>
                  <a:gd name="T10" fmla="*/ 2147483647 w 65"/>
                  <a:gd name="T11" fmla="*/ 0 h 65"/>
                  <a:gd name="T12" fmla="*/ 2147483647 w 65"/>
                  <a:gd name="T13" fmla="*/ 2147483647 h 65"/>
                  <a:gd name="T14" fmla="*/ 2147483647 w 65"/>
                  <a:gd name="T15" fmla="*/ 2147483647 h 65"/>
                  <a:gd name="T16" fmla="*/ 2147483647 w 65"/>
                  <a:gd name="T17" fmla="*/ 2147483647 h 65"/>
                  <a:gd name="T18" fmla="*/ 2147483647 w 65"/>
                  <a:gd name="T19" fmla="*/ 2147483647 h 65"/>
                  <a:gd name="T20" fmla="*/ 2147483647 w 65"/>
                  <a:gd name="T21" fmla="*/ 2147483647 h 65"/>
                  <a:gd name="T22" fmla="*/ 2147483647 w 65"/>
                  <a:gd name="T23" fmla="*/ 2147483647 h 65"/>
                  <a:gd name="T24" fmla="*/ 2147483647 w 65"/>
                  <a:gd name="T25" fmla="*/ 2147483647 h 65"/>
                  <a:gd name="T26" fmla="*/ 2147483647 w 65"/>
                  <a:gd name="T27" fmla="*/ 2147483647 h 65"/>
                  <a:gd name="T28" fmla="*/ 2147483647 w 65"/>
                  <a:gd name="T29" fmla="*/ 2147483647 h 65"/>
                  <a:gd name="T30" fmla="*/ 0 w 65"/>
                  <a:gd name="T31" fmla="*/ 2147483647 h 65"/>
                  <a:gd name="T32" fmla="*/ 2147483647 w 65"/>
                  <a:gd name="T33" fmla="*/ 2147483647 h 65"/>
                  <a:gd name="T34" fmla="*/ 2147483647 w 65"/>
                  <a:gd name="T35" fmla="*/ 2147483647 h 65"/>
                  <a:gd name="T36" fmla="*/ 2147483647 w 65"/>
                  <a:gd name="T37" fmla="*/ 2147483647 h 65"/>
                  <a:gd name="T38" fmla="*/ 2147483647 w 65"/>
                  <a:gd name="T39" fmla="*/ 2147483647 h 65"/>
                  <a:gd name="T40" fmla="*/ 2147483647 w 65"/>
                  <a:gd name="T41" fmla="*/ 2147483647 h 65"/>
                  <a:gd name="T42" fmla="*/ 2147483647 w 65"/>
                  <a:gd name="T43" fmla="*/ 2147483647 h 65"/>
                  <a:gd name="T44" fmla="*/ 2147483647 w 65"/>
                  <a:gd name="T45" fmla="*/ 2147483647 h 65"/>
                  <a:gd name="T46" fmla="*/ 2147483647 w 65"/>
                  <a:gd name="T47" fmla="*/ 2147483647 h 65"/>
                  <a:gd name="T48" fmla="*/ 2147483647 w 65"/>
                  <a:gd name="T49" fmla="*/ 2147483647 h 65"/>
                  <a:gd name="T50" fmla="*/ 2147483647 w 65"/>
                  <a:gd name="T51" fmla="*/ 2147483647 h 65"/>
                  <a:gd name="T52" fmla="*/ 2147483647 w 65"/>
                  <a:gd name="T53" fmla="*/ 2147483647 h 65"/>
                  <a:gd name="T54" fmla="*/ 2147483647 w 65"/>
                  <a:gd name="T55" fmla="*/ 2147483647 h 65"/>
                  <a:gd name="T56" fmla="*/ 2147483647 w 65"/>
                  <a:gd name="T57" fmla="*/ 2147483647 h 65"/>
                  <a:gd name="T58" fmla="*/ 2147483647 w 65"/>
                  <a:gd name="T59" fmla="*/ 2147483647 h 65"/>
                  <a:gd name="T60" fmla="*/ 2147483647 w 65"/>
                  <a:gd name="T61" fmla="*/ 2147483647 h 65"/>
                  <a:gd name="T62" fmla="*/ 2147483647 w 65"/>
                  <a:gd name="T63" fmla="*/ 2147483647 h 65"/>
                  <a:gd name="T64" fmla="*/ 2147483647 w 65"/>
                  <a:gd name="T65" fmla="*/ 2147483647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5"/>
                  <a:gd name="T101" fmla="*/ 65 w 65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5">
                    <a:moveTo>
                      <a:pt x="0" y="33"/>
                    </a:moveTo>
                    <a:lnTo>
                      <a:pt x="0" y="28"/>
                    </a:lnTo>
                    <a:lnTo>
                      <a:pt x="0" y="20"/>
                    </a:lnTo>
                    <a:lnTo>
                      <a:pt x="0" y="16"/>
                    </a:lnTo>
                    <a:lnTo>
                      <a:pt x="8" y="8"/>
                    </a:lnTo>
                    <a:lnTo>
                      <a:pt x="16" y="0"/>
                    </a:lnTo>
                    <a:lnTo>
                      <a:pt x="21" y="0"/>
                    </a:lnTo>
                    <a:lnTo>
                      <a:pt x="29" y="0"/>
                    </a:lnTo>
                    <a:lnTo>
                      <a:pt x="33" y="0"/>
                    </a:lnTo>
                    <a:lnTo>
                      <a:pt x="45" y="0"/>
                    </a:lnTo>
                    <a:lnTo>
                      <a:pt x="53" y="8"/>
                    </a:lnTo>
                    <a:lnTo>
                      <a:pt x="61" y="16"/>
                    </a:lnTo>
                    <a:lnTo>
                      <a:pt x="61" y="20"/>
                    </a:lnTo>
                    <a:lnTo>
                      <a:pt x="65" y="28"/>
                    </a:lnTo>
                    <a:lnTo>
                      <a:pt x="65" y="33"/>
                    </a:lnTo>
                    <a:lnTo>
                      <a:pt x="61" y="45"/>
                    </a:lnTo>
                    <a:lnTo>
                      <a:pt x="53" y="53"/>
                    </a:lnTo>
                    <a:lnTo>
                      <a:pt x="45" y="61"/>
                    </a:lnTo>
                    <a:lnTo>
                      <a:pt x="33" y="65"/>
                    </a:lnTo>
                    <a:lnTo>
                      <a:pt x="29" y="65"/>
                    </a:lnTo>
                    <a:lnTo>
                      <a:pt x="21" y="61"/>
                    </a:lnTo>
                    <a:lnTo>
                      <a:pt x="16" y="61"/>
                    </a:lnTo>
                    <a:lnTo>
                      <a:pt x="8" y="53"/>
                    </a:lnTo>
                    <a:lnTo>
                      <a:pt x="0" y="45"/>
                    </a:lnTo>
                    <a:lnTo>
                      <a:pt x="0" y="33"/>
                    </a:lnTo>
                    <a:close/>
                    <a:moveTo>
                      <a:pt x="4" y="41"/>
                    </a:moveTo>
                    <a:lnTo>
                      <a:pt x="4" y="41"/>
                    </a:lnTo>
                    <a:lnTo>
                      <a:pt x="12" y="53"/>
                    </a:lnTo>
                    <a:lnTo>
                      <a:pt x="12" y="49"/>
                    </a:lnTo>
                    <a:lnTo>
                      <a:pt x="21" y="57"/>
                    </a:lnTo>
                    <a:lnTo>
                      <a:pt x="33" y="61"/>
                    </a:lnTo>
                    <a:lnTo>
                      <a:pt x="29" y="61"/>
                    </a:lnTo>
                    <a:lnTo>
                      <a:pt x="41" y="57"/>
                    </a:lnTo>
                    <a:lnTo>
                      <a:pt x="53" y="49"/>
                    </a:lnTo>
                    <a:lnTo>
                      <a:pt x="49" y="53"/>
                    </a:lnTo>
                    <a:lnTo>
                      <a:pt x="57" y="41"/>
                    </a:lnTo>
                    <a:lnTo>
                      <a:pt x="61" y="28"/>
                    </a:lnTo>
                    <a:lnTo>
                      <a:pt x="61" y="33"/>
                    </a:lnTo>
                    <a:lnTo>
                      <a:pt x="57" y="20"/>
                    </a:lnTo>
                    <a:lnTo>
                      <a:pt x="49" y="12"/>
                    </a:lnTo>
                    <a:lnTo>
                      <a:pt x="53" y="12"/>
                    </a:lnTo>
                    <a:lnTo>
                      <a:pt x="41" y="4"/>
                    </a:lnTo>
                    <a:lnTo>
                      <a:pt x="29" y="4"/>
                    </a:lnTo>
                    <a:lnTo>
                      <a:pt x="33" y="4"/>
                    </a:lnTo>
                    <a:lnTo>
                      <a:pt x="21" y="4"/>
                    </a:lnTo>
                    <a:lnTo>
                      <a:pt x="12" y="12"/>
                    </a:lnTo>
                    <a:lnTo>
                      <a:pt x="4" y="20"/>
                    </a:lnTo>
                    <a:lnTo>
                      <a:pt x="4" y="33"/>
                    </a:lnTo>
                    <a:lnTo>
                      <a:pt x="4" y="28"/>
                    </a:lnTo>
                    <a:lnTo>
                      <a:pt x="4" y="4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latinLnBrk="1"/>
                <a:endParaRPr lang="en-US">
                  <a:latin typeface="맑은 고딕" pitchFamily="50" charset="-127"/>
                </a:endParaRPr>
              </a:p>
            </p:txBody>
          </p:sp>
          <p:sp>
            <p:nvSpPr>
              <p:cNvPr id="75" name="Freeform 79"/>
              <p:cNvSpPr>
                <a:spLocks/>
              </p:cNvSpPr>
              <p:nvPr/>
            </p:nvSpPr>
            <p:spPr bwMode="auto">
              <a:xfrm>
                <a:off x="6532567" y="3476511"/>
                <a:ext cx="96838" cy="96835"/>
              </a:xfrm>
              <a:custGeom>
                <a:avLst/>
                <a:gdLst>
                  <a:gd name="T0" fmla="*/ 0 w 61"/>
                  <a:gd name="T1" fmla="*/ 2147483647 h 61"/>
                  <a:gd name="T2" fmla="*/ 2147483647 w 61"/>
                  <a:gd name="T3" fmla="*/ 2147483647 h 61"/>
                  <a:gd name="T4" fmla="*/ 2147483647 w 61"/>
                  <a:gd name="T5" fmla="*/ 2147483647 h 61"/>
                  <a:gd name="T6" fmla="*/ 2147483647 w 61"/>
                  <a:gd name="T7" fmla="*/ 2147483647 h 61"/>
                  <a:gd name="T8" fmla="*/ 2147483647 w 61"/>
                  <a:gd name="T9" fmla="*/ 0 h 61"/>
                  <a:gd name="T10" fmla="*/ 2147483647 w 61"/>
                  <a:gd name="T11" fmla="*/ 0 h 61"/>
                  <a:gd name="T12" fmla="*/ 2147483647 w 61"/>
                  <a:gd name="T13" fmla="*/ 0 h 61"/>
                  <a:gd name="T14" fmla="*/ 2147483647 w 61"/>
                  <a:gd name="T15" fmla="*/ 2147483647 h 61"/>
                  <a:gd name="T16" fmla="*/ 2147483647 w 61"/>
                  <a:gd name="T17" fmla="*/ 2147483647 h 61"/>
                  <a:gd name="T18" fmla="*/ 2147483647 w 61"/>
                  <a:gd name="T19" fmla="*/ 2147483647 h 61"/>
                  <a:gd name="T20" fmla="*/ 2147483647 w 61"/>
                  <a:gd name="T21" fmla="*/ 2147483647 h 61"/>
                  <a:gd name="T22" fmla="*/ 2147483647 w 61"/>
                  <a:gd name="T23" fmla="*/ 2147483647 h 61"/>
                  <a:gd name="T24" fmla="*/ 2147483647 w 61"/>
                  <a:gd name="T25" fmla="*/ 2147483647 h 61"/>
                  <a:gd name="T26" fmla="*/ 2147483647 w 61"/>
                  <a:gd name="T27" fmla="*/ 2147483647 h 61"/>
                  <a:gd name="T28" fmla="*/ 2147483647 w 61"/>
                  <a:gd name="T29" fmla="*/ 2147483647 h 61"/>
                  <a:gd name="T30" fmla="*/ 2147483647 w 61"/>
                  <a:gd name="T31" fmla="*/ 2147483647 h 61"/>
                  <a:gd name="T32" fmla="*/ 2147483647 w 61"/>
                  <a:gd name="T33" fmla="*/ 2147483647 h 61"/>
                  <a:gd name="T34" fmla="*/ 2147483647 w 61"/>
                  <a:gd name="T35" fmla="*/ 2147483647 h 61"/>
                  <a:gd name="T36" fmla="*/ 2147483647 w 61"/>
                  <a:gd name="T37" fmla="*/ 2147483647 h 61"/>
                  <a:gd name="T38" fmla="*/ 2147483647 w 61"/>
                  <a:gd name="T39" fmla="*/ 2147483647 h 61"/>
                  <a:gd name="T40" fmla="*/ 2147483647 w 61"/>
                  <a:gd name="T41" fmla="*/ 2147483647 h 61"/>
                  <a:gd name="T42" fmla="*/ 2147483647 w 61"/>
                  <a:gd name="T43" fmla="*/ 2147483647 h 61"/>
                  <a:gd name="T44" fmla="*/ 0 w 61"/>
                  <a:gd name="T45" fmla="*/ 2147483647 h 61"/>
                  <a:gd name="T46" fmla="*/ 0 w 61"/>
                  <a:gd name="T47" fmla="*/ 2147483647 h 61"/>
                  <a:gd name="T48" fmla="*/ 0 w 61"/>
                  <a:gd name="T49" fmla="*/ 2147483647 h 6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1"/>
                  <a:gd name="T76" fmla="*/ 0 h 61"/>
                  <a:gd name="T77" fmla="*/ 61 w 61"/>
                  <a:gd name="T78" fmla="*/ 61 h 6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1" h="61">
                    <a:moveTo>
                      <a:pt x="0" y="32"/>
                    </a:moveTo>
                    <a:lnTo>
                      <a:pt x="4" y="20"/>
                    </a:lnTo>
                    <a:lnTo>
                      <a:pt x="8" y="8"/>
                    </a:lnTo>
                    <a:lnTo>
                      <a:pt x="21" y="4"/>
                    </a:lnTo>
                    <a:lnTo>
                      <a:pt x="33" y="0"/>
                    </a:lnTo>
                    <a:lnTo>
                      <a:pt x="41" y="4"/>
                    </a:lnTo>
                    <a:lnTo>
                      <a:pt x="53" y="8"/>
                    </a:lnTo>
                    <a:lnTo>
                      <a:pt x="57" y="20"/>
                    </a:lnTo>
                    <a:lnTo>
                      <a:pt x="61" y="32"/>
                    </a:lnTo>
                    <a:lnTo>
                      <a:pt x="57" y="41"/>
                    </a:lnTo>
                    <a:lnTo>
                      <a:pt x="53" y="53"/>
                    </a:lnTo>
                    <a:lnTo>
                      <a:pt x="41" y="57"/>
                    </a:lnTo>
                    <a:lnTo>
                      <a:pt x="33" y="61"/>
                    </a:lnTo>
                    <a:lnTo>
                      <a:pt x="21" y="57"/>
                    </a:lnTo>
                    <a:lnTo>
                      <a:pt x="8" y="53"/>
                    </a:lnTo>
                    <a:lnTo>
                      <a:pt x="4" y="41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F2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latinLnBrk="1"/>
                <a:endParaRPr lang="en-US">
                  <a:latin typeface="맑은 고딕" pitchFamily="50" charset="-127"/>
                </a:endParaRPr>
              </a:p>
            </p:txBody>
          </p:sp>
          <p:sp>
            <p:nvSpPr>
              <p:cNvPr id="76" name="Freeform 80"/>
              <p:cNvSpPr>
                <a:spLocks noEditPoints="1"/>
              </p:cNvSpPr>
              <p:nvPr/>
            </p:nvSpPr>
            <p:spPr bwMode="auto">
              <a:xfrm>
                <a:off x="6532567" y="3476511"/>
                <a:ext cx="104775" cy="103185"/>
              </a:xfrm>
              <a:custGeom>
                <a:avLst/>
                <a:gdLst>
                  <a:gd name="T0" fmla="*/ 0 w 66"/>
                  <a:gd name="T1" fmla="*/ 2147483647 h 65"/>
                  <a:gd name="T2" fmla="*/ 0 w 66"/>
                  <a:gd name="T3" fmla="*/ 2147483647 h 65"/>
                  <a:gd name="T4" fmla="*/ 2147483647 w 66"/>
                  <a:gd name="T5" fmla="*/ 2147483647 h 65"/>
                  <a:gd name="T6" fmla="*/ 2147483647 w 66"/>
                  <a:gd name="T7" fmla="*/ 0 h 65"/>
                  <a:gd name="T8" fmla="*/ 2147483647 w 66"/>
                  <a:gd name="T9" fmla="*/ 0 h 65"/>
                  <a:gd name="T10" fmla="*/ 2147483647 w 66"/>
                  <a:gd name="T11" fmla="*/ 0 h 65"/>
                  <a:gd name="T12" fmla="*/ 2147483647 w 66"/>
                  <a:gd name="T13" fmla="*/ 2147483647 h 65"/>
                  <a:gd name="T14" fmla="*/ 2147483647 w 66"/>
                  <a:gd name="T15" fmla="*/ 2147483647 h 65"/>
                  <a:gd name="T16" fmla="*/ 2147483647 w 66"/>
                  <a:gd name="T17" fmla="*/ 2147483647 h 65"/>
                  <a:gd name="T18" fmla="*/ 2147483647 w 66"/>
                  <a:gd name="T19" fmla="*/ 2147483647 h 65"/>
                  <a:gd name="T20" fmla="*/ 2147483647 w 66"/>
                  <a:gd name="T21" fmla="*/ 2147483647 h 65"/>
                  <a:gd name="T22" fmla="*/ 2147483647 w 66"/>
                  <a:gd name="T23" fmla="*/ 2147483647 h 65"/>
                  <a:gd name="T24" fmla="*/ 2147483647 w 66"/>
                  <a:gd name="T25" fmla="*/ 2147483647 h 65"/>
                  <a:gd name="T26" fmla="*/ 2147483647 w 66"/>
                  <a:gd name="T27" fmla="*/ 2147483647 h 65"/>
                  <a:gd name="T28" fmla="*/ 2147483647 w 66"/>
                  <a:gd name="T29" fmla="*/ 2147483647 h 65"/>
                  <a:gd name="T30" fmla="*/ 0 w 66"/>
                  <a:gd name="T31" fmla="*/ 2147483647 h 65"/>
                  <a:gd name="T32" fmla="*/ 2147483647 w 66"/>
                  <a:gd name="T33" fmla="*/ 2147483647 h 65"/>
                  <a:gd name="T34" fmla="*/ 2147483647 w 66"/>
                  <a:gd name="T35" fmla="*/ 2147483647 h 65"/>
                  <a:gd name="T36" fmla="*/ 2147483647 w 66"/>
                  <a:gd name="T37" fmla="*/ 2147483647 h 65"/>
                  <a:gd name="T38" fmla="*/ 2147483647 w 66"/>
                  <a:gd name="T39" fmla="*/ 2147483647 h 65"/>
                  <a:gd name="T40" fmla="*/ 2147483647 w 66"/>
                  <a:gd name="T41" fmla="*/ 2147483647 h 65"/>
                  <a:gd name="T42" fmla="*/ 2147483647 w 66"/>
                  <a:gd name="T43" fmla="*/ 2147483647 h 65"/>
                  <a:gd name="T44" fmla="*/ 2147483647 w 66"/>
                  <a:gd name="T45" fmla="*/ 2147483647 h 65"/>
                  <a:gd name="T46" fmla="*/ 2147483647 w 66"/>
                  <a:gd name="T47" fmla="*/ 2147483647 h 65"/>
                  <a:gd name="T48" fmla="*/ 2147483647 w 66"/>
                  <a:gd name="T49" fmla="*/ 2147483647 h 65"/>
                  <a:gd name="T50" fmla="*/ 2147483647 w 66"/>
                  <a:gd name="T51" fmla="*/ 2147483647 h 65"/>
                  <a:gd name="T52" fmla="*/ 2147483647 w 66"/>
                  <a:gd name="T53" fmla="*/ 2147483647 h 65"/>
                  <a:gd name="T54" fmla="*/ 2147483647 w 66"/>
                  <a:gd name="T55" fmla="*/ 2147483647 h 65"/>
                  <a:gd name="T56" fmla="*/ 2147483647 w 66"/>
                  <a:gd name="T57" fmla="*/ 2147483647 h 65"/>
                  <a:gd name="T58" fmla="*/ 2147483647 w 66"/>
                  <a:gd name="T59" fmla="*/ 2147483647 h 65"/>
                  <a:gd name="T60" fmla="*/ 2147483647 w 66"/>
                  <a:gd name="T61" fmla="*/ 2147483647 h 65"/>
                  <a:gd name="T62" fmla="*/ 2147483647 w 66"/>
                  <a:gd name="T63" fmla="*/ 2147483647 h 65"/>
                  <a:gd name="T64" fmla="*/ 2147483647 w 66"/>
                  <a:gd name="T65" fmla="*/ 2147483647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6"/>
                  <a:gd name="T100" fmla="*/ 0 h 65"/>
                  <a:gd name="T101" fmla="*/ 66 w 66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6" h="65">
                    <a:moveTo>
                      <a:pt x="0" y="32"/>
                    </a:moveTo>
                    <a:lnTo>
                      <a:pt x="0" y="28"/>
                    </a:lnTo>
                    <a:lnTo>
                      <a:pt x="0" y="20"/>
                    </a:lnTo>
                    <a:lnTo>
                      <a:pt x="0" y="16"/>
                    </a:lnTo>
                    <a:lnTo>
                      <a:pt x="8" y="8"/>
                    </a:lnTo>
                    <a:lnTo>
                      <a:pt x="17" y="0"/>
                    </a:lnTo>
                    <a:lnTo>
                      <a:pt x="21" y="0"/>
                    </a:lnTo>
                    <a:lnTo>
                      <a:pt x="29" y="0"/>
                    </a:lnTo>
                    <a:lnTo>
                      <a:pt x="33" y="0"/>
                    </a:lnTo>
                    <a:lnTo>
                      <a:pt x="45" y="0"/>
                    </a:lnTo>
                    <a:lnTo>
                      <a:pt x="53" y="8"/>
                    </a:lnTo>
                    <a:lnTo>
                      <a:pt x="61" y="16"/>
                    </a:lnTo>
                    <a:lnTo>
                      <a:pt x="61" y="20"/>
                    </a:lnTo>
                    <a:lnTo>
                      <a:pt x="66" y="28"/>
                    </a:lnTo>
                    <a:lnTo>
                      <a:pt x="66" y="32"/>
                    </a:lnTo>
                    <a:lnTo>
                      <a:pt x="61" y="45"/>
                    </a:lnTo>
                    <a:lnTo>
                      <a:pt x="53" y="53"/>
                    </a:lnTo>
                    <a:lnTo>
                      <a:pt x="45" y="61"/>
                    </a:lnTo>
                    <a:lnTo>
                      <a:pt x="33" y="65"/>
                    </a:lnTo>
                    <a:lnTo>
                      <a:pt x="29" y="65"/>
                    </a:lnTo>
                    <a:lnTo>
                      <a:pt x="21" y="61"/>
                    </a:lnTo>
                    <a:lnTo>
                      <a:pt x="17" y="61"/>
                    </a:lnTo>
                    <a:lnTo>
                      <a:pt x="8" y="53"/>
                    </a:lnTo>
                    <a:lnTo>
                      <a:pt x="0" y="45"/>
                    </a:lnTo>
                    <a:lnTo>
                      <a:pt x="0" y="32"/>
                    </a:lnTo>
                    <a:close/>
                    <a:moveTo>
                      <a:pt x="4" y="41"/>
                    </a:moveTo>
                    <a:lnTo>
                      <a:pt x="4" y="41"/>
                    </a:lnTo>
                    <a:lnTo>
                      <a:pt x="13" y="53"/>
                    </a:lnTo>
                    <a:lnTo>
                      <a:pt x="13" y="49"/>
                    </a:lnTo>
                    <a:lnTo>
                      <a:pt x="21" y="57"/>
                    </a:lnTo>
                    <a:lnTo>
                      <a:pt x="33" y="61"/>
                    </a:lnTo>
                    <a:lnTo>
                      <a:pt x="29" y="61"/>
                    </a:lnTo>
                    <a:lnTo>
                      <a:pt x="41" y="57"/>
                    </a:lnTo>
                    <a:lnTo>
                      <a:pt x="53" y="49"/>
                    </a:lnTo>
                    <a:lnTo>
                      <a:pt x="49" y="53"/>
                    </a:lnTo>
                    <a:lnTo>
                      <a:pt x="57" y="41"/>
                    </a:lnTo>
                    <a:lnTo>
                      <a:pt x="61" y="28"/>
                    </a:lnTo>
                    <a:lnTo>
                      <a:pt x="61" y="32"/>
                    </a:lnTo>
                    <a:lnTo>
                      <a:pt x="57" y="20"/>
                    </a:lnTo>
                    <a:lnTo>
                      <a:pt x="49" y="12"/>
                    </a:lnTo>
                    <a:lnTo>
                      <a:pt x="53" y="12"/>
                    </a:lnTo>
                    <a:lnTo>
                      <a:pt x="41" y="4"/>
                    </a:lnTo>
                    <a:lnTo>
                      <a:pt x="29" y="4"/>
                    </a:lnTo>
                    <a:lnTo>
                      <a:pt x="33" y="4"/>
                    </a:lnTo>
                    <a:lnTo>
                      <a:pt x="21" y="4"/>
                    </a:lnTo>
                    <a:lnTo>
                      <a:pt x="13" y="12"/>
                    </a:lnTo>
                    <a:lnTo>
                      <a:pt x="4" y="20"/>
                    </a:lnTo>
                    <a:lnTo>
                      <a:pt x="4" y="32"/>
                    </a:lnTo>
                    <a:lnTo>
                      <a:pt x="4" y="28"/>
                    </a:lnTo>
                    <a:lnTo>
                      <a:pt x="4" y="4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latinLnBrk="1"/>
                <a:endParaRPr lang="en-US">
                  <a:latin typeface="맑은 고딕" pitchFamily="50" charset="-127"/>
                </a:endParaRPr>
              </a:p>
            </p:txBody>
          </p:sp>
          <p:sp>
            <p:nvSpPr>
              <p:cNvPr id="77" name="Rectangle 81"/>
              <p:cNvSpPr>
                <a:spLocks noChangeArrowheads="1"/>
              </p:cNvSpPr>
              <p:nvPr/>
            </p:nvSpPr>
            <p:spPr bwMode="auto">
              <a:xfrm>
                <a:off x="6286504" y="3547945"/>
                <a:ext cx="485775" cy="96835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latinLnBrk="1" hangingPunct="0">
                  <a:spcBef>
                    <a:spcPct val="20000"/>
                  </a:spcBef>
                </a:pPr>
                <a:endParaRPr lang="ko-KR" altLang="en-US" sz="2000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78" name="Freeform 82"/>
              <p:cNvSpPr>
                <a:spLocks noEditPoints="1"/>
              </p:cNvSpPr>
              <p:nvPr/>
            </p:nvSpPr>
            <p:spPr bwMode="auto">
              <a:xfrm>
                <a:off x="6280154" y="3541595"/>
                <a:ext cx="504825" cy="115884"/>
              </a:xfrm>
              <a:custGeom>
                <a:avLst/>
                <a:gdLst>
                  <a:gd name="T0" fmla="*/ 0 w 318"/>
                  <a:gd name="T1" fmla="*/ 2147483647 h 73"/>
                  <a:gd name="T2" fmla="*/ 0 w 318"/>
                  <a:gd name="T3" fmla="*/ 0 h 73"/>
                  <a:gd name="T4" fmla="*/ 2147483647 w 318"/>
                  <a:gd name="T5" fmla="*/ 0 h 73"/>
                  <a:gd name="T6" fmla="*/ 2147483647 w 318"/>
                  <a:gd name="T7" fmla="*/ 0 h 73"/>
                  <a:gd name="T8" fmla="*/ 2147483647 w 318"/>
                  <a:gd name="T9" fmla="*/ 0 h 73"/>
                  <a:gd name="T10" fmla="*/ 2147483647 w 318"/>
                  <a:gd name="T11" fmla="*/ 2147483647 h 73"/>
                  <a:gd name="T12" fmla="*/ 2147483647 w 318"/>
                  <a:gd name="T13" fmla="*/ 2147483647 h 73"/>
                  <a:gd name="T14" fmla="*/ 2147483647 w 318"/>
                  <a:gd name="T15" fmla="*/ 2147483647 h 73"/>
                  <a:gd name="T16" fmla="*/ 2147483647 w 318"/>
                  <a:gd name="T17" fmla="*/ 2147483647 h 73"/>
                  <a:gd name="T18" fmla="*/ 0 w 318"/>
                  <a:gd name="T19" fmla="*/ 2147483647 h 73"/>
                  <a:gd name="T20" fmla="*/ 0 w 318"/>
                  <a:gd name="T21" fmla="*/ 2147483647 h 73"/>
                  <a:gd name="T22" fmla="*/ 0 w 318"/>
                  <a:gd name="T23" fmla="*/ 2147483647 h 73"/>
                  <a:gd name="T24" fmla="*/ 2147483647 w 318"/>
                  <a:gd name="T25" fmla="*/ 2147483647 h 73"/>
                  <a:gd name="T26" fmla="*/ 2147483647 w 318"/>
                  <a:gd name="T27" fmla="*/ 2147483647 h 73"/>
                  <a:gd name="T28" fmla="*/ 2147483647 w 318"/>
                  <a:gd name="T29" fmla="*/ 2147483647 h 73"/>
                  <a:gd name="T30" fmla="*/ 2147483647 w 318"/>
                  <a:gd name="T31" fmla="*/ 2147483647 h 73"/>
                  <a:gd name="T32" fmla="*/ 2147483647 w 318"/>
                  <a:gd name="T33" fmla="*/ 2147483647 h 73"/>
                  <a:gd name="T34" fmla="*/ 2147483647 w 318"/>
                  <a:gd name="T35" fmla="*/ 2147483647 h 73"/>
                  <a:gd name="T36" fmla="*/ 2147483647 w 318"/>
                  <a:gd name="T37" fmla="*/ 2147483647 h 73"/>
                  <a:gd name="T38" fmla="*/ 2147483647 w 318"/>
                  <a:gd name="T39" fmla="*/ 2147483647 h 73"/>
                  <a:gd name="T40" fmla="*/ 2147483647 w 318"/>
                  <a:gd name="T41" fmla="*/ 2147483647 h 7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18"/>
                  <a:gd name="T64" fmla="*/ 0 h 73"/>
                  <a:gd name="T65" fmla="*/ 318 w 318"/>
                  <a:gd name="T66" fmla="*/ 73 h 7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18" h="73">
                    <a:moveTo>
                      <a:pt x="0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310" y="0"/>
                    </a:lnTo>
                    <a:lnTo>
                      <a:pt x="314" y="0"/>
                    </a:lnTo>
                    <a:lnTo>
                      <a:pt x="318" y="4"/>
                    </a:lnTo>
                    <a:lnTo>
                      <a:pt x="318" y="65"/>
                    </a:lnTo>
                    <a:lnTo>
                      <a:pt x="310" y="73"/>
                    </a:lnTo>
                    <a:lnTo>
                      <a:pt x="4" y="73"/>
                    </a:lnTo>
                    <a:lnTo>
                      <a:pt x="0" y="69"/>
                    </a:lnTo>
                    <a:lnTo>
                      <a:pt x="0" y="65"/>
                    </a:lnTo>
                    <a:lnTo>
                      <a:pt x="0" y="4"/>
                    </a:lnTo>
                    <a:close/>
                    <a:moveTo>
                      <a:pt x="13" y="65"/>
                    </a:moveTo>
                    <a:lnTo>
                      <a:pt x="4" y="61"/>
                    </a:lnTo>
                    <a:lnTo>
                      <a:pt x="310" y="61"/>
                    </a:lnTo>
                    <a:lnTo>
                      <a:pt x="306" y="65"/>
                    </a:lnTo>
                    <a:lnTo>
                      <a:pt x="306" y="4"/>
                    </a:lnTo>
                    <a:lnTo>
                      <a:pt x="310" y="12"/>
                    </a:lnTo>
                    <a:lnTo>
                      <a:pt x="4" y="12"/>
                    </a:lnTo>
                    <a:lnTo>
                      <a:pt x="13" y="4"/>
                    </a:lnTo>
                    <a:lnTo>
                      <a:pt x="13" y="6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latinLnBrk="1"/>
                <a:endParaRPr lang="en-US">
                  <a:latin typeface="맑은 고딕" pitchFamily="50" charset="-127"/>
                </a:endParaRPr>
              </a:p>
            </p:txBody>
          </p:sp>
          <p:sp>
            <p:nvSpPr>
              <p:cNvPr id="79" name="Freeform 83"/>
              <p:cNvSpPr>
                <a:spLocks noEditPoints="1"/>
              </p:cNvSpPr>
              <p:nvPr/>
            </p:nvSpPr>
            <p:spPr bwMode="auto">
              <a:xfrm>
                <a:off x="5265740" y="1943036"/>
                <a:ext cx="103188" cy="103185"/>
              </a:xfrm>
              <a:custGeom>
                <a:avLst/>
                <a:gdLst>
                  <a:gd name="T0" fmla="*/ 0 w 65"/>
                  <a:gd name="T1" fmla="*/ 0 h 65"/>
                  <a:gd name="T2" fmla="*/ 0 w 65"/>
                  <a:gd name="T3" fmla="*/ 0 h 65"/>
                  <a:gd name="T4" fmla="*/ 2147483647 w 65"/>
                  <a:gd name="T5" fmla="*/ 0 h 65"/>
                  <a:gd name="T6" fmla="*/ 2147483647 w 65"/>
                  <a:gd name="T7" fmla="*/ 0 h 65"/>
                  <a:gd name="T8" fmla="*/ 2147483647 w 65"/>
                  <a:gd name="T9" fmla="*/ 2147483647 h 65"/>
                  <a:gd name="T10" fmla="*/ 2147483647 w 65"/>
                  <a:gd name="T11" fmla="*/ 2147483647 h 65"/>
                  <a:gd name="T12" fmla="*/ 0 w 65"/>
                  <a:gd name="T13" fmla="*/ 2147483647 h 65"/>
                  <a:gd name="T14" fmla="*/ 0 w 65"/>
                  <a:gd name="T15" fmla="*/ 2147483647 h 65"/>
                  <a:gd name="T16" fmla="*/ 0 w 65"/>
                  <a:gd name="T17" fmla="*/ 0 h 65"/>
                  <a:gd name="T18" fmla="*/ 2147483647 w 65"/>
                  <a:gd name="T19" fmla="*/ 2147483647 h 65"/>
                  <a:gd name="T20" fmla="*/ 0 w 65"/>
                  <a:gd name="T21" fmla="*/ 2147483647 h 65"/>
                  <a:gd name="T22" fmla="*/ 2147483647 w 65"/>
                  <a:gd name="T23" fmla="*/ 2147483647 h 65"/>
                  <a:gd name="T24" fmla="*/ 2147483647 w 65"/>
                  <a:gd name="T25" fmla="*/ 2147483647 h 65"/>
                  <a:gd name="T26" fmla="*/ 2147483647 w 65"/>
                  <a:gd name="T27" fmla="*/ 0 h 65"/>
                  <a:gd name="T28" fmla="*/ 2147483647 w 65"/>
                  <a:gd name="T29" fmla="*/ 2147483647 h 65"/>
                  <a:gd name="T30" fmla="*/ 0 w 65"/>
                  <a:gd name="T31" fmla="*/ 2147483647 h 65"/>
                  <a:gd name="T32" fmla="*/ 2147483647 w 65"/>
                  <a:gd name="T33" fmla="*/ 0 h 65"/>
                  <a:gd name="T34" fmla="*/ 2147483647 w 65"/>
                  <a:gd name="T35" fmla="*/ 2147483647 h 6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65"/>
                  <a:gd name="T55" fmla="*/ 0 h 65"/>
                  <a:gd name="T56" fmla="*/ 65 w 65"/>
                  <a:gd name="T57" fmla="*/ 65 h 6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65" h="65">
                    <a:moveTo>
                      <a:pt x="0" y="0"/>
                    </a:moveTo>
                    <a:lnTo>
                      <a:pt x="0" y="0"/>
                    </a:lnTo>
                    <a:lnTo>
                      <a:pt x="61" y="0"/>
                    </a:lnTo>
                    <a:lnTo>
                      <a:pt x="65" y="0"/>
                    </a:lnTo>
                    <a:lnTo>
                      <a:pt x="65" y="61"/>
                    </a:lnTo>
                    <a:lnTo>
                      <a:pt x="61" y="65"/>
                    </a:lnTo>
                    <a:lnTo>
                      <a:pt x="0" y="65"/>
                    </a:lnTo>
                    <a:lnTo>
                      <a:pt x="0" y="61"/>
                    </a:lnTo>
                    <a:lnTo>
                      <a:pt x="0" y="0"/>
                    </a:lnTo>
                    <a:close/>
                    <a:moveTo>
                      <a:pt x="4" y="61"/>
                    </a:moveTo>
                    <a:lnTo>
                      <a:pt x="0" y="61"/>
                    </a:lnTo>
                    <a:lnTo>
                      <a:pt x="61" y="61"/>
                    </a:lnTo>
                    <a:lnTo>
                      <a:pt x="61" y="0"/>
                    </a:lnTo>
                    <a:lnTo>
                      <a:pt x="61" y="4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4" y="6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latinLnBrk="1"/>
                <a:endParaRPr lang="en-US">
                  <a:latin typeface="맑은 고딕" pitchFamily="50" charset="-127"/>
                </a:endParaRPr>
              </a:p>
            </p:txBody>
          </p:sp>
          <p:sp>
            <p:nvSpPr>
              <p:cNvPr id="80" name="Rectangle 84"/>
              <p:cNvSpPr>
                <a:spLocks noChangeArrowheads="1"/>
              </p:cNvSpPr>
              <p:nvPr/>
            </p:nvSpPr>
            <p:spPr bwMode="auto">
              <a:xfrm>
                <a:off x="5465766" y="1309645"/>
                <a:ext cx="1506538" cy="635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latinLnBrk="1" hangingPunct="0">
                  <a:spcBef>
                    <a:spcPct val="20000"/>
                  </a:spcBef>
                </a:pPr>
                <a:endParaRPr lang="ko-KR" altLang="en-US" sz="2000" b="1">
                  <a:solidFill>
                    <a:schemeClr val="bg2"/>
                  </a:solidFill>
                </a:endParaRPr>
              </a:p>
            </p:txBody>
          </p:sp>
          <p:pic>
            <p:nvPicPr>
              <p:cNvPr id="81" name="Picture 85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869119" y="920720"/>
                <a:ext cx="698500" cy="9254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" name="Rectangle 87"/>
              <p:cNvSpPr>
                <a:spLocks noChangeArrowheads="1"/>
              </p:cNvSpPr>
              <p:nvPr/>
            </p:nvSpPr>
            <p:spPr bwMode="auto">
              <a:xfrm>
                <a:off x="6357939" y="1309688"/>
                <a:ext cx="582613" cy="635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latinLnBrk="1" hangingPunct="0">
                  <a:spcBef>
                    <a:spcPct val="20000"/>
                  </a:spcBef>
                </a:pPr>
                <a:endParaRPr lang="ko-KR" altLang="en-US" sz="2000" b="1">
                  <a:solidFill>
                    <a:schemeClr val="bg2"/>
                  </a:solidFill>
                </a:endParaRPr>
              </a:p>
            </p:txBody>
          </p:sp>
        </p:grpSp>
        <p:pic>
          <p:nvPicPr>
            <p:cNvPr id="10" name="Picture 3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72198" y="2928934"/>
              <a:ext cx="706522" cy="657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3" name="Rectangle 7"/>
          <p:cNvSpPr>
            <a:spLocks noChangeArrowheads="1"/>
          </p:cNvSpPr>
          <p:nvPr/>
        </p:nvSpPr>
        <p:spPr bwMode="auto">
          <a:xfrm>
            <a:off x="571500" y="3722673"/>
            <a:ext cx="4914900" cy="2517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atinLnBrk="1">
              <a:lnSpc>
                <a:spcPct val="120000"/>
              </a:lnSpc>
            </a:pP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Sulfur particles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: 2-4 mm</a:t>
            </a:r>
          </a:p>
          <a:p>
            <a:pPr latinLnBrk="1">
              <a:lnSpc>
                <a:spcPct val="120000"/>
              </a:lnSpc>
            </a:pP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Volume: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 50 ml of sulfur</a:t>
            </a:r>
          </a:p>
          <a:p>
            <a:pPr latinLnBrk="1">
              <a:lnSpc>
                <a:spcPct val="120000"/>
              </a:lnSpc>
            </a:pP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Medium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: NMB medium diluted to 100 times</a:t>
            </a:r>
          </a:p>
          <a:p>
            <a:pPr latinLnBrk="1">
              <a:lnSpc>
                <a:spcPct val="120000"/>
              </a:lnSpc>
            </a:pP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Influent EC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0.14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mS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/cm, 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6.9</a:t>
            </a:r>
          </a:p>
          <a:p>
            <a:pPr latinLnBrk="1">
              <a:lnSpc>
                <a:spcPct val="120000"/>
              </a:lnSpc>
            </a:pP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HRT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30 mints</a:t>
            </a:r>
            <a:endParaRPr lang="en-US" sz="1900" dirty="0">
              <a:latin typeface="Times New Roman" pitchFamily="18" charset="0"/>
              <a:cs typeface="Times New Roman" pitchFamily="18" charset="0"/>
            </a:endParaRPr>
          </a:p>
          <a:p>
            <a:pPr latinLnBrk="1">
              <a:lnSpc>
                <a:spcPct val="120000"/>
              </a:lnSpc>
            </a:pP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Time intervals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: 10 mints</a:t>
            </a:r>
          </a:p>
          <a:p>
            <a:pPr latinLnBrk="1">
              <a:lnSpc>
                <a:spcPct val="120000"/>
              </a:lnSpc>
            </a:pPr>
            <a:r>
              <a:rPr lang="en-US" sz="1900" b="1" dirty="0">
                <a:latin typeface="Times New Roman" pitchFamily="18" charset="0"/>
                <a:cs typeface="Times New Roman" pitchFamily="18" charset="0"/>
              </a:rPr>
              <a:t>Temp: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30 ºC</a:t>
            </a:r>
          </a:p>
        </p:txBody>
      </p:sp>
      <p:sp>
        <p:nvSpPr>
          <p:cNvPr id="84" name="Rectangle 83"/>
          <p:cNvSpPr/>
          <p:nvPr/>
        </p:nvSpPr>
        <p:spPr>
          <a:xfrm>
            <a:off x="90488" y="6388100"/>
            <a:ext cx="38893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400" b="1" dirty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Arial" pitchFamily="34" charset="0"/>
              </a:rPr>
              <a:t>MATERIALS &amp; METHODS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428604"/>
            <a:ext cx="9144000" cy="714380"/>
          </a:xfrm>
        </p:spPr>
        <p:txBody>
          <a:bodyPr/>
          <a:lstStyle/>
          <a:p>
            <a:pPr algn="l"/>
            <a:r>
              <a:rPr lang="en-US" sz="3600" b="1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Batch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mode</a:t>
            </a:r>
            <a:endParaRPr lang="en-US" sz="3600" b="1" dirty="0">
              <a:latin typeface="Times New Roman" pitchFamily="18" charset="0"/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76250" y="1295400"/>
            <a:ext cx="3790950" cy="389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2800" b="1" dirty="0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Operating conditions</a:t>
            </a:r>
          </a:p>
          <a:p>
            <a:pPr>
              <a:lnSpc>
                <a:spcPct val="120000"/>
              </a:lnSpc>
            </a:pPr>
            <a:endParaRPr lang="en-US" altLang="ko-KR" b="1" dirty="0">
              <a:solidFill>
                <a:srgbClr val="0000CC"/>
              </a:solidFill>
              <a:latin typeface="Times New Roman" pitchFamily="18" charset="0"/>
              <a:ea typeface="굴림" pitchFamily="34" charset="-127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ko-KR" sz="2000" dirty="0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Sulfur particles: 2-4 mm</a:t>
            </a:r>
          </a:p>
          <a:p>
            <a:pPr>
              <a:lnSpc>
                <a:spcPct val="120000"/>
              </a:lnSpc>
            </a:pPr>
            <a:r>
              <a:rPr lang="en-US" altLang="ko-KR" sz="2000" dirty="0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Volume:  50 ml of sulfur</a:t>
            </a:r>
          </a:p>
          <a:p>
            <a:pPr>
              <a:lnSpc>
                <a:spcPct val="120000"/>
              </a:lnSpc>
            </a:pPr>
            <a:r>
              <a:rPr lang="en-US" altLang="ko-KR" sz="2000" dirty="0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Medium: </a:t>
            </a:r>
            <a:r>
              <a:rPr lang="en-US" altLang="ko-KR" sz="2000" dirty="0" smtClean="0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NMB </a:t>
            </a:r>
            <a:r>
              <a:rPr lang="en-US" altLang="ko-KR" sz="2000" dirty="0" err="1" smtClean="0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diulted</a:t>
            </a:r>
            <a:r>
              <a:rPr lang="en-US" altLang="ko-KR" sz="2000" dirty="0" smtClean="0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 100 times</a:t>
            </a:r>
            <a:endParaRPr lang="en-US" altLang="ko-KR" sz="2000" dirty="0">
              <a:latin typeface="Times New Roman" pitchFamily="18" charset="0"/>
              <a:ea typeface="굴림" pitchFamily="34" charset="-127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ko-KR" sz="2000" dirty="0" smtClean="0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Initial EC 0.12 </a:t>
            </a:r>
            <a:r>
              <a:rPr lang="en-US" altLang="ko-KR" sz="2000" dirty="0" err="1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mS</a:t>
            </a:r>
            <a:r>
              <a:rPr lang="en-US" altLang="ko-KR" sz="2000" dirty="0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/cm, </a:t>
            </a:r>
          </a:p>
          <a:p>
            <a:pPr>
              <a:lnSpc>
                <a:spcPct val="120000"/>
              </a:lnSpc>
            </a:pPr>
            <a:r>
              <a:rPr lang="en-US" altLang="ko-KR" sz="2000" dirty="0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pH 6.9</a:t>
            </a:r>
          </a:p>
          <a:p>
            <a:pPr>
              <a:lnSpc>
                <a:spcPct val="120000"/>
              </a:lnSpc>
            </a:pPr>
            <a:r>
              <a:rPr lang="en-US" altLang="ko-KR" sz="2000" dirty="0" smtClean="0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Time </a:t>
            </a:r>
            <a:r>
              <a:rPr lang="en-US" altLang="ko-KR" sz="2000" dirty="0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intervals: 10 mints</a:t>
            </a:r>
          </a:p>
          <a:p>
            <a:pPr>
              <a:lnSpc>
                <a:spcPct val="120000"/>
              </a:lnSpc>
            </a:pPr>
            <a:r>
              <a:rPr lang="en-US" altLang="ko-KR" sz="2000" dirty="0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Temp: 30 </a:t>
            </a:r>
            <a:r>
              <a:rPr lang="en-US" altLang="ko-KR" sz="2000" dirty="0" smtClean="0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ºC</a:t>
            </a:r>
          </a:p>
          <a:p>
            <a:pPr>
              <a:lnSpc>
                <a:spcPct val="120000"/>
              </a:lnSpc>
            </a:pPr>
            <a:r>
              <a:rPr lang="en-US" altLang="ko-KR" sz="2000" dirty="0" smtClean="0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Operation: Batch mode</a:t>
            </a:r>
            <a:endParaRPr lang="en-US" altLang="ko-KR" sz="2000" dirty="0">
              <a:latin typeface="Times New Roman" pitchFamily="18" charset="0"/>
              <a:ea typeface="굴림" pitchFamily="34" charset="-127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488" y="6388100"/>
            <a:ext cx="1598612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 b="1" dirty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RESULTS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38600" y="1454724"/>
            <a:ext cx="4924425" cy="3675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ChangeArrowheads="1"/>
          </p:cNvSpPr>
          <p:nvPr/>
        </p:nvSpPr>
        <p:spPr bwMode="auto">
          <a:xfrm>
            <a:off x="347662" y="1371600"/>
            <a:ext cx="3462338" cy="385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2800" b="1" dirty="0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Operating conditions</a:t>
            </a:r>
          </a:p>
          <a:p>
            <a:pPr>
              <a:lnSpc>
                <a:spcPct val="120000"/>
              </a:lnSpc>
            </a:pPr>
            <a:endParaRPr lang="en-US" altLang="ko-KR" b="1" dirty="0">
              <a:solidFill>
                <a:srgbClr val="0000CC"/>
              </a:solidFill>
              <a:latin typeface="Times New Roman" pitchFamily="18" charset="0"/>
              <a:ea typeface="굴림" pitchFamily="34" charset="-127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ko-KR" sz="2000" dirty="0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Sulfur particles: 2-4 mm</a:t>
            </a:r>
          </a:p>
          <a:p>
            <a:pPr>
              <a:lnSpc>
                <a:spcPct val="120000"/>
              </a:lnSpc>
            </a:pPr>
            <a:r>
              <a:rPr lang="en-US" altLang="ko-KR" sz="2000" dirty="0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Volume:  50 ml of sulfur</a:t>
            </a:r>
          </a:p>
          <a:p>
            <a:pPr>
              <a:lnSpc>
                <a:spcPct val="120000"/>
              </a:lnSpc>
            </a:pPr>
            <a:r>
              <a:rPr lang="en-US" altLang="ko-KR" sz="2000" dirty="0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Medium: Stream water</a:t>
            </a:r>
          </a:p>
          <a:p>
            <a:pPr>
              <a:lnSpc>
                <a:spcPct val="120000"/>
              </a:lnSpc>
            </a:pPr>
            <a:r>
              <a:rPr lang="en-US" altLang="ko-KR" sz="2000" dirty="0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Influent EC 0.14 </a:t>
            </a:r>
            <a:r>
              <a:rPr lang="en-US" altLang="ko-KR" sz="2000" dirty="0" err="1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mS</a:t>
            </a:r>
            <a:r>
              <a:rPr lang="en-US" altLang="ko-KR" sz="2000" dirty="0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/cm, </a:t>
            </a:r>
          </a:p>
          <a:p>
            <a:pPr>
              <a:lnSpc>
                <a:spcPct val="120000"/>
              </a:lnSpc>
            </a:pPr>
            <a:r>
              <a:rPr lang="en-US" altLang="ko-KR" sz="2000" dirty="0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pH 6.9</a:t>
            </a:r>
          </a:p>
          <a:p>
            <a:pPr>
              <a:lnSpc>
                <a:spcPct val="120000"/>
              </a:lnSpc>
            </a:pPr>
            <a:r>
              <a:rPr lang="en-US" altLang="ko-KR" sz="2000" dirty="0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HRT: 30 mints</a:t>
            </a:r>
          </a:p>
          <a:p>
            <a:pPr>
              <a:lnSpc>
                <a:spcPct val="120000"/>
              </a:lnSpc>
            </a:pPr>
            <a:r>
              <a:rPr lang="en-US" altLang="ko-KR" sz="2000" dirty="0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Time intervals: 10 mints</a:t>
            </a:r>
          </a:p>
          <a:p>
            <a:pPr>
              <a:lnSpc>
                <a:spcPct val="120000"/>
              </a:lnSpc>
            </a:pPr>
            <a:r>
              <a:rPr lang="en-US" altLang="ko-KR" sz="2000" dirty="0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Temp: 30 ºC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075"/>
          <a:stretch>
            <a:fillRect/>
          </a:stretch>
        </p:blipFill>
        <p:spPr bwMode="auto">
          <a:xfrm>
            <a:off x="3505200" y="1504950"/>
            <a:ext cx="54102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0" y="500063"/>
            <a:ext cx="9144000" cy="714375"/>
          </a:xfrm>
          <a:prstGeom prst="rect">
            <a:avLst/>
          </a:prstGeom>
        </p:spPr>
        <p:txBody>
          <a:bodyPr/>
          <a:lstStyle/>
          <a:p>
            <a:pPr fontAlgn="auto" latinLnBrk="1">
              <a:spcAft>
                <a:spcPts val="0"/>
              </a:spcAft>
              <a:defRPr/>
            </a:pPr>
            <a:r>
              <a:rPr lang="en-US" altLang="ko-KR" sz="3600" b="1" dirty="0">
                <a:latin typeface="Times New Roman" pitchFamily="18" charset="0"/>
                <a:ea typeface="+mj-ea"/>
                <a:cs typeface="Times New Roman" pitchFamily="18" charset="0"/>
              </a:rPr>
              <a:t>Steady state </a:t>
            </a:r>
            <a:endParaRPr lang="en-US" altLang="ko-KR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488" y="6388100"/>
            <a:ext cx="1598612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 b="1" dirty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6800" y="838200"/>
            <a:ext cx="714375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0" y="500063"/>
            <a:ext cx="9144000" cy="714375"/>
          </a:xfrm>
          <a:prstGeom prst="rect">
            <a:avLst/>
          </a:prstGeom>
        </p:spPr>
        <p:txBody>
          <a:bodyPr/>
          <a:lstStyle/>
          <a:p>
            <a:pPr latinLnBrk="1"/>
            <a:r>
              <a:rPr lang="en-US" altLang="ko-KR" sz="3600" b="1" dirty="0" smtClean="0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Detection of  Cr</a:t>
            </a:r>
            <a:r>
              <a:rPr lang="en-US" altLang="ko-KR" sz="3600" b="1" baseline="30000" dirty="0" smtClean="0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6+</a:t>
            </a:r>
            <a:r>
              <a:rPr lang="en-US" altLang="ko-KR" sz="3600" b="1" dirty="0" smtClean="0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 by SOB biosensor.</a:t>
            </a:r>
            <a:endParaRPr lang="en-US" altLang="ko-KR" sz="3600" b="1" dirty="0">
              <a:latin typeface="Times New Roman" pitchFamily="18" charset="0"/>
              <a:ea typeface="굴림" pitchFamily="34" charset="-127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488" y="6388100"/>
            <a:ext cx="1598612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 b="1" dirty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75800" y="1494670"/>
            <a:ext cx="5292000" cy="365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0" y="500063"/>
            <a:ext cx="9144000" cy="714375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Toxicity of CN</a:t>
            </a:r>
            <a:r>
              <a:rPr kumimoji="0" lang="en-US" altLang="ko-KR" sz="36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-</a:t>
            </a:r>
            <a:endParaRPr kumimoji="0" lang="en-US" altLang="ko-KR" sz="3600" b="1" i="0" u="none" strike="noStrike" kern="1200" cap="none" spc="0" normalizeH="0" baseline="30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488" y="6388100"/>
            <a:ext cx="1598612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 b="1" dirty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RESULTS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47650" y="1295400"/>
            <a:ext cx="3714750" cy="389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2800" b="1" dirty="0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Operating conditions</a:t>
            </a:r>
          </a:p>
          <a:p>
            <a:pPr>
              <a:lnSpc>
                <a:spcPct val="120000"/>
              </a:lnSpc>
            </a:pPr>
            <a:endParaRPr lang="en-US" altLang="ko-KR" b="1" dirty="0">
              <a:solidFill>
                <a:srgbClr val="0000CC"/>
              </a:solidFill>
              <a:latin typeface="Times New Roman" pitchFamily="18" charset="0"/>
              <a:ea typeface="굴림" pitchFamily="34" charset="-127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ko-KR" sz="2000" dirty="0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Sulfur particles: 2-4 mm</a:t>
            </a:r>
          </a:p>
          <a:p>
            <a:pPr>
              <a:lnSpc>
                <a:spcPct val="120000"/>
              </a:lnSpc>
            </a:pPr>
            <a:r>
              <a:rPr lang="en-US" altLang="ko-KR" sz="2000" dirty="0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Volume:  50 ml of sulfur</a:t>
            </a:r>
          </a:p>
          <a:p>
            <a:pPr>
              <a:lnSpc>
                <a:spcPct val="120000"/>
              </a:lnSpc>
            </a:pPr>
            <a:r>
              <a:rPr lang="en-US" altLang="ko-KR" sz="2000" dirty="0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Medium: </a:t>
            </a:r>
            <a:r>
              <a:rPr lang="en-US" altLang="ko-KR" sz="2000" dirty="0" smtClean="0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NMB </a:t>
            </a:r>
            <a:r>
              <a:rPr lang="en-US" altLang="ko-KR" sz="2000" dirty="0" err="1" smtClean="0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diulted</a:t>
            </a:r>
            <a:r>
              <a:rPr lang="en-US" altLang="ko-KR" sz="2000" dirty="0" smtClean="0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 100 times</a:t>
            </a:r>
            <a:endParaRPr lang="en-US" altLang="ko-KR" sz="2000" dirty="0">
              <a:latin typeface="Times New Roman" pitchFamily="18" charset="0"/>
              <a:ea typeface="굴림" pitchFamily="34" charset="-127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ko-KR" sz="2000" dirty="0" smtClean="0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Initial EC 0.12 </a:t>
            </a:r>
            <a:r>
              <a:rPr lang="en-US" altLang="ko-KR" sz="2000" dirty="0" err="1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mS</a:t>
            </a:r>
            <a:r>
              <a:rPr lang="en-US" altLang="ko-KR" sz="2000" dirty="0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/cm, </a:t>
            </a:r>
          </a:p>
          <a:p>
            <a:pPr>
              <a:lnSpc>
                <a:spcPct val="120000"/>
              </a:lnSpc>
            </a:pPr>
            <a:r>
              <a:rPr lang="en-US" altLang="ko-KR" sz="2000" dirty="0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pH 6.9</a:t>
            </a:r>
          </a:p>
          <a:p>
            <a:pPr>
              <a:lnSpc>
                <a:spcPct val="120000"/>
              </a:lnSpc>
            </a:pPr>
            <a:r>
              <a:rPr lang="en-US" altLang="ko-KR" sz="2000" dirty="0" smtClean="0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Time </a:t>
            </a:r>
            <a:r>
              <a:rPr lang="en-US" altLang="ko-KR" sz="2000" dirty="0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intervals: 10 mints</a:t>
            </a:r>
          </a:p>
          <a:p>
            <a:pPr>
              <a:lnSpc>
                <a:spcPct val="120000"/>
              </a:lnSpc>
            </a:pPr>
            <a:r>
              <a:rPr lang="en-US" altLang="ko-KR" sz="2000" dirty="0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Temp: 30 </a:t>
            </a:r>
            <a:r>
              <a:rPr lang="en-US" altLang="ko-KR" sz="2000" dirty="0" smtClean="0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ºC</a:t>
            </a:r>
          </a:p>
          <a:p>
            <a:pPr>
              <a:lnSpc>
                <a:spcPct val="120000"/>
              </a:lnSpc>
            </a:pPr>
            <a:r>
              <a:rPr lang="en-US" altLang="ko-KR" sz="2000" dirty="0" smtClean="0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Operation: Batch mode</a:t>
            </a:r>
            <a:endParaRPr lang="en-US" altLang="ko-KR" sz="2000" dirty="0">
              <a:latin typeface="Times New Roman" pitchFamily="18" charset="0"/>
              <a:ea typeface="굴림" pitchFamily="34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1214422"/>
            <a:ext cx="3714744" cy="474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4876" y="1285860"/>
            <a:ext cx="38004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0" y="500063"/>
            <a:ext cx="9144000" cy="714375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Toxicity of heavy metals</a:t>
            </a:r>
            <a:endParaRPr kumimoji="0" lang="en-US" altLang="ko-KR" sz="3600" b="1" i="0" u="none" strike="noStrike" kern="1200" cap="none" spc="0" normalizeH="0" baseline="30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488" y="6388100"/>
            <a:ext cx="1598612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 b="1" dirty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86200" y="1676400"/>
            <a:ext cx="5248469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0" y="500063"/>
            <a:ext cx="9144000" cy="714375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Mixture of heavy metals</a:t>
            </a:r>
            <a:endParaRPr kumimoji="0" lang="en-US" altLang="ko-KR" sz="3600" b="1" i="0" u="none" strike="noStrike" kern="1200" cap="none" spc="0" normalizeH="0" baseline="30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1785938"/>
            <a:ext cx="4267200" cy="303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2800" b="1" dirty="0">
                <a:latin typeface="Times New Roman" pitchFamily="18" charset="0"/>
                <a:cs typeface="Times New Roman" pitchFamily="18" charset="0"/>
              </a:rPr>
              <a:t>Operating conditions</a:t>
            </a:r>
          </a:p>
          <a:p>
            <a:endParaRPr lang="en-US" altLang="ko-KR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Blip>
                <a:blip r:embed="rId3"/>
              </a:buBlip>
            </a:pPr>
            <a:r>
              <a:rPr lang="en-US" altLang="ko-KR" sz="2000" dirty="0">
                <a:latin typeface="Times New Roman" pitchFamily="18" charset="0"/>
                <a:cs typeface="Times New Roman" pitchFamily="18" charset="0"/>
              </a:rPr>
              <a:t> HRT: 30 min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Blip>
                <a:blip r:embed="rId3"/>
              </a:buBlip>
            </a:pPr>
            <a:r>
              <a:rPr lang="en-US" altLang="ko-KR" sz="2000" dirty="0">
                <a:latin typeface="Times New Roman" pitchFamily="18" charset="0"/>
                <a:cs typeface="Times New Roman" pitchFamily="18" charset="0"/>
              </a:rPr>
              <a:t> Sulfur particles </a:t>
            </a:r>
            <a:r>
              <a:rPr lang="en-US" altLang="ko-KR" sz="2000" dirty="0" smtClean="0">
                <a:latin typeface="Times New Roman" pitchFamily="18" charset="0"/>
                <a:cs typeface="Times New Roman" pitchFamily="18" charset="0"/>
              </a:rPr>
              <a:t>2-4</a:t>
            </a:r>
            <a:r>
              <a:rPr lang="en-US" altLang="ko-KR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ko-KR" sz="2000" dirty="0" smtClean="0">
                <a:latin typeface="Times New Roman" pitchFamily="18" charset="0"/>
                <a:cs typeface="Times New Roman" pitchFamily="18" charset="0"/>
              </a:rPr>
              <a:t>mm</a:t>
            </a:r>
            <a:r>
              <a:rPr lang="en-US" altLang="ko-KR" sz="20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ko-K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000" dirty="0" smtClean="0">
                <a:latin typeface="Times New Roman" pitchFamily="18" charset="0"/>
                <a:cs typeface="Times New Roman" pitchFamily="18" charset="0"/>
              </a:rPr>
              <a:t>Mixture of heavy metals (Cd</a:t>
            </a:r>
            <a:r>
              <a:rPr lang="en-US" altLang="ko-KR" sz="2000" baseline="30000" dirty="0" smtClean="0"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altLang="ko-KR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ko-KR" sz="2000" dirty="0" err="1" smtClean="0"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altLang="ko-KR" sz="2000" baseline="30000" dirty="0" smtClean="0">
                <a:latin typeface="Times New Roman" pitchFamily="18" charset="0"/>
                <a:cs typeface="Times New Roman" pitchFamily="18" charset="0"/>
              </a:rPr>
              <a:t> 2+</a:t>
            </a:r>
            <a:r>
              <a:rPr lang="en-US" altLang="ko-KR" sz="2000" dirty="0" smtClean="0">
                <a:latin typeface="Times New Roman" pitchFamily="18" charset="0"/>
                <a:cs typeface="Times New Roman" pitchFamily="18" charset="0"/>
              </a:rPr>
              <a:t>, Hg</a:t>
            </a:r>
            <a:r>
              <a:rPr lang="en-US" altLang="ko-KR" sz="2000" baseline="30000" dirty="0" smtClean="0">
                <a:latin typeface="Times New Roman" pitchFamily="18" charset="0"/>
                <a:cs typeface="Times New Roman" pitchFamily="18" charset="0"/>
              </a:rPr>
              <a:t> 2+  </a:t>
            </a:r>
            <a:r>
              <a:rPr lang="en-US" altLang="ko-KR" sz="2000" dirty="0" smtClean="0">
                <a:latin typeface="Times New Roman" pitchFamily="18" charset="0"/>
                <a:cs typeface="Times New Roman" pitchFamily="18" charset="0"/>
              </a:rPr>
              <a:t>was </a:t>
            </a:r>
            <a:r>
              <a:rPr lang="en-US" altLang="ko-KR" sz="2000" dirty="0">
                <a:latin typeface="Times New Roman" pitchFamily="18" charset="0"/>
                <a:cs typeface="Times New Roman" pitchFamily="18" charset="0"/>
              </a:rPr>
              <a:t>added after 5 </a:t>
            </a:r>
            <a:r>
              <a:rPr lang="en-US" altLang="ko-KR" sz="2000" dirty="0" smtClean="0">
                <a:latin typeface="Times New Roman" pitchFamily="18" charset="0"/>
                <a:cs typeface="Times New Roman" pitchFamily="18" charset="0"/>
              </a:rPr>
              <a:t>hours.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Blip>
                <a:blip r:embed="rId3"/>
              </a:buBlip>
            </a:pPr>
            <a:r>
              <a:rPr lang="en-US" altLang="ko-K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000" dirty="0" err="1" smtClean="0">
                <a:latin typeface="Times New Roman" pitchFamily="18" charset="0"/>
                <a:cs typeface="Times New Roman" pitchFamily="18" charset="0"/>
              </a:rPr>
              <a:t>Conc</a:t>
            </a:r>
            <a:r>
              <a:rPr lang="en-US" altLang="ko-KR" sz="2000" dirty="0" smtClean="0">
                <a:latin typeface="Times New Roman" pitchFamily="18" charset="0"/>
                <a:cs typeface="Times New Roman" pitchFamily="18" charset="0"/>
              </a:rPr>
              <a:t>: 50 ppb</a:t>
            </a:r>
            <a:endParaRPr lang="en-US" altLang="ko-K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488" y="6388100"/>
            <a:ext cx="1598612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 b="1" dirty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1285860"/>
            <a:ext cx="371477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5140" y="1857364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3286124"/>
            <a:ext cx="3067050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0" y="500063"/>
            <a:ext cx="9144000" cy="714375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Chemical assay</a:t>
            </a:r>
            <a:endParaRPr kumimoji="0" lang="en-US" altLang="ko-KR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488" y="6388100"/>
            <a:ext cx="205062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400" b="1" dirty="0" smtClean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INRODUCTION</a:t>
            </a:r>
            <a:endParaRPr lang="en-US" altLang="ko-KR" sz="2400" b="1" dirty="0">
              <a:ln w="18415" cmpd="sng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0" y="1490662"/>
            <a:ext cx="6257925" cy="1328738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342900" indent="-342900" fontAlgn="auto" latinLnBrk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99.8 % of bacterial count was autotrophic SOB</a:t>
            </a:r>
          </a:p>
          <a:p>
            <a:pPr marL="342900" indent="-342900" fontAlgn="auto" latinLnBrk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0.2 % of bacterial count was heterotrophic bacteria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1447800"/>
            <a:ext cx="3352800" cy="2529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0" y="500063"/>
            <a:ext cx="9144000" cy="714375"/>
          </a:xfrm>
          <a:prstGeom prst="rect">
            <a:avLst/>
          </a:prstGeom>
        </p:spPr>
        <p:txBody>
          <a:bodyPr/>
          <a:lstStyle/>
          <a:p>
            <a:pPr fontAlgn="auto" latinLnBrk="1">
              <a:spcAft>
                <a:spcPts val="0"/>
              </a:spcAft>
              <a:defRPr/>
            </a:pPr>
            <a:r>
              <a:rPr lang="en-US" altLang="ko-KR" sz="3600" b="1" dirty="0">
                <a:latin typeface="Times New Roman" pitchFamily="18" charset="0"/>
                <a:ea typeface="+mj-ea"/>
                <a:cs typeface="Times New Roman" pitchFamily="18" charset="0"/>
              </a:rPr>
              <a:t>SOB bacteria</a:t>
            </a:r>
            <a:endParaRPr lang="en-US" altLang="ko-KR" sz="36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68" descr="C:\Documents and Settings\Sedky\Desktop\untitled2.JPG"/>
          <p:cNvPicPr>
            <a:picLocks noChangeAspect="1" noChangeArrowheads="1"/>
          </p:cNvPicPr>
          <p:nvPr/>
        </p:nvPicPr>
        <p:blipFill>
          <a:blip r:embed="rId3" cstate="print"/>
          <a:srcRect r="19645" b="12139"/>
          <a:stretch>
            <a:fillRect/>
          </a:stretch>
        </p:blipFill>
        <p:spPr bwMode="auto">
          <a:xfrm>
            <a:off x="152400" y="4038600"/>
            <a:ext cx="6272463" cy="1752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90488" y="6400800"/>
            <a:ext cx="1598612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 b="1" dirty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09600" y="1524001"/>
          <a:ext cx="8077200" cy="3962401"/>
        </p:xfrm>
        <a:graphic>
          <a:graphicData uri="http://schemas.openxmlformats.org/drawingml/2006/table">
            <a:tbl>
              <a:tblPr/>
              <a:tblGrid>
                <a:gridCol w="1479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6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68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29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83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29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248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Character</a:t>
                      </a:r>
                      <a:endParaRPr lang="en-US" sz="1800" dirty="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Results</a:t>
                      </a:r>
                      <a:endParaRPr lang="en-US" sz="180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Character</a:t>
                      </a:r>
                      <a:endParaRPr lang="en-US" sz="180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Results</a:t>
                      </a:r>
                      <a:endParaRPr lang="en-US" sz="180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Character</a:t>
                      </a:r>
                      <a:endParaRPr lang="en-US" sz="180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Results</a:t>
                      </a:r>
                      <a:endParaRPr lang="en-US" sz="180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17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Morphology</a:t>
                      </a:r>
                      <a:endParaRPr lang="en-US" sz="1800" dirty="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flat, small, white</a:t>
                      </a:r>
                      <a:endParaRPr lang="en-US" sz="1800" dirty="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Arabinose</a:t>
                      </a:r>
                      <a:endParaRPr lang="en-US" sz="180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endParaRPr lang="en-US" sz="180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Orinithine</a:t>
                      </a:r>
                      <a:endParaRPr lang="en-US" sz="180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endParaRPr lang="en-US" sz="180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8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Gram stain</a:t>
                      </a:r>
                      <a:endParaRPr lang="en-US" sz="1800" dirty="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endParaRPr lang="en-US" sz="1800" dirty="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Sorbitol</a:t>
                      </a:r>
                      <a:endParaRPr lang="en-US" sz="180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endParaRPr lang="en-US" sz="180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Tryptophan</a:t>
                      </a:r>
                      <a:endParaRPr lang="en-US" sz="180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endParaRPr lang="en-US" sz="180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85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Indole</a:t>
                      </a:r>
                      <a:endParaRPr lang="en-US" sz="180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endParaRPr lang="en-US" sz="1800" dirty="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Inositol</a:t>
                      </a:r>
                      <a:endParaRPr lang="en-US" sz="180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endParaRPr lang="en-US" sz="180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Lactose</a:t>
                      </a:r>
                      <a:endParaRPr lang="en-US" sz="180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Times New Roman"/>
                        </a:rPr>
                        <a:t>-</a:t>
                      </a:r>
                      <a:endParaRPr lang="en-US" sz="180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885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H2S</a:t>
                      </a:r>
                      <a:endParaRPr lang="en-US" sz="180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endParaRPr lang="en-US" sz="180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Orinithine</a:t>
                      </a:r>
                      <a:endParaRPr lang="en-US" sz="1800" dirty="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endParaRPr lang="en-US" sz="180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D-fructose</a:t>
                      </a:r>
                      <a:endParaRPr lang="en-US" sz="180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Times New Roman"/>
                        </a:rPr>
                        <a:t>-</a:t>
                      </a:r>
                      <a:endParaRPr lang="en-US" sz="180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885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Urease </a:t>
                      </a:r>
                      <a:endParaRPr lang="en-US" sz="180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endParaRPr lang="en-US" sz="1800" dirty="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Saccarose</a:t>
                      </a:r>
                      <a:endParaRPr lang="en-US" sz="180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endParaRPr lang="en-US" sz="180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L-lysine </a:t>
                      </a:r>
                      <a:endParaRPr lang="en-US" sz="180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Times New Roman"/>
                        </a:rPr>
                        <a:t>-</a:t>
                      </a:r>
                      <a:endParaRPr lang="en-US" sz="180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8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VP</a:t>
                      </a:r>
                      <a:endParaRPr lang="en-US" sz="180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endParaRPr lang="en-US" sz="180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D-Glucose</a:t>
                      </a:r>
                      <a:endParaRPr lang="en-US" sz="180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endParaRPr lang="en-US" sz="180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Citrate</a:t>
                      </a:r>
                      <a:endParaRPr lang="en-US" sz="1800" dirty="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endParaRPr lang="en-US" sz="180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85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Mannose</a:t>
                      </a:r>
                      <a:endParaRPr lang="en-US" sz="180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endParaRPr lang="en-US" sz="180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D-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xylose</a:t>
                      </a:r>
                      <a:endParaRPr lang="en-US" sz="1800" dirty="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endParaRPr lang="en-US" sz="180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Autotrophs</a:t>
                      </a:r>
                      <a:endParaRPr lang="en-US" sz="180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Times New Roman"/>
                        </a:rPr>
                        <a:t>+</a:t>
                      </a:r>
                      <a:endParaRPr lang="en-US" sz="180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885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Gelatin</a:t>
                      </a:r>
                      <a:endParaRPr lang="en-US" sz="180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endParaRPr lang="en-US" sz="180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D-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galactose</a:t>
                      </a:r>
                      <a:endParaRPr lang="en-US" sz="1800" dirty="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endParaRPr lang="en-US" sz="180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Mixotrophic</a:t>
                      </a:r>
                      <a:endParaRPr lang="en-US" sz="180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Times New Roman"/>
                        </a:rPr>
                        <a:t>+</a:t>
                      </a:r>
                      <a:endParaRPr lang="en-US" sz="1800" dirty="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717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Amyadalin</a:t>
                      </a:r>
                      <a:endParaRPr lang="en-US" sz="180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endParaRPr lang="en-US" sz="180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D-mannose</a:t>
                      </a:r>
                      <a:endParaRPr lang="en-US" sz="1800" dirty="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-</a:t>
                      </a:r>
                      <a:endParaRPr lang="en-US" sz="1800" dirty="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Heterotrophic</a:t>
                      </a:r>
                      <a:endParaRPr lang="en-US" sz="180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  <a:cs typeface="Times New Roman"/>
                        </a:rPr>
                        <a:t>-</a:t>
                      </a:r>
                      <a:endParaRPr lang="en-US" sz="1800" dirty="0">
                        <a:latin typeface="Calibri"/>
                        <a:ea typeface="맑은 고딕"/>
                        <a:cs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Title 4"/>
          <p:cNvSpPr txBox="1">
            <a:spLocks/>
          </p:cNvSpPr>
          <p:nvPr/>
        </p:nvSpPr>
        <p:spPr>
          <a:xfrm>
            <a:off x="0" y="500063"/>
            <a:ext cx="9144000" cy="714375"/>
          </a:xfrm>
          <a:prstGeom prst="rect">
            <a:avLst/>
          </a:prstGeom>
        </p:spPr>
        <p:txBody>
          <a:bodyPr/>
          <a:lstStyle/>
          <a:p>
            <a:pPr fontAlgn="auto" latinLnBrk="1">
              <a:spcAft>
                <a:spcPts val="0"/>
              </a:spcAft>
              <a:defRPr/>
            </a:pPr>
            <a:r>
              <a:rPr lang="en-US" altLang="ko-KR" sz="3600" b="1" dirty="0">
                <a:latin typeface="Times New Roman" pitchFamily="18" charset="0"/>
                <a:ea typeface="+mj-ea"/>
                <a:cs typeface="Times New Roman" pitchFamily="18" charset="0"/>
              </a:rPr>
              <a:t>SOB bacteria</a:t>
            </a:r>
            <a:endParaRPr lang="en-US" altLang="ko-KR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488" y="6400800"/>
            <a:ext cx="1598612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 b="1" dirty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0488" y="6388100"/>
            <a:ext cx="1598612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 b="1" dirty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RESULTS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1357298"/>
            <a:ext cx="7848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0" y="652463"/>
            <a:ext cx="9144000" cy="714375"/>
          </a:xfrm>
          <a:prstGeom prst="rect">
            <a:avLst/>
          </a:prstGeom>
        </p:spPr>
        <p:txBody>
          <a:bodyPr/>
          <a:lstStyle/>
          <a:p>
            <a:pPr lvl="0" fontAlgn="auto" latinLnBrk="1">
              <a:spcAft>
                <a:spcPts val="0"/>
              </a:spcAft>
              <a:defRPr/>
            </a:pPr>
            <a:r>
              <a:rPr lang="en-US" altLang="ko-KR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Endocrine disruptors (EDCs)</a:t>
            </a:r>
            <a:endParaRPr kumimoji="0" lang="en-US" altLang="ko-KR" sz="3600" b="1" i="0" u="none" strike="noStrike" kern="1200" cap="none" spc="0" normalizeH="0" baseline="30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0488" y="6388100"/>
            <a:ext cx="1598612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 b="1" dirty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RESULTS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1000108"/>
            <a:ext cx="7848600" cy="549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0" y="652463"/>
            <a:ext cx="9144000" cy="714375"/>
          </a:xfrm>
          <a:prstGeom prst="rect">
            <a:avLst/>
          </a:prstGeom>
        </p:spPr>
        <p:txBody>
          <a:bodyPr/>
          <a:lstStyle/>
          <a:p>
            <a:pPr lvl="0" fontAlgn="auto" latinLnBrk="1">
              <a:spcAft>
                <a:spcPts val="0"/>
              </a:spcAft>
              <a:defRPr/>
            </a:pPr>
            <a:r>
              <a:rPr lang="en-US" altLang="ko-KR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Endocrine disruptors (EDCs)</a:t>
            </a:r>
            <a:endParaRPr kumimoji="0" lang="en-US" altLang="ko-KR" sz="3600" b="1" i="0" u="none" strike="noStrike" kern="1200" cap="none" spc="0" normalizeH="0" baseline="30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38402" y="1295400"/>
            <a:ext cx="4524598" cy="430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_x75647104" descr="EMB0000071836c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905000"/>
            <a:ext cx="3424238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990600" y="4343400"/>
            <a:ext cx="1828800" cy="685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algn="ctr" fontAlgn="auto" latinLnBrk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SMCR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488" y="6388100"/>
            <a:ext cx="1598612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 b="1" dirty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RESULTS</a:t>
            </a:r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0" y="500063"/>
            <a:ext cx="9144000" cy="714375"/>
          </a:xfrm>
          <a:prstGeom prst="rect">
            <a:avLst/>
          </a:prstGeom>
        </p:spPr>
        <p:txBody>
          <a:bodyPr/>
          <a:lstStyle/>
          <a:p>
            <a:pPr fontAlgn="auto" latinLnBrk="1">
              <a:spcAft>
                <a:spcPts val="0"/>
              </a:spcAft>
              <a:defRPr/>
            </a:pPr>
            <a:r>
              <a:rPr lang="en-US" altLang="ko-KR" sz="3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Detection of NO</a:t>
            </a:r>
            <a:r>
              <a:rPr lang="en-US" altLang="ko-KR" sz="3600" b="1" baseline="-25000" dirty="0" smtClean="0">
                <a:latin typeface="Times New Roman" pitchFamily="18" charset="0"/>
                <a:ea typeface="+mj-ea"/>
                <a:cs typeface="Times New Roman" pitchFamily="18" charset="0"/>
              </a:rPr>
              <a:t>2</a:t>
            </a:r>
            <a:r>
              <a:rPr lang="en-US" altLang="ko-KR" sz="3600" b="1" baseline="30000" dirty="0" smtClean="0">
                <a:latin typeface="Times New Roman" pitchFamily="18" charset="0"/>
                <a:ea typeface="+mj-ea"/>
                <a:cs typeface="Times New Roman" pitchFamily="18" charset="0"/>
              </a:rPr>
              <a:t>-</a:t>
            </a:r>
            <a:r>
              <a:rPr lang="en-US" altLang="ko-KR" sz="3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N (Batch Mode)</a:t>
            </a:r>
            <a:endParaRPr lang="en-US" altLang="ko-KR" sz="36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488" y="6388100"/>
            <a:ext cx="1598612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 b="1" dirty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RESULTS</a:t>
            </a: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0" y="500063"/>
            <a:ext cx="9144000" cy="714375"/>
          </a:xfrm>
          <a:prstGeom prst="rect">
            <a:avLst/>
          </a:prstGeom>
        </p:spPr>
        <p:txBody>
          <a:bodyPr/>
          <a:lstStyle/>
          <a:p>
            <a:pPr fontAlgn="auto" latinLnBrk="1">
              <a:spcAft>
                <a:spcPts val="0"/>
              </a:spcAft>
              <a:defRPr/>
            </a:pPr>
            <a:r>
              <a:rPr lang="en-US" altLang="ko-KR" sz="3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Detection of NO</a:t>
            </a:r>
            <a:r>
              <a:rPr lang="en-US" altLang="ko-KR" sz="3600" b="1" baseline="-25000" dirty="0" smtClean="0">
                <a:latin typeface="Times New Roman" pitchFamily="18" charset="0"/>
                <a:ea typeface="+mj-ea"/>
                <a:cs typeface="Times New Roman" pitchFamily="18" charset="0"/>
              </a:rPr>
              <a:t>2</a:t>
            </a:r>
            <a:r>
              <a:rPr lang="en-US" altLang="ko-KR" sz="3600" b="1" baseline="30000" dirty="0" smtClean="0">
                <a:latin typeface="Times New Roman" pitchFamily="18" charset="0"/>
                <a:ea typeface="+mj-ea"/>
                <a:cs typeface="Times New Roman" pitchFamily="18" charset="0"/>
              </a:rPr>
              <a:t>-</a:t>
            </a:r>
            <a:r>
              <a:rPr lang="en-US" altLang="ko-KR" sz="3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N (Batch Mode)</a:t>
            </a:r>
            <a:endParaRPr lang="en-US" altLang="ko-KR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0" y="4724400"/>
            <a:ext cx="7391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2200" dirty="0" smtClean="0">
                <a:latin typeface="Times New Roman" pitchFamily="18" charset="0"/>
                <a:cs typeface="Times New Roman" pitchFamily="18" charset="0"/>
              </a:rPr>
              <a:t>To study the effect of pH, free nitrous acid (HNO</a:t>
            </a:r>
            <a:r>
              <a:rPr lang="en-US" altLang="ko-KR" sz="22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ko-KR" sz="2200" dirty="0" smtClean="0">
                <a:latin typeface="Times New Roman" pitchFamily="18" charset="0"/>
                <a:cs typeface="Times New Roman" pitchFamily="18" charset="0"/>
              </a:rPr>
              <a:t>), and alkalinity on SOB  </a:t>
            </a:r>
            <a:r>
              <a:rPr lang="en-US" altLang="ko-KR" sz="2200" dirty="0" err="1" smtClean="0">
                <a:latin typeface="Times New Roman" pitchFamily="18" charset="0"/>
                <a:cs typeface="Times New Roman" pitchFamily="18" charset="0"/>
              </a:rPr>
              <a:t>Alk</a:t>
            </a:r>
            <a:r>
              <a:rPr lang="en-US" altLang="ko-KR" sz="2200" dirty="0" smtClean="0">
                <a:latin typeface="Times New Roman" pitchFamily="18" charset="0"/>
                <a:cs typeface="Times New Roman" pitchFamily="18" charset="0"/>
              </a:rPr>
              <a:t> (1567 mg/L)</a:t>
            </a:r>
          </a:p>
          <a:p>
            <a:pPr algn="just"/>
            <a:endParaRPr lang="ko-KR" alt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256"/>
          <a:stretch>
            <a:fillRect/>
          </a:stretch>
        </p:blipFill>
        <p:spPr bwMode="auto">
          <a:xfrm>
            <a:off x="457200" y="1295400"/>
            <a:ext cx="830961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488" y="6388100"/>
            <a:ext cx="1598612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 b="1" dirty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RESULTS</a:t>
            </a: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0" y="500063"/>
            <a:ext cx="9144000" cy="714375"/>
          </a:xfrm>
          <a:prstGeom prst="rect">
            <a:avLst/>
          </a:prstGeom>
        </p:spPr>
        <p:txBody>
          <a:bodyPr/>
          <a:lstStyle/>
          <a:p>
            <a:pPr fontAlgn="auto" latinLnBrk="1">
              <a:spcAft>
                <a:spcPts val="0"/>
              </a:spcAft>
              <a:defRPr/>
            </a:pPr>
            <a:r>
              <a:rPr lang="en-US" altLang="ko-KR" sz="3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Detection of NO</a:t>
            </a:r>
            <a:r>
              <a:rPr lang="en-US" altLang="ko-KR" sz="3600" b="1" baseline="-25000" dirty="0" smtClean="0">
                <a:latin typeface="Times New Roman" pitchFamily="18" charset="0"/>
                <a:ea typeface="+mj-ea"/>
                <a:cs typeface="Times New Roman" pitchFamily="18" charset="0"/>
              </a:rPr>
              <a:t>2</a:t>
            </a:r>
            <a:r>
              <a:rPr lang="en-US" altLang="ko-KR" sz="3600" b="1" baseline="30000" dirty="0" smtClean="0">
                <a:latin typeface="Times New Roman" pitchFamily="18" charset="0"/>
                <a:ea typeface="+mj-ea"/>
                <a:cs typeface="Times New Roman" pitchFamily="18" charset="0"/>
              </a:rPr>
              <a:t>-</a:t>
            </a:r>
            <a:r>
              <a:rPr lang="en-US" altLang="ko-KR" sz="3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N (Batch Mode)</a:t>
            </a:r>
            <a:endParaRPr lang="en-US" altLang="ko-KR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76400" y="4419600"/>
            <a:ext cx="6553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200" dirty="0" smtClean="0">
                <a:latin typeface="Times New Roman" pitchFamily="18" charset="0"/>
                <a:cs typeface="Times New Roman" pitchFamily="18" charset="0"/>
              </a:rPr>
              <a:t>To study the effect of pH, free nitrous acid (HNO</a:t>
            </a:r>
            <a:r>
              <a:rPr lang="en-US" altLang="ko-KR" sz="22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ko-KR" sz="2200" dirty="0" smtClean="0">
                <a:latin typeface="Times New Roman" pitchFamily="18" charset="0"/>
                <a:cs typeface="Times New Roman" pitchFamily="18" charset="0"/>
              </a:rPr>
              <a:t>), and alkalinity on SOB </a:t>
            </a:r>
            <a:r>
              <a:rPr lang="en-US" altLang="ko-KR" sz="2200" dirty="0" err="1" smtClean="0">
                <a:latin typeface="Times New Roman" pitchFamily="18" charset="0"/>
                <a:cs typeface="Times New Roman" pitchFamily="18" charset="0"/>
              </a:rPr>
              <a:t>Alk</a:t>
            </a:r>
            <a:r>
              <a:rPr lang="en-US" altLang="ko-KR" sz="2200" dirty="0" smtClean="0">
                <a:latin typeface="Times New Roman" pitchFamily="18" charset="0"/>
                <a:cs typeface="Times New Roman" pitchFamily="18" charset="0"/>
              </a:rPr>
              <a:t> (293 mg/L)</a:t>
            </a:r>
          </a:p>
          <a:p>
            <a:endParaRPr lang="ko-KR" alt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47"/>
          <a:stretch>
            <a:fillRect/>
          </a:stretch>
        </p:blipFill>
        <p:spPr bwMode="auto">
          <a:xfrm>
            <a:off x="990600" y="1371600"/>
            <a:ext cx="7086600" cy="2877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0" y="500063"/>
            <a:ext cx="9144000" cy="714375"/>
          </a:xfrm>
          <a:prstGeom prst="rect">
            <a:avLst/>
          </a:prstGeom>
        </p:spPr>
        <p:txBody>
          <a:bodyPr/>
          <a:lstStyle/>
          <a:p>
            <a:pPr fontAlgn="auto" latinLnBrk="1">
              <a:spcAft>
                <a:spcPts val="0"/>
              </a:spcAft>
              <a:defRPr/>
            </a:pPr>
            <a:r>
              <a:rPr lang="en-US" altLang="ko-KR" sz="3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Detection of NO</a:t>
            </a:r>
            <a:r>
              <a:rPr lang="en-US" altLang="ko-KR" sz="3600" b="1" baseline="-25000" dirty="0" smtClean="0">
                <a:latin typeface="Times New Roman" pitchFamily="18" charset="0"/>
                <a:ea typeface="+mj-ea"/>
                <a:cs typeface="Times New Roman" pitchFamily="18" charset="0"/>
              </a:rPr>
              <a:t>2</a:t>
            </a:r>
            <a:r>
              <a:rPr lang="en-US" altLang="ko-KR" sz="3600" b="1" baseline="30000" dirty="0" smtClean="0">
                <a:latin typeface="Times New Roman" pitchFamily="18" charset="0"/>
                <a:ea typeface="+mj-ea"/>
                <a:cs typeface="Times New Roman" pitchFamily="18" charset="0"/>
              </a:rPr>
              <a:t>-</a:t>
            </a:r>
            <a:r>
              <a:rPr lang="en-US" altLang="ko-KR" sz="3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N (Batch Mode)</a:t>
            </a:r>
            <a:endParaRPr lang="en-US" altLang="ko-KR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3000" y="4454604"/>
            <a:ext cx="70866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200" dirty="0" smtClean="0">
                <a:latin typeface="Times New Roman" pitchFamily="18" charset="0"/>
                <a:cs typeface="Times New Roman" pitchFamily="18" charset="0"/>
              </a:rPr>
              <a:t>To study the effect of pH, free nitrous acid (HNO</a:t>
            </a:r>
            <a:r>
              <a:rPr lang="en-US" altLang="ko-KR" sz="22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ko-KR" sz="2200" dirty="0" smtClean="0">
                <a:latin typeface="Times New Roman" pitchFamily="18" charset="0"/>
                <a:cs typeface="Times New Roman" pitchFamily="18" charset="0"/>
              </a:rPr>
              <a:t>), and alkalinity on SOB </a:t>
            </a:r>
            <a:r>
              <a:rPr lang="en-US" altLang="ko-KR" sz="2200" dirty="0" err="1" smtClean="0">
                <a:latin typeface="Times New Roman" pitchFamily="18" charset="0"/>
                <a:cs typeface="Times New Roman" pitchFamily="18" charset="0"/>
              </a:rPr>
              <a:t>Alk</a:t>
            </a:r>
            <a:r>
              <a:rPr lang="en-US" altLang="ko-KR" sz="2200" dirty="0" smtClean="0">
                <a:latin typeface="Times New Roman" pitchFamily="18" charset="0"/>
                <a:cs typeface="Times New Roman" pitchFamily="18" charset="0"/>
              </a:rPr>
              <a:t> (17.5 mg/L)</a:t>
            </a:r>
          </a:p>
          <a:p>
            <a:endParaRPr lang="ko-KR" alt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689"/>
          <a:stretch>
            <a:fillRect/>
          </a:stretch>
        </p:blipFill>
        <p:spPr bwMode="auto">
          <a:xfrm>
            <a:off x="1857375" y="1524000"/>
            <a:ext cx="7286625" cy="284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90488" y="6388100"/>
            <a:ext cx="1598612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 b="1" dirty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RESULTS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76200" y="2971800"/>
            <a:ext cx="2209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rtl="1"/>
            <a:r>
              <a:rPr lang="en-US" altLang="ko-KR" sz="2400" dirty="0" err="1" smtClean="0">
                <a:latin typeface="Times New Roman" pitchFamily="18" charset="0"/>
                <a:cs typeface="Times New Roman" pitchFamily="18" charset="0"/>
              </a:rPr>
              <a:t>pKa</a:t>
            </a:r>
            <a:r>
              <a:rPr lang="en-US" altLang="ko-KR" sz="2400" dirty="0" smtClean="0">
                <a:latin typeface="Times New Roman" pitchFamily="18" charset="0"/>
                <a:cs typeface="Times New Roman" pitchFamily="18" charset="0"/>
              </a:rPr>
              <a:t> (3.1)</a:t>
            </a:r>
          </a:p>
          <a:p>
            <a:pPr rtl="1"/>
            <a:r>
              <a:rPr lang="en-US" altLang="ko-KR" sz="2400" dirty="0" smtClean="0">
                <a:latin typeface="Times New Roman" pitchFamily="18" charset="0"/>
                <a:cs typeface="Times New Roman" pitchFamily="18" charset="0"/>
              </a:rPr>
              <a:t>Free </a:t>
            </a:r>
            <a:r>
              <a:rPr lang="en-US" altLang="ko-KR" sz="2400" dirty="0" err="1" smtClean="0">
                <a:latin typeface="Times New Roman" pitchFamily="18" charset="0"/>
                <a:cs typeface="Times New Roman" pitchFamily="18" charset="0"/>
              </a:rPr>
              <a:t>radicles</a:t>
            </a:r>
            <a:endParaRPr lang="en-US" altLang="ko-KR" sz="2400" dirty="0" smtClean="0">
              <a:latin typeface="Times New Roman" pitchFamily="18" charset="0"/>
              <a:cs typeface="Times New Roman" pitchFamily="18" charset="0"/>
            </a:endParaRPr>
          </a:p>
          <a:p>
            <a:pPr rtl="1"/>
            <a:r>
              <a:rPr lang="en-US" altLang="ko-KR" sz="2400" dirty="0" smtClean="0"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altLang="ko-KR" sz="2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ko-KR" sz="2400" baseline="-25000" dirty="0">
              <a:latin typeface="Times New Roman" pitchFamily="18" charset="0"/>
              <a:cs typeface="Times New Roman" pitchFamily="18" charset="0"/>
            </a:endParaRPr>
          </a:p>
          <a:p>
            <a:pPr rtl="1"/>
            <a:endParaRPr lang="en-US" altLang="ko-KR" sz="2400" b="1" dirty="0">
              <a:latin typeface="맑은 고딕" pitchFamily="34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05400" y="1600200"/>
            <a:ext cx="4038600" cy="313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3124200"/>
            <a:ext cx="4419600" cy="1693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90488" y="6388100"/>
            <a:ext cx="1598612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 b="1" dirty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RESULTS</a:t>
            </a: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0" y="500063"/>
            <a:ext cx="9144000" cy="714375"/>
          </a:xfrm>
          <a:prstGeom prst="rect">
            <a:avLst/>
          </a:prstGeom>
        </p:spPr>
        <p:txBody>
          <a:bodyPr/>
          <a:lstStyle/>
          <a:p>
            <a:pPr fontAlgn="auto" latinLnBrk="1">
              <a:spcAft>
                <a:spcPts val="0"/>
              </a:spcAft>
              <a:defRPr/>
            </a:pPr>
            <a:r>
              <a:rPr lang="en-US" altLang="ko-KR" sz="3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Inhibition % </a:t>
            </a:r>
            <a:endParaRPr lang="en-US" altLang="ko-KR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73729" name="Object 1"/>
          <p:cNvGraphicFramePr>
            <a:graphicFrameLocks noChangeAspect="1"/>
          </p:cNvGraphicFramePr>
          <p:nvPr/>
        </p:nvGraphicFramePr>
        <p:xfrm>
          <a:off x="41275" y="1600200"/>
          <a:ext cx="4465638" cy="1014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6" name="Equation" r:id="rId5" imgW="2006280" imgH="457200" progId="Equation.3">
                  <p:embed/>
                </p:oleObj>
              </mc:Choice>
              <mc:Fallback>
                <p:oleObj name="Equation" r:id="rId5" imgW="2006280" imgH="4572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75" y="1600200"/>
                        <a:ext cx="4465638" cy="1014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488" y="6388100"/>
            <a:ext cx="1598612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 b="1" dirty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RESULTS</a:t>
            </a:r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1600200"/>
            <a:ext cx="449580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0" y="652463"/>
            <a:ext cx="9144000" cy="714375"/>
          </a:xfrm>
          <a:prstGeom prst="rect">
            <a:avLst/>
          </a:prstGeom>
        </p:spPr>
        <p:txBody>
          <a:bodyPr/>
          <a:lstStyle/>
          <a:p>
            <a:pPr lvl="0" fontAlgn="auto" latinLnBrk="1">
              <a:spcAft>
                <a:spcPts val="0"/>
              </a:spcAft>
              <a:defRPr/>
            </a:pPr>
            <a:r>
              <a:rPr lang="en-US" altLang="ko-KR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Detection of NO</a:t>
            </a:r>
            <a:r>
              <a:rPr lang="en-US" altLang="ko-KR" sz="3600" b="1" baseline="-25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ko-KR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-N</a:t>
            </a:r>
            <a:endParaRPr kumimoji="0" lang="en-US" altLang="ko-KR" sz="3600" b="1" i="0" u="none" strike="noStrike" kern="1200" cap="none" spc="0" normalizeH="0" baseline="30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619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28800"/>
            <a:ext cx="4753429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 txBox="1">
            <a:spLocks/>
          </p:cNvSpPr>
          <p:nvPr/>
        </p:nvSpPr>
        <p:spPr>
          <a:xfrm>
            <a:off x="0" y="500063"/>
            <a:ext cx="9144000" cy="714375"/>
          </a:xfrm>
          <a:prstGeom prst="rect">
            <a:avLst/>
          </a:prstGeom>
        </p:spPr>
        <p:txBody>
          <a:bodyPr/>
          <a:lstStyle/>
          <a:p>
            <a:pPr fontAlgn="auto" latinLnBrk="1">
              <a:spcAft>
                <a:spcPts val="0"/>
              </a:spcAft>
              <a:defRPr/>
            </a:pPr>
            <a:r>
              <a:rPr lang="en-US" altLang="ko-KR" sz="3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Toxicity </a:t>
            </a:r>
            <a:r>
              <a:rPr lang="en-US" altLang="ko-KR" sz="3600" b="1" dirty="0">
                <a:latin typeface="Times New Roman" pitchFamily="18" charset="0"/>
                <a:ea typeface="+mj-ea"/>
                <a:cs typeface="Times New Roman" pitchFamily="18" charset="0"/>
              </a:rPr>
              <a:t>Bioassay</a:t>
            </a:r>
            <a:endParaRPr lang="en-US" altLang="ko-KR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57158" y="2857496"/>
            <a:ext cx="3857652" cy="100013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Bioassay Methods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286512" y="1500174"/>
            <a:ext cx="2000264" cy="178595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Eukaryotic</a:t>
            </a:r>
            <a:endParaRPr lang="ko-KR" altLang="en-US" dirty="0"/>
          </a:p>
        </p:txBody>
      </p:sp>
      <p:sp>
        <p:nvSpPr>
          <p:cNvPr id="7" name="Right Arrow 6"/>
          <p:cNvSpPr/>
          <p:nvPr/>
        </p:nvSpPr>
        <p:spPr>
          <a:xfrm rot="-1140000">
            <a:off x="4281832" y="2311344"/>
            <a:ext cx="1584000" cy="68400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ight Arrow 7"/>
          <p:cNvSpPr/>
          <p:nvPr/>
        </p:nvSpPr>
        <p:spPr>
          <a:xfrm rot="1140000">
            <a:off x="4211567" y="3596779"/>
            <a:ext cx="1584000" cy="68400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Oval 8"/>
          <p:cNvSpPr/>
          <p:nvPr/>
        </p:nvSpPr>
        <p:spPr>
          <a:xfrm>
            <a:off x="6286512" y="3857628"/>
            <a:ext cx="2000264" cy="17859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Prokaryotic</a:t>
            </a:r>
            <a:endParaRPr lang="ko-KR" altLang="en-US" dirty="0"/>
          </a:p>
        </p:txBody>
      </p:sp>
      <p:sp>
        <p:nvSpPr>
          <p:cNvPr id="10" name="Rectangle 9"/>
          <p:cNvSpPr/>
          <p:nvPr/>
        </p:nvSpPr>
        <p:spPr>
          <a:xfrm>
            <a:off x="90488" y="6388100"/>
            <a:ext cx="205062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400" b="1" dirty="0" smtClean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INRODUCTION</a:t>
            </a:r>
            <a:endParaRPr lang="en-US" altLang="ko-KR" sz="2400" b="1" dirty="0">
              <a:ln w="18415" cmpd="sng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04800" y="1676400"/>
            <a:ext cx="3886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ko-KR" sz="2400" b="1" dirty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Operating conditions</a:t>
            </a:r>
          </a:p>
          <a:p>
            <a:pPr>
              <a:buFont typeface="Wingdings" pitchFamily="2" charset="2"/>
              <a:buChar char="Ø"/>
            </a:pPr>
            <a:r>
              <a:rPr kumimoji="0" lang="en-US" altLang="ko-KR" sz="2400" dirty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HRT: 30 min</a:t>
            </a:r>
          </a:p>
          <a:p>
            <a:pPr>
              <a:buFont typeface="Wingdings" pitchFamily="2" charset="2"/>
              <a:buChar char="Ø"/>
            </a:pPr>
            <a:r>
              <a:rPr kumimoji="0" lang="en-US" altLang="ko-KR" sz="2400" dirty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Sulfur particles</a:t>
            </a:r>
          </a:p>
          <a:p>
            <a:r>
              <a:rPr kumimoji="0" lang="en-US" altLang="ko-KR" sz="2400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  (</a:t>
            </a:r>
            <a:r>
              <a:rPr kumimoji="0" lang="en-US" altLang="ko-KR" sz="2400" dirty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0.8-1.0, 2-4, 4.0-4.75 mm)</a:t>
            </a:r>
          </a:p>
          <a:p>
            <a:pPr>
              <a:buFont typeface="Wingdings" pitchFamily="2" charset="2"/>
              <a:buChar char="Ø"/>
            </a:pPr>
            <a:r>
              <a:rPr kumimoji="0" lang="en-US" altLang="ko-KR" sz="2400" dirty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Cr</a:t>
            </a:r>
            <a:r>
              <a:rPr kumimoji="0" lang="en-US" altLang="ko-KR" sz="2400" baseline="30000" dirty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6+  </a:t>
            </a:r>
            <a:r>
              <a:rPr kumimoji="0" lang="en-US" altLang="ko-KR" sz="2400" dirty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(50 ppb) was added  </a:t>
            </a:r>
          </a:p>
          <a:p>
            <a:r>
              <a:rPr kumimoji="0" lang="en-US" altLang="ko-KR" sz="2400" dirty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   after 5 hours</a:t>
            </a:r>
          </a:p>
        </p:txBody>
      </p:sp>
      <p:sp>
        <p:nvSpPr>
          <p:cNvPr id="5" name="Rectangle 4"/>
          <p:cNvSpPr/>
          <p:nvPr/>
        </p:nvSpPr>
        <p:spPr>
          <a:xfrm>
            <a:off x="90488" y="6388100"/>
            <a:ext cx="1598612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 b="1" dirty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RESULTS</a:t>
            </a: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0" y="500063"/>
            <a:ext cx="9144000" cy="714375"/>
          </a:xfrm>
          <a:prstGeom prst="rect">
            <a:avLst/>
          </a:prstGeom>
        </p:spPr>
        <p:txBody>
          <a:bodyPr/>
          <a:lstStyle/>
          <a:p>
            <a:pPr fontAlgn="auto" latinLnBrk="1">
              <a:spcAft>
                <a:spcPts val="0"/>
              </a:spcAft>
              <a:defRPr/>
            </a:pPr>
            <a:r>
              <a:rPr lang="en-US" altLang="ko-KR" sz="3600" b="1" dirty="0">
                <a:latin typeface="Times New Roman" pitchFamily="18" charset="0"/>
                <a:ea typeface="+mj-ea"/>
                <a:cs typeface="Times New Roman" pitchFamily="18" charset="0"/>
              </a:rPr>
              <a:t>Effect of </a:t>
            </a:r>
            <a:r>
              <a:rPr lang="en-US" altLang="ko-KR" sz="3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S</a:t>
            </a:r>
            <a:r>
              <a:rPr lang="en-US" altLang="ko-KR" sz="3600" b="1" dirty="0" smtClean="0">
                <a:latin typeface="Times New Roman"/>
                <a:ea typeface="+mj-ea"/>
                <a:cs typeface="Times New Roman"/>
              </a:rPr>
              <a:t>°</a:t>
            </a:r>
            <a:r>
              <a:rPr lang="en-US" altLang="ko-KR" sz="3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 particle size</a:t>
            </a:r>
            <a:endParaRPr lang="en-US" altLang="ko-KR" sz="36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135" t="14634"/>
          <a:stretch>
            <a:fillRect/>
          </a:stretch>
        </p:blipFill>
        <p:spPr bwMode="auto">
          <a:xfrm>
            <a:off x="5334000" y="3468786"/>
            <a:ext cx="3352800" cy="2855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195" r="51135"/>
          <a:stretch>
            <a:fillRect/>
          </a:stretch>
        </p:blipFill>
        <p:spPr bwMode="auto">
          <a:xfrm>
            <a:off x="5181600" y="457200"/>
            <a:ext cx="3505200" cy="307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8134"/>
          <a:stretch>
            <a:fillRect/>
          </a:stretch>
        </p:blipFill>
        <p:spPr bwMode="auto">
          <a:xfrm>
            <a:off x="1066800" y="1219200"/>
            <a:ext cx="64103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619125" y="4192587"/>
            <a:ext cx="357187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800" b="1" dirty="0">
                <a:latin typeface="Times New Roman" pitchFamily="18" charset="0"/>
                <a:cs typeface="Times New Roman" pitchFamily="18" charset="0"/>
              </a:rPr>
              <a:t>Operating conditions</a:t>
            </a:r>
          </a:p>
          <a:p>
            <a:pPr>
              <a:buFontTx/>
              <a:buBlip>
                <a:blip r:embed="rId3"/>
              </a:buBlip>
            </a:pPr>
            <a:r>
              <a:rPr lang="en-US" altLang="ko-KR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ko-KR" sz="2000" dirty="0">
                <a:latin typeface="Times New Roman" pitchFamily="18" charset="0"/>
                <a:cs typeface="Times New Roman" pitchFamily="18" charset="0"/>
              </a:rPr>
              <a:t>HRT: (30, 20, and 10 min).</a:t>
            </a:r>
          </a:p>
          <a:p>
            <a:pPr>
              <a:buFontTx/>
              <a:buBlip>
                <a:blip r:embed="rId3"/>
              </a:buBlip>
            </a:pPr>
            <a:r>
              <a:rPr lang="en-US" altLang="ko-KR" sz="2000" dirty="0">
                <a:latin typeface="Times New Roman" pitchFamily="18" charset="0"/>
                <a:cs typeface="Times New Roman" pitchFamily="18" charset="0"/>
              </a:rPr>
              <a:t>  Cr</a:t>
            </a:r>
            <a:r>
              <a:rPr lang="en-US" altLang="ko-KR" sz="2000" baseline="30000" dirty="0">
                <a:latin typeface="Times New Roman" pitchFamily="18" charset="0"/>
                <a:cs typeface="Times New Roman" pitchFamily="18" charset="0"/>
              </a:rPr>
              <a:t>6+  </a:t>
            </a:r>
            <a:r>
              <a:rPr lang="en-US" altLang="ko-KR" sz="2000" dirty="0">
                <a:latin typeface="Times New Roman" pitchFamily="18" charset="0"/>
                <a:cs typeface="Times New Roman" pitchFamily="18" charset="0"/>
              </a:rPr>
              <a:t>(50 ppb) was added  </a:t>
            </a:r>
          </a:p>
          <a:p>
            <a:r>
              <a:rPr lang="en-US" altLang="ko-KR" sz="2000" dirty="0">
                <a:latin typeface="Times New Roman" pitchFamily="18" charset="0"/>
                <a:cs typeface="Times New Roman" pitchFamily="18" charset="0"/>
              </a:rPr>
              <a:t>      after 5 hours of operation.</a:t>
            </a:r>
            <a:endParaRPr lang="en-US" altLang="ko-KR" sz="2000" dirty="0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0" y="500063"/>
            <a:ext cx="9144000" cy="714375"/>
          </a:xfrm>
          <a:prstGeom prst="rect">
            <a:avLst/>
          </a:prstGeom>
        </p:spPr>
        <p:txBody>
          <a:bodyPr/>
          <a:lstStyle/>
          <a:p>
            <a:pPr fontAlgn="auto" latinLnBrk="1">
              <a:spcAft>
                <a:spcPts val="0"/>
              </a:spcAft>
              <a:defRPr/>
            </a:pPr>
            <a:r>
              <a:rPr lang="en-US" altLang="ko-KR" sz="3600" b="1" dirty="0">
                <a:latin typeface="Times New Roman" pitchFamily="18" charset="0"/>
                <a:ea typeface="+mj-ea"/>
                <a:cs typeface="Times New Roman" pitchFamily="18" charset="0"/>
              </a:rPr>
              <a:t>Effect of HRT</a:t>
            </a:r>
            <a:endParaRPr lang="en-US" altLang="ko-KR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488" y="6388100"/>
            <a:ext cx="1598612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 b="1" dirty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RESULTS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923" t="47151" r="22585"/>
          <a:stretch>
            <a:fillRect/>
          </a:stretch>
        </p:blipFill>
        <p:spPr bwMode="auto">
          <a:xfrm>
            <a:off x="4038600" y="3810000"/>
            <a:ext cx="342900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488" y="6388100"/>
            <a:ext cx="1598612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 b="1" dirty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RESULTS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57200" y="1524000"/>
            <a:ext cx="3609975" cy="2846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ko-KR" sz="2400" b="1" dirty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Operating conditions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kumimoji="0" lang="en-US" altLang="ko-KR" sz="2400" dirty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HRT: 30 min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kumimoji="0" lang="en-US" altLang="ko-KR" sz="2400" dirty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Sulfur particles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kumimoji="0" lang="en-US" altLang="ko-KR" sz="2400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  (2-4</a:t>
            </a:r>
            <a:r>
              <a:rPr kumimoji="0" lang="en-US" altLang="ko-KR" sz="2400" dirty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, </a:t>
            </a:r>
            <a:r>
              <a:rPr kumimoji="0" lang="en-US" altLang="ko-KR" sz="2400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mm</a:t>
            </a:r>
            <a:r>
              <a:rPr kumimoji="0" lang="en-US" altLang="ko-KR" sz="2400" dirty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kumimoji="0" lang="en-US" altLang="ko-KR" sz="2400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Different temperatures</a:t>
            </a:r>
            <a:r>
              <a:rPr lang="en-US" altLang="ko-KR" sz="2400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 ( 20, 30, 45, 50, 60 </a:t>
            </a:r>
            <a:r>
              <a:rPr lang="en-US" altLang="ko-KR" sz="2400" dirty="0" smtClean="0">
                <a:latin typeface="Times New Roman"/>
                <a:ea typeface="맑은 고딕" pitchFamily="50" charset="-127"/>
                <a:cs typeface="Times New Roman"/>
              </a:rPr>
              <a:t>°</a:t>
            </a:r>
            <a:r>
              <a:rPr lang="en-US" altLang="ko-KR" sz="2400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C)</a:t>
            </a:r>
            <a:r>
              <a:rPr kumimoji="0" lang="en-US" altLang="ko-KR" sz="2400" dirty="0" smtClean="0"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 </a:t>
            </a:r>
            <a:endParaRPr kumimoji="0" lang="en-US" altLang="ko-KR" sz="2400" dirty="0">
              <a:latin typeface="Times New Roman" pitchFamily="18" charset="0"/>
              <a:ea typeface="맑은 고딕" pitchFamily="50" charset="-127"/>
              <a:cs typeface="Times New Roman" pitchFamily="18" charset="0"/>
            </a:endParaRP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43450" y="457200"/>
            <a:ext cx="4400550" cy="3212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81600" y="3429000"/>
            <a:ext cx="3619500" cy="288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4"/>
          <p:cNvSpPr txBox="1">
            <a:spLocks/>
          </p:cNvSpPr>
          <p:nvPr/>
        </p:nvSpPr>
        <p:spPr>
          <a:xfrm>
            <a:off x="0" y="500063"/>
            <a:ext cx="9144000" cy="714375"/>
          </a:xfrm>
          <a:prstGeom prst="rect">
            <a:avLst/>
          </a:prstGeom>
        </p:spPr>
        <p:txBody>
          <a:bodyPr/>
          <a:lstStyle/>
          <a:p>
            <a:pPr fontAlgn="auto" latinLnBrk="1">
              <a:spcAft>
                <a:spcPts val="0"/>
              </a:spcAft>
              <a:defRPr/>
            </a:pPr>
            <a:r>
              <a:rPr lang="en-US" altLang="ko-KR" sz="3600" b="1" dirty="0">
                <a:latin typeface="Times New Roman" pitchFamily="18" charset="0"/>
                <a:ea typeface="+mj-ea"/>
                <a:cs typeface="Times New Roman" pitchFamily="18" charset="0"/>
              </a:rPr>
              <a:t>Effect of temperature</a:t>
            </a:r>
            <a:endParaRPr lang="en-US" altLang="ko-KR" sz="36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3575" y="1428750"/>
            <a:ext cx="5864225" cy="472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214313" y="1785938"/>
            <a:ext cx="4071937" cy="2846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800" b="1" dirty="0">
                <a:latin typeface="Times New Roman" pitchFamily="18" charset="0"/>
                <a:cs typeface="Times New Roman" pitchFamily="18" charset="0"/>
              </a:rPr>
              <a:t>Operating conditions</a:t>
            </a:r>
          </a:p>
          <a:p>
            <a:endParaRPr lang="en-US" altLang="ko-KR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Blip>
                <a:blip r:embed="rId3"/>
              </a:buBlip>
            </a:pPr>
            <a:r>
              <a:rPr lang="en-US" altLang="ko-KR" sz="2000" dirty="0">
                <a:latin typeface="Times New Roman" pitchFamily="18" charset="0"/>
                <a:cs typeface="Times New Roman" pitchFamily="18" charset="0"/>
              </a:rPr>
              <a:t> HRT: 30 min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Blip>
                <a:blip r:embed="rId3"/>
              </a:buBlip>
            </a:pPr>
            <a:r>
              <a:rPr lang="en-US" altLang="ko-KR" sz="2000" dirty="0">
                <a:latin typeface="Times New Roman" pitchFamily="18" charset="0"/>
                <a:cs typeface="Times New Roman" pitchFamily="18" charset="0"/>
              </a:rPr>
              <a:t> Sulfur particles(2-4, mm</a:t>
            </a:r>
            <a:r>
              <a:rPr lang="en-US" altLang="ko-KR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Blip>
                <a:blip r:embed="rId3"/>
              </a:buBlip>
            </a:pPr>
            <a:r>
              <a:rPr lang="en-US" altLang="ko-KR" sz="2000" dirty="0" smtClean="0">
                <a:latin typeface="Times New Roman" pitchFamily="18" charset="0"/>
                <a:cs typeface="Times New Roman" pitchFamily="18" charset="0"/>
              </a:rPr>
              <a:t>Temp (30, 45 </a:t>
            </a:r>
            <a:r>
              <a:rPr lang="en-US" altLang="ko-KR" sz="2000" dirty="0" smtClean="0">
                <a:latin typeface="Times New Roman"/>
                <a:cs typeface="Times New Roman"/>
              </a:rPr>
              <a:t>°</a:t>
            </a:r>
            <a:r>
              <a:rPr lang="en-US" altLang="ko-KR" sz="2000" dirty="0" smtClean="0">
                <a:latin typeface="Times New Roman" pitchFamily="18" charset="0"/>
                <a:cs typeface="Times New Roman" pitchFamily="18" charset="0"/>
              </a:rPr>
              <a:t>C)</a:t>
            </a:r>
            <a:endParaRPr lang="en-US" altLang="ko-KR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Blip>
                <a:blip r:embed="rId3"/>
              </a:buBlip>
            </a:pPr>
            <a:r>
              <a:rPr lang="en-US" altLang="ko-KR" sz="2000" dirty="0">
                <a:latin typeface="Times New Roman" pitchFamily="18" charset="0"/>
                <a:cs typeface="Times New Roman" pitchFamily="18" charset="0"/>
              </a:rPr>
              <a:t> Cr</a:t>
            </a:r>
            <a:r>
              <a:rPr lang="en-US" altLang="ko-KR" sz="2000" baseline="30000" dirty="0">
                <a:latin typeface="Times New Roman" pitchFamily="18" charset="0"/>
                <a:cs typeface="Times New Roman" pitchFamily="18" charset="0"/>
              </a:rPr>
              <a:t>6+  </a:t>
            </a:r>
            <a:r>
              <a:rPr lang="en-US" altLang="ko-KR" sz="2000" dirty="0">
                <a:latin typeface="Times New Roman" pitchFamily="18" charset="0"/>
                <a:cs typeface="Times New Roman" pitchFamily="18" charset="0"/>
              </a:rPr>
              <a:t>(50 ppb</a:t>
            </a:r>
            <a:r>
              <a:rPr lang="en-US" altLang="ko-KR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0" y="500063"/>
            <a:ext cx="9144000" cy="714375"/>
          </a:xfrm>
          <a:prstGeom prst="rect">
            <a:avLst/>
          </a:prstGeom>
        </p:spPr>
        <p:txBody>
          <a:bodyPr/>
          <a:lstStyle/>
          <a:p>
            <a:pPr fontAlgn="auto" latinLnBrk="1">
              <a:spcAft>
                <a:spcPts val="0"/>
              </a:spcAft>
              <a:defRPr/>
            </a:pPr>
            <a:r>
              <a:rPr lang="en-US" altLang="ko-KR" sz="3600" b="1" dirty="0">
                <a:latin typeface="Times New Roman" pitchFamily="18" charset="0"/>
                <a:ea typeface="+mj-ea"/>
                <a:cs typeface="Times New Roman" pitchFamily="18" charset="0"/>
              </a:rPr>
              <a:t>Effect of </a:t>
            </a:r>
            <a:r>
              <a:rPr lang="en-US" altLang="ko-KR" sz="3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temperature on Cr</a:t>
            </a:r>
            <a:r>
              <a:rPr lang="en-US" altLang="ko-KR" sz="3600" b="1" baseline="30000" dirty="0" smtClean="0">
                <a:latin typeface="Times New Roman" pitchFamily="18" charset="0"/>
                <a:ea typeface="+mj-ea"/>
                <a:cs typeface="Times New Roman" pitchFamily="18" charset="0"/>
              </a:rPr>
              <a:t>6+ </a:t>
            </a:r>
            <a:r>
              <a:rPr lang="en-US" altLang="ko-KR" sz="3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detection</a:t>
            </a:r>
            <a:endParaRPr lang="en-US" altLang="ko-KR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488" y="6388100"/>
            <a:ext cx="1598612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 b="1" dirty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14313" y="1785938"/>
            <a:ext cx="4071937" cy="226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800" b="1" dirty="0">
                <a:latin typeface="Times New Roman" pitchFamily="18" charset="0"/>
                <a:cs typeface="Times New Roman" pitchFamily="18" charset="0"/>
              </a:rPr>
              <a:t>Operating conditions</a:t>
            </a:r>
          </a:p>
          <a:p>
            <a:endParaRPr lang="en-US" altLang="ko-KR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Blip>
                <a:blip r:embed="rId2"/>
              </a:buBlip>
            </a:pPr>
            <a:r>
              <a:rPr lang="en-US" altLang="ko-KR" sz="2000" dirty="0">
                <a:latin typeface="Times New Roman" pitchFamily="18" charset="0"/>
                <a:cs typeface="Times New Roman" pitchFamily="18" charset="0"/>
              </a:rPr>
              <a:t> HRT: 30 min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Blip>
                <a:blip r:embed="rId2"/>
              </a:buBlip>
            </a:pPr>
            <a:r>
              <a:rPr lang="en-US" altLang="ko-KR" sz="2000" dirty="0">
                <a:latin typeface="Times New Roman" pitchFamily="18" charset="0"/>
                <a:cs typeface="Times New Roman" pitchFamily="18" charset="0"/>
              </a:rPr>
              <a:t> Sulfur particles(2-4, mm)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Blip>
                <a:blip r:embed="rId2"/>
              </a:buBlip>
            </a:pPr>
            <a:r>
              <a:rPr lang="en-US" altLang="ko-K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000" dirty="0" smtClean="0">
                <a:latin typeface="Times New Roman" pitchFamily="18" charset="0"/>
                <a:cs typeface="Times New Roman" pitchFamily="18" charset="0"/>
              </a:rPr>
              <a:t>Different alkalinities </a:t>
            </a:r>
            <a:endParaRPr lang="en-US" altLang="ko-KR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488" y="6388100"/>
            <a:ext cx="1598612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 b="1" dirty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RESULTS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57600" y="1371600"/>
            <a:ext cx="5486401" cy="38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4"/>
          <p:cNvSpPr txBox="1">
            <a:spLocks/>
          </p:cNvSpPr>
          <p:nvPr/>
        </p:nvSpPr>
        <p:spPr>
          <a:xfrm>
            <a:off x="0" y="500063"/>
            <a:ext cx="9144000" cy="714375"/>
          </a:xfrm>
          <a:prstGeom prst="rect">
            <a:avLst/>
          </a:prstGeom>
        </p:spPr>
        <p:txBody>
          <a:bodyPr/>
          <a:lstStyle/>
          <a:p>
            <a:pPr fontAlgn="auto" latinLnBrk="1">
              <a:spcAft>
                <a:spcPts val="0"/>
              </a:spcAft>
              <a:defRPr/>
            </a:pPr>
            <a:r>
              <a:rPr lang="en-US" altLang="ko-KR" sz="3600" b="1" dirty="0">
                <a:latin typeface="Times New Roman" pitchFamily="18" charset="0"/>
                <a:ea typeface="+mj-ea"/>
                <a:cs typeface="Times New Roman" pitchFamily="18" charset="0"/>
              </a:rPr>
              <a:t>Effect of </a:t>
            </a:r>
            <a:r>
              <a:rPr lang="en-US" altLang="ko-KR" sz="3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alkalinities</a:t>
            </a:r>
            <a:endParaRPr lang="en-US" altLang="ko-KR" sz="36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1600200"/>
            <a:ext cx="861695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533400"/>
            <a:ext cx="89780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latinLnBrk="1"/>
            <a:r>
              <a:rPr lang="en-US" altLang="ko-KR" sz="3600" b="1" dirty="0">
                <a:latin typeface="Times New Roman" pitchFamily="18" charset="0"/>
                <a:ea typeface="+mj-ea"/>
                <a:cs typeface="Times New Roman" pitchFamily="18" charset="0"/>
              </a:rPr>
              <a:t>Detection of stream water by SOB biosensor</a:t>
            </a:r>
            <a:r>
              <a:rPr lang="en-US" altLang="ko-KR" sz="2800" dirty="0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910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76200" y="1935162"/>
          <a:ext cx="4603750" cy="347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64" name="SPW 10.0 Graph" r:id="rId3" imgW="5978347" imgH="4514393" progId="">
                  <p:embed/>
                </p:oleObj>
              </mc:Choice>
              <mc:Fallback>
                <p:oleObj name="SPW 10.0 Graph" r:id="rId3" imgW="5978347" imgH="4514393" progId="">
                  <p:embed/>
                  <p:pic>
                    <p:nvPicPr>
                      <p:cNvPr id="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935162"/>
                        <a:ext cx="4603750" cy="347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724400" y="1935162"/>
          <a:ext cx="4391025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65" name="SPW 10.0 Graph" r:id="rId5" imgW="5778094" imgH="4514393" progId="">
                  <p:embed/>
                </p:oleObj>
              </mc:Choice>
              <mc:Fallback>
                <p:oleObj name="SPW 10.0 Graph" r:id="rId5" imgW="5778094" imgH="4514393" progId="">
                  <p:embed/>
                  <p:pic>
                    <p:nvPicPr>
                      <p:cNvPr id="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935162"/>
                        <a:ext cx="4391025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533400"/>
            <a:ext cx="918629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latinLnBrk="1"/>
            <a:r>
              <a:rPr lang="en-US" altLang="ko-KR" sz="3200" b="1" dirty="0" smtClean="0">
                <a:latin typeface="Times New Roman" pitchFamily="18" charset="0"/>
                <a:cs typeface="Times New Roman" pitchFamily="18" charset="0"/>
              </a:rPr>
              <a:t>Assessment of industrial effluent by SOB biosensor.</a:t>
            </a:r>
            <a:endParaRPr lang="en-US" altLang="ko-KR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31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71550" y="1431919"/>
          <a:ext cx="6934200" cy="4892681"/>
        </p:xfrm>
        <a:graphic>
          <a:graphicData uri="http://schemas.openxmlformats.org/drawingml/2006/table">
            <a:tbl>
              <a:tblPr/>
              <a:tblGrid>
                <a:gridCol w="1793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4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5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42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58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59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UNIT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C1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R2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5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pH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8.5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7.6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7.26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8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EC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mS/cm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1.25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0.2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0.23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1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Ammonia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ppm</a:t>
                      </a:r>
                      <a:endParaRPr kumimoji="0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34" charset="-127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6.7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2.2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9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NO</a:t>
                      </a:r>
                      <a:r>
                        <a:rPr kumimoji="0" lang="en-US" altLang="ko-KR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2</a:t>
                      </a: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-N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ppm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1.1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0.18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0.48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NO</a:t>
                      </a:r>
                      <a:r>
                        <a:rPr kumimoji="0" lang="en-US" altLang="ko-KR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3</a:t>
                      </a: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-N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ppm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9.43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3.4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3.47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59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PO</a:t>
                      </a:r>
                      <a:r>
                        <a:rPr kumimoji="0" lang="en-US" altLang="ko-KR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4</a:t>
                      </a: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ppm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1.58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2.45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32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1,4 Dioxane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ppm</a:t>
                      </a:r>
                      <a:endParaRPr kumimoji="0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34" charset="-127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0.27</a:t>
                      </a:r>
                      <a:endParaRPr kumimoji="0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굴림" pitchFamily="34" charset="-127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59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Cd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ppm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0.001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0.001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0.001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59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Cr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ppm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ND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ND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0.001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59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Cu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ppm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ND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0.002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0.003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59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Pb</a:t>
                      </a:r>
                      <a:endParaRPr kumimoji="0" lang="en-US" altLang="ko-K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34" charset="-127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ppm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0.019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0.012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0.02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59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Hg</a:t>
                      </a:r>
                      <a:endParaRPr kumimoji="0" lang="en-US" altLang="ko-K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34" charset="-127"/>
                        <a:cs typeface="Times New Roman" pitchFamily="18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ppm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0.002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ND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ND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59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Zn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ppm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0.014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0.01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굴림" pitchFamily="34" charset="-127"/>
                          <a:cs typeface="Times New Roman" pitchFamily="18" charset="0"/>
                        </a:rPr>
                        <a:t>0.025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5334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400" b="1" dirty="0">
                <a:latin typeface="Times New Roman" pitchFamily="18" charset="0"/>
                <a:ea typeface="굴림" pitchFamily="34" charset="-127"/>
                <a:cs typeface="Times New Roman" pitchFamily="18" charset="0"/>
              </a:rPr>
              <a:t>Physicochemical parameters of textile industry effluent and river waters</a:t>
            </a:r>
          </a:p>
        </p:txBody>
      </p:sp>
    </p:spTree>
    <p:extLst>
      <p:ext uri="{BB962C8B-B14F-4D97-AF65-F5344CB8AC3E}">
        <p14:creationId xmlns:p14="http://schemas.microsoft.com/office/powerpoint/2010/main" val="365175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5"/>
          <p:cNvSpPr/>
          <p:nvPr/>
        </p:nvSpPr>
        <p:spPr>
          <a:xfrm>
            <a:off x="90488" y="6388100"/>
            <a:ext cx="1598612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 b="1" dirty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RESULTS</a:t>
            </a:r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86200" y="152400"/>
            <a:ext cx="417195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6022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62400" y="2971800"/>
            <a:ext cx="4533900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itle 4"/>
          <p:cNvSpPr txBox="1">
            <a:spLocks/>
          </p:cNvSpPr>
          <p:nvPr/>
        </p:nvSpPr>
        <p:spPr>
          <a:xfrm>
            <a:off x="0" y="500063"/>
            <a:ext cx="9144000" cy="714375"/>
          </a:xfrm>
          <a:prstGeom prst="rect">
            <a:avLst/>
          </a:prstGeom>
        </p:spPr>
        <p:txBody>
          <a:bodyPr/>
          <a:lstStyle/>
          <a:p>
            <a:pPr fontAlgn="auto" latinLnBrk="1">
              <a:spcAft>
                <a:spcPts val="0"/>
              </a:spcAft>
              <a:defRPr/>
            </a:pPr>
            <a:r>
              <a:rPr lang="en-US" altLang="ko-KR" sz="3600" b="1" dirty="0">
                <a:latin typeface="Times New Roman" pitchFamily="18" charset="0"/>
                <a:ea typeface="+mj-ea"/>
                <a:cs typeface="Times New Roman" pitchFamily="18" charset="0"/>
              </a:rPr>
              <a:t>Effect of </a:t>
            </a:r>
            <a:r>
              <a:rPr lang="en-US" altLang="ko-KR" sz="3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alkalinities</a:t>
            </a:r>
          </a:p>
          <a:p>
            <a:pPr fontAlgn="auto" latinLnBrk="1">
              <a:spcAft>
                <a:spcPts val="0"/>
              </a:spcAft>
              <a:defRPr/>
            </a:pPr>
            <a:endParaRPr lang="en-US" altLang="ko-KR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95263" y="1848177"/>
            <a:ext cx="4071937" cy="272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800" b="1" dirty="0">
                <a:latin typeface="Times New Roman" pitchFamily="18" charset="0"/>
                <a:cs typeface="Times New Roman" pitchFamily="18" charset="0"/>
              </a:rPr>
              <a:t>Operating conditions</a:t>
            </a:r>
          </a:p>
          <a:p>
            <a:endParaRPr lang="en-US" altLang="ko-KR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Blip>
                <a:blip r:embed="rId4"/>
              </a:buBlip>
            </a:pPr>
            <a:r>
              <a:rPr lang="en-US" altLang="ko-KR" sz="2000" dirty="0">
                <a:latin typeface="Times New Roman" pitchFamily="18" charset="0"/>
                <a:cs typeface="Times New Roman" pitchFamily="18" charset="0"/>
              </a:rPr>
              <a:t> HRT: 30 min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Blip>
                <a:blip r:embed="rId4"/>
              </a:buBlip>
            </a:pPr>
            <a:r>
              <a:rPr lang="en-US" altLang="ko-KR" sz="2000" dirty="0">
                <a:latin typeface="Times New Roman" pitchFamily="18" charset="0"/>
                <a:cs typeface="Times New Roman" pitchFamily="18" charset="0"/>
              </a:rPr>
              <a:t> Sulfur particles(2-4, mm)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Blip>
                <a:blip r:embed="rId4"/>
              </a:buBlip>
            </a:pPr>
            <a:r>
              <a:rPr lang="en-US" altLang="ko-K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000" dirty="0" smtClean="0">
                <a:latin typeface="Times New Roman" pitchFamily="18" charset="0"/>
                <a:cs typeface="Times New Roman" pitchFamily="18" charset="0"/>
              </a:rPr>
              <a:t>Different alkalinities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Blip>
                <a:blip r:embed="rId4"/>
              </a:buBlip>
            </a:pPr>
            <a:r>
              <a:rPr lang="en-US" altLang="ko-KR" sz="2000" dirty="0" smtClean="0">
                <a:latin typeface="Times New Roman" pitchFamily="18" charset="0"/>
                <a:cs typeface="Times New Roman" pitchFamily="18" charset="0"/>
              </a:rPr>
              <a:t>Cr</a:t>
            </a:r>
            <a:r>
              <a:rPr lang="en-US" altLang="ko-KR" sz="2000" baseline="30000" dirty="0" smtClean="0">
                <a:latin typeface="Times New Roman" pitchFamily="18" charset="0"/>
                <a:cs typeface="Times New Roman" pitchFamily="18" charset="0"/>
              </a:rPr>
              <a:t>6+  </a:t>
            </a:r>
            <a:r>
              <a:rPr lang="en-US" altLang="ko-KR" sz="2000" dirty="0" smtClean="0">
                <a:latin typeface="Times New Roman" pitchFamily="18" charset="0"/>
                <a:cs typeface="Times New Roman" pitchFamily="18" charset="0"/>
              </a:rPr>
              <a:t>(50 ppb)</a:t>
            </a:r>
            <a:endParaRPr lang="en-US" altLang="ko-KR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 txBox="1">
            <a:spLocks/>
          </p:cNvSpPr>
          <p:nvPr/>
        </p:nvSpPr>
        <p:spPr>
          <a:xfrm>
            <a:off x="0" y="500063"/>
            <a:ext cx="9144000" cy="714375"/>
          </a:xfrm>
          <a:prstGeom prst="rect">
            <a:avLst/>
          </a:prstGeom>
        </p:spPr>
        <p:txBody>
          <a:bodyPr/>
          <a:lstStyle/>
          <a:p>
            <a:pPr fontAlgn="auto" latinLnBrk="1">
              <a:spcAft>
                <a:spcPts val="0"/>
              </a:spcAft>
              <a:defRPr/>
            </a:pPr>
            <a:r>
              <a:rPr lang="en-US" altLang="ko-KR" sz="3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Conclusions</a:t>
            </a:r>
            <a:endParaRPr lang="en-US" altLang="ko-KR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457200" y="1066800"/>
            <a:ext cx="8229600" cy="5429250"/>
          </a:xfrm>
          <a:prstGeom prst="rect">
            <a:avLst/>
          </a:prstGeom>
        </p:spPr>
        <p:txBody>
          <a:bodyPr/>
          <a:lstStyle/>
          <a:p>
            <a:pPr marL="342900" marR="0" lvl="0" indent="-395288" algn="l" defTabSz="914400" rtl="0" eaLnBrk="0" fontAlgn="base" latinLnBrk="0" hangingPunct="0">
              <a:lnSpc>
                <a:spcPct val="21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charset="0"/>
              <a:buBlip>
                <a:blip r:embed="rId2"/>
              </a:buBlip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굴림" charset="-127"/>
                <a:cs typeface="Times New Roman" pitchFamily="18" charset="0"/>
              </a:rPr>
              <a:t>The methods is consider a new assay</a:t>
            </a:r>
            <a:r>
              <a:rPr kumimoji="0" lang="en-US" altLang="ko-KR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굴림" charset="-127"/>
                <a:cs typeface="Times New Roman" pitchFamily="18" charset="0"/>
              </a:rPr>
              <a:t> for toxicity assessment.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굴림" charset="-127"/>
              <a:cs typeface="Times New Roman" pitchFamily="18" charset="0"/>
            </a:endParaRPr>
          </a:p>
          <a:p>
            <a:pPr marL="342900" marR="0" lvl="0" indent="-395288" algn="l" defTabSz="914400" rtl="0" eaLnBrk="0" fontAlgn="base" latinLnBrk="0" hangingPunct="0">
              <a:lnSpc>
                <a:spcPct val="21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charset="0"/>
              <a:buBlip>
                <a:blip r:embed="rId2"/>
              </a:buBlip>
              <a:tabLst/>
              <a:defRPr/>
            </a:pPr>
            <a:r>
              <a:rPr lang="en-US" sz="2400" dirty="0" smtClean="0">
                <a:latin typeface="Times New Roman" pitchFamily="18" charset="0"/>
                <a:ea typeface="굴림" charset="-127"/>
                <a:cs typeface="Times New Roman" pitchFamily="18" charset="0"/>
              </a:rPr>
              <a:t>SOB biosensor detect toxic chemicals in different mode.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굴림" charset="-127"/>
              <a:cs typeface="Times New Roman" pitchFamily="18" charset="0"/>
            </a:endParaRPr>
          </a:p>
          <a:p>
            <a:pPr marL="342900" marR="0" lvl="0" indent="-395288" algn="just" defTabSz="914400" rtl="0" eaLnBrk="0" fontAlgn="base" latinLnBrk="0" hangingPunct="0">
              <a:lnSpc>
                <a:spcPct val="21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charset="0"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굴림" charset="-127"/>
                <a:cs typeface="Times New Roman" pitchFamily="18" charset="0"/>
              </a:rPr>
              <a:t>SOB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굴림" charset="-127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굴림" charset="-127"/>
                <a:cs typeface="Times New Roman" pitchFamily="18" charset="0"/>
              </a:rPr>
              <a:t>biosensor can be improved by changing HRT or  increasing sulfur particles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굴림" charset="-127"/>
                <a:cs typeface="Times New Roman" pitchFamily="18" charset="0"/>
              </a:rPr>
              <a:t> size.</a:t>
            </a:r>
          </a:p>
          <a:p>
            <a:pPr marL="342900" marR="0" lvl="0" indent="-395288" algn="just" defTabSz="914400" rtl="0" eaLnBrk="0" fontAlgn="base" latinLnBrk="0" hangingPunct="0">
              <a:lnSpc>
                <a:spcPct val="21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charset="0"/>
              <a:buBlip>
                <a:blip r:embed="rId2"/>
              </a:buBlip>
              <a:tabLst/>
              <a:defRPr/>
            </a:pPr>
            <a:r>
              <a:rPr lang="en-US" sz="2400" dirty="0" smtClean="0">
                <a:latin typeface="Times New Roman" pitchFamily="18" charset="0"/>
                <a:ea typeface="굴림" charset="-127"/>
                <a:cs typeface="Times New Roman" pitchFamily="18" charset="0"/>
              </a:rPr>
              <a:t>Detection of many toxic chemicals.</a:t>
            </a:r>
            <a:endParaRPr kumimoji="0" lang="en-US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굴림" charset="-127"/>
              <a:cs typeface="Times New Roman" pitchFamily="18" charset="0"/>
            </a:endParaRPr>
          </a:p>
          <a:p>
            <a:pPr marL="342900" marR="0" lvl="0" indent="-395288" algn="just" defTabSz="914400" rtl="0" eaLnBrk="0" fontAlgn="base" latinLnBrk="0" hangingPunct="0">
              <a:lnSpc>
                <a:spcPct val="21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charset="0"/>
              <a:buBlip>
                <a:blip r:embed="rId2"/>
              </a:buBlip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굴림" charset="-127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488" y="6388100"/>
            <a:ext cx="245932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 b="1" dirty="0" smtClean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CONCLUSIONS</a:t>
            </a:r>
            <a:endParaRPr kumimoji="0" lang="en-US" altLang="ko-KR" sz="2400" b="1" dirty="0">
              <a:ln w="18415" cmpd="sng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Sedky\Desktop\vels\Snakehead_1251_98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19" b="11764"/>
          <a:stretch>
            <a:fillRect/>
          </a:stretch>
        </p:blipFill>
        <p:spPr bwMode="auto">
          <a:xfrm>
            <a:off x="4953000" y="1447800"/>
            <a:ext cx="3568841" cy="1633550"/>
          </a:xfrm>
          <a:prstGeom prst="rect">
            <a:avLst/>
          </a:prstGeom>
          <a:noFill/>
        </p:spPr>
      </p:pic>
      <p:pic>
        <p:nvPicPr>
          <p:cNvPr id="5" name="Picture 4" descr="C:\Documents and Settings\Sedky\Desktop\vels\Pimephales_promelas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971800"/>
            <a:ext cx="2939627" cy="2438400"/>
          </a:xfrm>
          <a:prstGeom prst="roundRect">
            <a:avLst/>
          </a:prstGeom>
          <a:noFill/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0" y="500063"/>
            <a:ext cx="9144000" cy="714375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Fish</a:t>
            </a:r>
            <a:endParaRPr kumimoji="0" lang="en-US" altLang="ko-KR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62000" y="1143000"/>
            <a:ext cx="3886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ko-KR" sz="2400" dirty="0" smtClean="0">
                <a:latin typeface="Times New Roman" pitchFamily="18" charset="0"/>
                <a:cs typeface="Times New Roman" pitchFamily="18" charset="0"/>
              </a:rPr>
              <a:t>Mortality or movement direction</a:t>
            </a:r>
            <a:endParaRPr lang="ko-KR" altLang="ko-KR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ko-KR" sz="2400" dirty="0" smtClean="0">
                <a:latin typeface="Times New Roman" pitchFamily="18" charset="0"/>
                <a:cs typeface="Times New Roman" pitchFamily="18" charset="0"/>
              </a:rPr>
              <a:t>ATP</a:t>
            </a:r>
            <a:endParaRPr lang="ko-KR" altLang="ko-KR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ko-KR" sz="2400" dirty="0" smtClean="0">
                <a:latin typeface="Times New Roman" pitchFamily="18" charset="0"/>
                <a:cs typeface="Times New Roman" pitchFamily="18" charset="0"/>
              </a:rPr>
              <a:t>Survival</a:t>
            </a:r>
            <a:endParaRPr lang="ko-KR" altLang="ko-KR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85800" y="3352800"/>
            <a:ext cx="4419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atinLnBrk="1"/>
            <a:r>
              <a:rPr lang="en-US" altLang="ko-KR" sz="2400" i="1" dirty="0" smtClean="0">
                <a:latin typeface="Times New Roman" pitchFamily="18" charset="0"/>
                <a:cs typeface="Times New Roman" pitchFamily="18" charset="0"/>
              </a:rPr>
              <a:t>Some fish are </a:t>
            </a:r>
            <a:r>
              <a:rPr lang="en-US" altLang="ko-KR" sz="2400" b="1" i="1" dirty="0" smtClean="0">
                <a:latin typeface="Times New Roman" pitchFamily="18" charset="0"/>
                <a:cs typeface="Times New Roman" pitchFamily="18" charset="0"/>
              </a:rPr>
              <a:t>not sensitive </a:t>
            </a:r>
            <a:r>
              <a:rPr lang="en-US" altLang="ko-KR" sz="2400" i="1" dirty="0" smtClean="0">
                <a:latin typeface="Times New Roman" pitchFamily="18" charset="0"/>
                <a:cs typeface="Times New Roman" pitchFamily="18" charset="0"/>
              </a:rPr>
              <a:t>to low concentration, </a:t>
            </a:r>
          </a:p>
          <a:p>
            <a:pPr latinLnBrk="1"/>
            <a:r>
              <a:rPr lang="en-US" altLang="ko-KR" sz="2400" i="1" dirty="0" smtClean="0">
                <a:latin typeface="Times New Roman" pitchFamily="18" charset="0"/>
                <a:cs typeface="Times New Roman" pitchFamily="18" charset="0"/>
              </a:rPr>
              <a:t>Test take </a:t>
            </a:r>
            <a:r>
              <a:rPr lang="en-US" altLang="ko-KR" sz="2400" b="1" i="1" dirty="0" smtClean="0">
                <a:latin typeface="Times New Roman" pitchFamily="18" charset="0"/>
                <a:cs typeface="Times New Roman" pitchFamily="18" charset="0"/>
              </a:rPr>
              <a:t>some days </a:t>
            </a:r>
          </a:p>
          <a:p>
            <a:pPr latinLnBrk="1"/>
            <a:r>
              <a:rPr lang="en-US" altLang="ko-KR" sz="2400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ko-KR" sz="2400" b="1" i="1" dirty="0" smtClean="0">
                <a:latin typeface="Times New Roman" pitchFamily="18" charset="0"/>
                <a:cs typeface="Times New Roman" pitchFamily="18" charset="0"/>
              </a:rPr>
              <a:t>olerate</a:t>
            </a:r>
            <a:r>
              <a:rPr lang="en-US" altLang="ko-KR" sz="2400" i="1" dirty="0" smtClean="0">
                <a:latin typeface="Times New Roman" pitchFamily="18" charset="0"/>
                <a:cs typeface="Times New Roman" pitchFamily="18" charset="0"/>
              </a:rPr>
              <a:t> pollutants and they need specialized </a:t>
            </a:r>
            <a:r>
              <a:rPr lang="en-US" altLang="ko-KR" sz="2400" b="1" i="1" dirty="0" smtClean="0">
                <a:latin typeface="Times New Roman" pitchFamily="18" charset="0"/>
                <a:cs typeface="Times New Roman" pitchFamily="18" charset="0"/>
              </a:rPr>
              <a:t>equipmen</a:t>
            </a:r>
            <a:r>
              <a:rPr lang="en-US" altLang="ko-KR" sz="2400" i="1" dirty="0" smtClean="0">
                <a:latin typeface="Times New Roman" pitchFamily="18" charset="0"/>
                <a:cs typeface="Times New Roman" pitchFamily="18" charset="0"/>
              </a:rPr>
              <a:t>t and operators with adequate </a:t>
            </a:r>
            <a:r>
              <a:rPr lang="en-US" altLang="ko-KR" sz="2400" b="1" i="1" dirty="0" smtClean="0">
                <a:latin typeface="Times New Roman" pitchFamily="18" charset="0"/>
                <a:cs typeface="Times New Roman" pitchFamily="18" charset="0"/>
              </a:rPr>
              <a:t>skills</a:t>
            </a:r>
            <a:endParaRPr lang="ko-KR" altLang="ko-KR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488" y="6388100"/>
            <a:ext cx="205062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400" b="1" dirty="0" smtClean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INRODUCTION</a:t>
            </a:r>
            <a:endParaRPr lang="en-US" altLang="ko-KR" sz="2400" b="1" dirty="0">
              <a:ln w="18415" cmpd="sng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/>
          <p:cNvSpPr txBox="1">
            <a:spLocks/>
          </p:cNvSpPr>
          <p:nvPr/>
        </p:nvSpPr>
        <p:spPr>
          <a:xfrm>
            <a:off x="457200" y="1066800"/>
            <a:ext cx="8229600" cy="5429250"/>
          </a:xfrm>
          <a:prstGeom prst="rect">
            <a:avLst/>
          </a:prstGeom>
        </p:spPr>
        <p:txBody>
          <a:bodyPr/>
          <a:lstStyle/>
          <a:p>
            <a:pPr marL="342900" lvl="0" indent="-395288" eaLnBrk="0" hangingPunct="0">
              <a:lnSpc>
                <a:spcPct val="210000"/>
              </a:lnSpc>
              <a:spcBef>
                <a:spcPts val="600"/>
              </a:spcBef>
              <a:buBlip>
                <a:blip r:embed="rId2"/>
              </a:buBlip>
              <a:defRPr/>
            </a:pPr>
            <a:r>
              <a:rPr lang="en-US" altLang="ko-KR" sz="2400" dirty="0" smtClean="0">
                <a:latin typeface="Times New Roman" pitchFamily="18" charset="0"/>
                <a:ea typeface="굴림" charset="-127"/>
                <a:cs typeface="Times New Roman" pitchFamily="18" charset="0"/>
              </a:rPr>
              <a:t>SOB biosensor detect toxic chemicals in industrial effluents.</a:t>
            </a:r>
          </a:p>
          <a:p>
            <a:pPr marL="342900" lvl="0" indent="-395288" algn="just" eaLnBrk="0" hangingPunct="0">
              <a:lnSpc>
                <a:spcPct val="210000"/>
              </a:lnSpc>
              <a:spcBef>
                <a:spcPts val="600"/>
              </a:spcBef>
              <a:buBlip>
                <a:blip r:embed="rId2"/>
              </a:buBlip>
              <a:defRPr/>
            </a:pPr>
            <a:r>
              <a:rPr lang="en-US" altLang="ko-KR" sz="2400" dirty="0" smtClean="0">
                <a:latin typeface="Times New Roman" pitchFamily="18" charset="0"/>
                <a:ea typeface="굴림" charset="-127"/>
                <a:cs typeface="Times New Roman" pitchFamily="18" charset="0"/>
              </a:rPr>
              <a:t>Recovery after toxicity.</a:t>
            </a:r>
          </a:p>
          <a:p>
            <a:pPr marL="342900" marR="0" lvl="0" indent="-395288" algn="just" defTabSz="914400" rtl="0" eaLnBrk="0" fontAlgn="base" latinLnBrk="0" hangingPunct="0">
              <a:lnSpc>
                <a:spcPct val="21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charset="0"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굴림" charset="-127"/>
                <a:cs typeface="Times New Roman" pitchFamily="18" charset="0"/>
              </a:rPr>
              <a:t>Can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굴림" charset="-127"/>
                <a:cs typeface="Times New Roman" pitchFamily="18" charset="0"/>
              </a:rPr>
              <a:t> be operated at different temperature</a:t>
            </a:r>
          </a:p>
          <a:p>
            <a:pPr marL="342900" marR="0" lvl="0" indent="-395288" algn="just" defTabSz="914400" rtl="0" eaLnBrk="0" fontAlgn="base" latinLnBrk="0" hangingPunct="0">
              <a:lnSpc>
                <a:spcPct val="21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charset="0"/>
              <a:buBlip>
                <a:blip r:embed="rId2"/>
              </a:buBlip>
              <a:tabLst/>
              <a:defRPr/>
            </a:pPr>
            <a:r>
              <a:rPr lang="en-US" sz="2400" dirty="0" smtClean="0">
                <a:latin typeface="Times New Roman" pitchFamily="18" charset="0"/>
                <a:ea typeface="굴림" charset="-127"/>
                <a:cs typeface="Times New Roman" pitchFamily="18" charset="0"/>
              </a:rPr>
              <a:t>The sensitivity to detect toxic chemicals increase at low alkalinity. </a:t>
            </a:r>
            <a:endParaRPr kumimoji="0" lang="en-US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굴림" charset="-127"/>
              <a:cs typeface="Times New Roman" pitchFamily="18" charset="0"/>
            </a:endParaRPr>
          </a:p>
          <a:p>
            <a:pPr marL="342900" marR="0" lvl="0" indent="-395288" algn="just" defTabSz="914400" rtl="0" eaLnBrk="0" fontAlgn="base" latinLnBrk="0" hangingPunct="0">
              <a:lnSpc>
                <a:spcPct val="21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charset="0"/>
              <a:buBlip>
                <a:blip r:embed="rId2"/>
              </a:buBlip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굴림" charset="-127"/>
              <a:cs typeface="Times New Roman" pitchFamily="18" charset="0"/>
            </a:endParaRPr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0" y="500063"/>
            <a:ext cx="9144000" cy="714375"/>
          </a:xfrm>
          <a:prstGeom prst="rect">
            <a:avLst/>
          </a:prstGeom>
        </p:spPr>
        <p:txBody>
          <a:bodyPr/>
          <a:lstStyle/>
          <a:p>
            <a:pPr fontAlgn="auto" latinLnBrk="1">
              <a:spcAft>
                <a:spcPts val="0"/>
              </a:spcAft>
              <a:defRPr/>
            </a:pPr>
            <a:r>
              <a:rPr lang="en-US" altLang="ko-KR" sz="3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Conclusions</a:t>
            </a:r>
            <a:endParaRPr lang="en-US" altLang="ko-KR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488" y="6388100"/>
            <a:ext cx="245932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 b="1" dirty="0" smtClean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CONCLUSIONS</a:t>
            </a:r>
            <a:endParaRPr kumimoji="0" lang="en-US" altLang="ko-KR" sz="2400" b="1" dirty="0">
              <a:ln w="18415" cmpd="sng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457200" y="1200150"/>
            <a:ext cx="8229600" cy="4895850"/>
          </a:xfrm>
          <a:prstGeom prst="rect">
            <a:avLst/>
          </a:prstGeom>
        </p:spPr>
        <p:txBody>
          <a:bodyPr/>
          <a:lstStyle/>
          <a:p>
            <a:pPr marL="342900" lvl="0" indent="-395288" eaLnBrk="0" hangingPunct="0">
              <a:spcBef>
                <a:spcPts val="0"/>
              </a:spcBef>
              <a:buBlip>
                <a:blip r:embed="rId2"/>
              </a:buBlip>
              <a:defRPr/>
            </a:pPr>
            <a:r>
              <a:rPr lang="en-US" altLang="ko-KR" sz="2400" b="1" dirty="0" smtClean="0">
                <a:latin typeface="Times New Roman" pitchFamily="18" charset="0"/>
                <a:cs typeface="Times New Roman" pitchFamily="18" charset="0"/>
              </a:rPr>
              <a:t>Simplicity </a:t>
            </a:r>
          </a:p>
          <a:p>
            <a:pPr marL="342900" indent="-395288" eaLnBrk="0" hangingPunct="0">
              <a:spcBef>
                <a:spcPts val="0"/>
              </a:spcBef>
              <a:buBlip>
                <a:blip r:embed="rId2"/>
              </a:buBlip>
              <a:defRPr/>
            </a:pPr>
            <a:r>
              <a:rPr lang="en-US" altLang="ko-KR" sz="2400" b="1" dirty="0" smtClean="0">
                <a:latin typeface="Times New Roman" pitchFamily="18" charset="0"/>
                <a:cs typeface="Times New Roman" pitchFamily="18" charset="0"/>
              </a:rPr>
              <a:t>Sulfur is cheap</a:t>
            </a:r>
          </a:p>
          <a:p>
            <a:pPr marL="342900" indent="-395288" eaLnBrk="0" hangingPunct="0">
              <a:spcBef>
                <a:spcPts val="0"/>
              </a:spcBef>
              <a:buBlip>
                <a:blip r:embed="rId2"/>
              </a:buBlip>
              <a:defRPr/>
            </a:pPr>
            <a:r>
              <a:rPr lang="en-US" altLang="ko-KR" sz="2400" b="1" dirty="0" smtClean="0">
                <a:latin typeface="Times New Roman" pitchFamily="18" charset="0"/>
                <a:cs typeface="Times New Roman" pitchFamily="18" charset="0"/>
              </a:rPr>
              <a:t>High sensitivity</a:t>
            </a:r>
          </a:p>
          <a:p>
            <a:pPr marL="342900" indent="-395288" eaLnBrk="0" hangingPunct="0">
              <a:spcBef>
                <a:spcPts val="0"/>
              </a:spcBef>
              <a:buBlip>
                <a:blip r:embed="rId2"/>
              </a:buBlip>
              <a:defRPr/>
            </a:pPr>
            <a:r>
              <a:rPr lang="en-US" altLang="ko-KR" sz="2400" b="1" dirty="0" smtClean="0">
                <a:latin typeface="Times New Roman" pitchFamily="18" charset="0"/>
                <a:cs typeface="Times New Roman" pitchFamily="18" charset="0"/>
              </a:rPr>
              <a:t>Easy operation</a:t>
            </a:r>
          </a:p>
          <a:p>
            <a:pPr marL="342900" indent="-395288" eaLnBrk="0" hangingPunct="0">
              <a:spcBef>
                <a:spcPts val="0"/>
              </a:spcBef>
              <a:buBlip>
                <a:blip r:embed="rId2"/>
              </a:buBlip>
              <a:defRPr/>
            </a:pPr>
            <a:r>
              <a:rPr lang="en-US" altLang="ko-KR" sz="2400" b="1" dirty="0" smtClean="0">
                <a:latin typeface="Times New Roman" pitchFamily="18" charset="0"/>
                <a:cs typeface="Times New Roman" pitchFamily="18" charset="0"/>
              </a:rPr>
              <a:t>Different  mode</a:t>
            </a:r>
          </a:p>
          <a:p>
            <a:pPr marL="342900" indent="-395288" eaLnBrk="0" hangingPunct="0">
              <a:spcBef>
                <a:spcPts val="0"/>
              </a:spcBef>
              <a:buBlip>
                <a:blip r:embed="rId2"/>
              </a:buBlip>
              <a:defRPr/>
            </a:pPr>
            <a:r>
              <a:rPr lang="en-US" altLang="ko-KR" sz="2400" b="1" dirty="0" smtClean="0">
                <a:latin typeface="Times New Roman" pitchFamily="18" charset="0"/>
                <a:cs typeface="Times New Roman" pitchFamily="18" charset="0"/>
              </a:rPr>
              <a:t>No Contamination </a:t>
            </a:r>
          </a:p>
          <a:p>
            <a:pPr marL="342900" indent="-395288" eaLnBrk="0" hangingPunct="0">
              <a:spcBef>
                <a:spcPts val="0"/>
              </a:spcBef>
              <a:buBlip>
                <a:blip r:embed="rId2"/>
              </a:buBlip>
              <a:defRPr/>
            </a:pPr>
            <a:r>
              <a:rPr lang="en-US" altLang="ko-KR" sz="2400" b="1" dirty="0" smtClean="0">
                <a:latin typeface="Times New Roman" pitchFamily="18" charset="0"/>
                <a:cs typeface="Times New Roman" pitchFamily="18" charset="0"/>
              </a:rPr>
              <a:t>No specific media </a:t>
            </a:r>
          </a:p>
          <a:p>
            <a:pPr marL="342900" indent="-395288" eaLnBrk="0" hangingPunct="0">
              <a:spcBef>
                <a:spcPts val="0"/>
              </a:spcBef>
              <a:buBlip>
                <a:blip r:embed="rId2"/>
              </a:buBlip>
              <a:defRPr/>
            </a:pPr>
            <a:r>
              <a:rPr lang="en-US" altLang="ko-KR" sz="2400" b="1" dirty="0" smtClean="0">
                <a:latin typeface="Times New Roman" pitchFamily="18" charset="0"/>
                <a:cs typeface="Times New Roman" pitchFamily="18" charset="0"/>
              </a:rPr>
              <a:t>No calibration needed </a:t>
            </a:r>
          </a:p>
          <a:p>
            <a:pPr marL="342900" indent="-395288" eaLnBrk="0" hangingPunct="0">
              <a:spcBef>
                <a:spcPts val="0"/>
              </a:spcBef>
              <a:buBlip>
                <a:blip r:embed="rId2"/>
              </a:buBlip>
              <a:defRPr/>
            </a:pPr>
            <a:r>
              <a:rPr lang="en-US" altLang="ko-KR" sz="2400" b="1" dirty="0" smtClean="0">
                <a:latin typeface="Times New Roman" pitchFamily="18" charset="0"/>
                <a:cs typeface="Times New Roman" pitchFamily="18" charset="0"/>
              </a:rPr>
              <a:t>Operation for long time</a:t>
            </a:r>
          </a:p>
          <a:p>
            <a:pPr marL="342900" indent="-395288" eaLnBrk="0" hangingPunct="0">
              <a:spcBef>
                <a:spcPts val="0"/>
              </a:spcBef>
              <a:buBlip>
                <a:blip r:embed="rId2"/>
              </a:buBlip>
              <a:defRPr/>
            </a:pPr>
            <a:r>
              <a:rPr lang="en-US" altLang="ko-KR" sz="2400" b="1" dirty="0" smtClean="0">
                <a:latin typeface="Times New Roman" pitchFamily="18" charset="0"/>
                <a:cs typeface="Times New Roman" pitchFamily="18" charset="0"/>
              </a:rPr>
              <a:t>Ability to monitor toxicity in real-time</a:t>
            </a:r>
          </a:p>
          <a:p>
            <a:pPr marL="342900" indent="-395288" eaLnBrk="0" hangingPunct="0">
              <a:spcBef>
                <a:spcPts val="0"/>
              </a:spcBef>
              <a:buBlip>
                <a:blip r:embed="rId2"/>
              </a:buBlip>
              <a:defRPr/>
            </a:pPr>
            <a:r>
              <a:rPr lang="en-US" altLang="ko-KR" sz="2400" b="1" dirty="0" smtClean="0">
                <a:latin typeface="Times New Roman" pitchFamily="18" charset="0"/>
                <a:cs typeface="Times New Roman" pitchFamily="18" charset="0"/>
              </a:rPr>
              <a:t>Minimize the formation of complexes (low pH)</a:t>
            </a:r>
          </a:p>
          <a:p>
            <a:pPr marL="342900" indent="-395288" eaLnBrk="0" hangingPunct="0">
              <a:spcBef>
                <a:spcPts val="0"/>
              </a:spcBef>
              <a:buBlip>
                <a:blip r:embed="rId2"/>
              </a:buBlip>
              <a:defRPr/>
            </a:pPr>
            <a:r>
              <a:rPr lang="en-US" altLang="ko-KR" sz="2400" b="1" dirty="0" smtClean="0">
                <a:latin typeface="Times New Roman" pitchFamily="18" charset="0"/>
                <a:cs typeface="Times New Roman" pitchFamily="18" charset="0"/>
              </a:rPr>
              <a:t>Eco-friendly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굴림" charset="-127"/>
              <a:cs typeface="Times New Roman" pitchFamily="18" charset="0"/>
            </a:endParaRPr>
          </a:p>
        </p:txBody>
      </p:sp>
      <p:sp>
        <p:nvSpPr>
          <p:cNvPr id="5" name="직사각형 15"/>
          <p:cNvSpPr/>
          <p:nvPr/>
        </p:nvSpPr>
        <p:spPr>
          <a:xfrm>
            <a:off x="0" y="304800"/>
            <a:ext cx="678657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 latinLnBrk="1">
              <a:spcAft>
                <a:spcPts val="0"/>
              </a:spcAft>
              <a:defRPr/>
            </a:pPr>
            <a:r>
              <a:rPr lang="en-US" altLang="ko-KR" sz="3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Advantages of SOB</a:t>
            </a:r>
            <a:endParaRPr lang="en-US" altLang="ko-KR" sz="3600" b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785794"/>
            <a:ext cx="2408718" cy="1833559"/>
          </a:xfrm>
          <a:prstGeom prst="round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90488" y="6388100"/>
            <a:ext cx="245932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 b="1" dirty="0" smtClean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CONCLUSIONS</a:t>
            </a:r>
            <a:endParaRPr kumimoji="0" lang="en-US" altLang="ko-KR" sz="2400" b="1" dirty="0">
              <a:ln w="18415" cmpd="sng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622935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7"/>
          <p:cNvSpPr>
            <a:spLocks noGrp="1"/>
          </p:cNvSpPr>
          <p:nvPr>
            <p:ph type="title"/>
          </p:nvPr>
        </p:nvSpPr>
        <p:spPr>
          <a:xfrm>
            <a:off x="0" y="428604"/>
            <a:ext cx="9144000" cy="714380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PATENTS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84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084" y="597859"/>
            <a:ext cx="4320916" cy="62591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1" y="579272"/>
            <a:ext cx="4711043" cy="627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9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sz="4800" b="1" dirty="0" smtClean="0"/>
              <a:t>شكرا لحسن الاستماع</a:t>
            </a:r>
            <a:endParaRPr lang="en-US" sz="4800" b="1" dirty="0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1447800"/>
            <a:ext cx="377306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Sedky\Desktop\vels\media.n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02152" y="1143000"/>
            <a:ext cx="3041848" cy="2043741"/>
          </a:xfrm>
          <a:prstGeom prst="rect">
            <a:avLst/>
          </a:prstGeom>
          <a:noFill/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0" y="500063"/>
            <a:ext cx="9144000" cy="714375"/>
          </a:xfrm>
          <a:prstGeom prst="rect">
            <a:avLst/>
          </a:prstGeom>
        </p:spPr>
        <p:txBody>
          <a:bodyPr/>
          <a:lstStyle/>
          <a:p>
            <a:pPr lvl="0" fontAlgn="auto" latinLnBrk="1">
              <a:spcAft>
                <a:spcPts val="0"/>
              </a:spcAft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Daphnia &amp; </a:t>
            </a:r>
            <a:r>
              <a:rPr lang="en-US" altLang="ko-KR" sz="3600" b="1" dirty="0" smtClean="0">
                <a:latin typeface="Times New Roman" pitchFamily="18" charset="0"/>
                <a:cs typeface="Times New Roman" pitchFamily="18" charset="0"/>
              </a:rPr>
              <a:t>Shrimp</a:t>
            </a:r>
            <a:endParaRPr kumimoji="0" lang="en-US" altLang="ko-KR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289" name="Picture 1" descr="C:\Documents and Settings\컴퓨터\바탕 화면\Daphn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3352800"/>
            <a:ext cx="3048000" cy="2286000"/>
          </a:xfrm>
          <a:prstGeom prst="rect">
            <a:avLst/>
          </a:prstGeom>
          <a:noFill/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52400" y="1143000"/>
            <a:ext cx="6553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ko-KR" sz="2400" dirty="0" smtClean="0">
                <a:latin typeface="Times New Roman" pitchFamily="18" charset="0"/>
                <a:cs typeface="Times New Roman" pitchFamily="18" charset="0"/>
              </a:rPr>
              <a:t>Mortality or </a:t>
            </a:r>
            <a:r>
              <a:rPr lang="en-US" altLang="ko-KR" sz="2400" dirty="0" err="1" smtClean="0">
                <a:latin typeface="Times New Roman" pitchFamily="18" charset="0"/>
                <a:cs typeface="Times New Roman" pitchFamily="18" charset="0"/>
              </a:rPr>
              <a:t>motlity</a:t>
            </a:r>
            <a:r>
              <a:rPr lang="en-US" altLang="ko-KR" sz="2400" dirty="0" smtClean="0">
                <a:latin typeface="Times New Roman" pitchFamily="18" charset="0"/>
                <a:cs typeface="Times New Roman" pitchFamily="18" charset="0"/>
              </a:rPr>
              <a:t>, cell count, speed variation</a:t>
            </a:r>
            <a:endParaRPr lang="ko-KR" altLang="ko-KR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04800" y="5558135"/>
            <a:ext cx="5181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ko-KR" sz="2400" i="1" dirty="0" smtClean="0">
                <a:latin typeface="Times New Roman" pitchFamily="18" charset="0"/>
                <a:cs typeface="Times New Roman" pitchFamily="18" charset="0"/>
              </a:rPr>
              <a:t>Operator skills, less </a:t>
            </a:r>
            <a:r>
              <a:rPr lang="en-US" altLang="ko-KR" sz="2400" i="1" dirty="0" err="1" smtClean="0">
                <a:latin typeface="Times New Roman" pitchFamily="18" charset="0"/>
                <a:cs typeface="Times New Roman" pitchFamily="18" charset="0"/>
              </a:rPr>
              <a:t>senstivity</a:t>
            </a:r>
            <a:endParaRPr lang="en-US" sz="2400" i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488" y="6388100"/>
            <a:ext cx="205062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400" b="1" dirty="0" smtClean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INRODUCTION</a:t>
            </a:r>
            <a:endParaRPr lang="en-US" altLang="ko-KR" sz="2400" b="1" dirty="0">
              <a:ln w="18415" cmpd="sng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Arial" pitchFamily="34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81000" y="3992940"/>
            <a:ext cx="5105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atinLnBrk="1"/>
            <a:r>
              <a:rPr lang="en-US" altLang="ko-KR" sz="2400" b="1" dirty="0" smtClean="0">
                <a:latin typeface="Times New Roman" pitchFamily="18" charset="0"/>
                <a:cs typeface="Times New Roman" pitchFamily="18" charset="0"/>
              </a:rPr>
              <a:t>High sensitivity </a:t>
            </a:r>
            <a:r>
              <a:rPr lang="en-US" altLang="ko-KR" sz="2400" dirty="0" smtClean="0">
                <a:latin typeface="Times New Roman" pitchFamily="18" charset="0"/>
                <a:cs typeface="Times New Roman" pitchFamily="18" charset="0"/>
              </a:rPr>
              <a:t>to toxicants, simplicity, short exposure duration, short reproductive cycle and </a:t>
            </a:r>
            <a:r>
              <a:rPr lang="en-US" altLang="ko-KR" sz="2400" dirty="0" err="1" smtClean="0">
                <a:latin typeface="Times New Roman" pitchFamily="18" charset="0"/>
                <a:cs typeface="Times New Roman" pitchFamily="18" charset="0"/>
              </a:rPr>
              <a:t>parthenogenetic</a:t>
            </a:r>
            <a:r>
              <a:rPr lang="en-US" altLang="ko-KR" sz="2400" dirty="0" smtClean="0">
                <a:latin typeface="Times New Roman" pitchFamily="18" charset="0"/>
                <a:cs typeface="Times New Roman" pitchFamily="18" charset="0"/>
              </a:rPr>
              <a:t> reproduction</a:t>
            </a:r>
            <a:endParaRPr lang="ko-KR" altLang="ko-K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676400"/>
            <a:ext cx="277899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1676400"/>
            <a:ext cx="2743199" cy="2116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Sedky\Desktop\vels\fernandezi-snai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3733800"/>
            <a:ext cx="2895600" cy="2578968"/>
          </a:xfrm>
          <a:prstGeom prst="rect">
            <a:avLst/>
          </a:prstGeom>
          <a:noFill/>
        </p:spPr>
      </p:pic>
      <p:pic>
        <p:nvPicPr>
          <p:cNvPr id="5" name="Picture 3" descr="C:\Documents and Settings\Sedky\Desktop\vels\zebra-mussels-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1219200"/>
            <a:ext cx="2895600" cy="2464796"/>
          </a:xfrm>
          <a:prstGeom prst="rect">
            <a:avLst/>
          </a:prstGeom>
          <a:noFill/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0" y="500063"/>
            <a:ext cx="9144000" cy="714375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Snails</a:t>
            </a:r>
            <a:endParaRPr kumimoji="0" lang="en-US" altLang="ko-KR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488" y="6388100"/>
            <a:ext cx="205062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400" b="1" dirty="0" smtClean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INRODUCTION</a:t>
            </a:r>
            <a:endParaRPr lang="en-US" altLang="ko-KR" sz="2400" b="1" dirty="0">
              <a:ln w="18415" cmpd="sng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Arial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62000" y="1542871"/>
            <a:ext cx="3886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ko-KR" sz="2400" dirty="0" smtClean="0">
                <a:latin typeface="Times New Roman" pitchFamily="18" charset="0"/>
                <a:cs typeface="Times New Roman" pitchFamily="18" charset="0"/>
              </a:rPr>
              <a:t>Mortality </a:t>
            </a:r>
          </a:p>
          <a:p>
            <a:r>
              <a:rPr lang="en-US" altLang="ko-KR" sz="2400" dirty="0" smtClean="0">
                <a:latin typeface="Times New Roman" pitchFamily="18" charset="0"/>
                <a:cs typeface="Times New Roman" pitchFamily="18" charset="0"/>
              </a:rPr>
              <a:t>Open and closed of shell</a:t>
            </a:r>
            <a:endParaRPr lang="ko-KR" altLang="ko-KR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ko-KR" sz="2400" dirty="0" smtClean="0">
                <a:latin typeface="Times New Roman" pitchFamily="18" charset="0"/>
                <a:cs typeface="Times New Roman" pitchFamily="18" charset="0"/>
              </a:rPr>
              <a:t>Egg production</a:t>
            </a:r>
            <a:endParaRPr lang="en-US" sz="24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57200" y="3969603"/>
            <a:ext cx="510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atinLnBrk="1"/>
            <a:r>
              <a:rPr lang="en-US" altLang="ko-KR" sz="2400" dirty="0" smtClean="0">
                <a:latin typeface="Times New Roman" pitchFamily="18" charset="0"/>
                <a:cs typeface="Times New Roman" pitchFamily="18" charset="0"/>
              </a:rPr>
              <a:t>Less sensitivity to low concentration</a:t>
            </a:r>
          </a:p>
          <a:p>
            <a:pPr latinLnBrk="1"/>
            <a:r>
              <a:rPr lang="en-US" altLang="ko-KR" sz="2400" dirty="0" smtClean="0">
                <a:latin typeface="Times New Roman" pitchFamily="18" charset="0"/>
                <a:cs typeface="Times New Roman" pitchFamily="18" charset="0"/>
              </a:rPr>
              <a:t>Operator skills</a:t>
            </a:r>
            <a:endParaRPr lang="ko-KR" altLang="ko-KR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imagesCA3M6M0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3273632"/>
            <a:ext cx="3262314" cy="2288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0" y="500063"/>
            <a:ext cx="9144000" cy="714375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Algae bioassay</a:t>
            </a:r>
            <a:endParaRPr kumimoji="0" lang="en-US" altLang="ko-KR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57200" y="3025676"/>
            <a:ext cx="453707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dirty="0" smtClean="0">
                <a:effectLst/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growth of the algae exposed to the test substance is compared with the growth of the algae in an appropriate control over a fixed period of time under defined conditions. 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334000" y="838200"/>
            <a:ext cx="3886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endParaRPr lang="en-US" sz="2400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ko-KR" sz="2400" dirty="0" smtClean="0">
                <a:latin typeface="Times New Roman" pitchFamily="18" charset="0"/>
                <a:cs typeface="Times New Roman" pitchFamily="18" charset="0"/>
              </a:rPr>
              <a:t>Mortality or photosynthesis activities</a:t>
            </a:r>
            <a:endParaRPr lang="ko-KR" altLang="ko-KR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ko-KR" sz="2400" dirty="0" smtClean="0">
                <a:latin typeface="Times New Roman" pitchFamily="18" charset="0"/>
                <a:cs typeface="Times New Roman" pitchFamily="18" charset="0"/>
              </a:rPr>
              <a:t>Algal growth</a:t>
            </a:r>
            <a:endParaRPr lang="ko-KR" altLang="ko-KR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ko-KR" sz="2400" dirty="0" smtClean="0">
                <a:latin typeface="Times New Roman" pitchFamily="18" charset="0"/>
                <a:cs typeface="Times New Roman" pitchFamily="18" charset="0"/>
              </a:rPr>
              <a:t>enzymatic activity</a:t>
            </a:r>
            <a:endParaRPr lang="ko-KR" altLang="ko-KR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ko-KR" sz="2400" dirty="0" smtClean="0">
                <a:latin typeface="Times New Roman" pitchFamily="18" charset="0"/>
                <a:cs typeface="Times New Roman" pitchFamily="18" charset="0"/>
              </a:rPr>
              <a:t>cell count</a:t>
            </a:r>
            <a:endParaRPr lang="en-US" sz="24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488" y="6388100"/>
            <a:ext cx="205062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400" b="1" dirty="0" smtClean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INRODUCTION</a:t>
            </a:r>
            <a:endParaRPr lang="en-US" altLang="ko-KR" sz="2400" b="1" dirty="0">
              <a:ln w="18415" cmpd="sng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 txBox="1">
            <a:spLocks/>
          </p:cNvSpPr>
          <p:nvPr/>
        </p:nvSpPr>
        <p:spPr>
          <a:xfrm>
            <a:off x="0" y="500063"/>
            <a:ext cx="9144000" cy="714375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Plants</a:t>
            </a:r>
            <a:r>
              <a:rPr kumimoji="0" lang="en-US" altLang="ko-KR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bioassay</a:t>
            </a:r>
            <a:endParaRPr kumimoji="0" lang="en-US" altLang="ko-KR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D:\imagesCA47J0Z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8190" y="1371600"/>
            <a:ext cx="413938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0" y="1524000"/>
            <a:ext cx="4495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ko-KR" sz="2400" dirty="0" smtClean="0">
                <a:latin typeface="Times New Roman" pitchFamily="18" charset="0"/>
                <a:cs typeface="Times New Roman" pitchFamily="18" charset="0"/>
              </a:rPr>
              <a:t>Chinese cabbage, oats</a:t>
            </a:r>
            <a:endParaRPr lang="ko-KR" altLang="ko-KR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ko-KR" sz="2400" i="1" dirty="0" err="1" smtClean="0">
                <a:latin typeface="Times New Roman" pitchFamily="18" charset="0"/>
                <a:cs typeface="Times New Roman" pitchFamily="18" charset="0"/>
              </a:rPr>
              <a:t>Vicia</a:t>
            </a:r>
            <a:r>
              <a:rPr lang="en-US" altLang="ko-KR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400" i="1" dirty="0" err="1" smtClean="0">
                <a:latin typeface="Times New Roman" pitchFamily="18" charset="0"/>
                <a:cs typeface="Times New Roman" pitchFamily="18" charset="0"/>
              </a:rPr>
              <a:t>faba</a:t>
            </a:r>
            <a:r>
              <a:rPr lang="en-US" altLang="ko-KR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ko-KR" sz="2400" i="1" dirty="0" err="1" smtClean="0">
                <a:latin typeface="Times New Roman" pitchFamily="18" charset="0"/>
                <a:cs typeface="Times New Roman" pitchFamily="18" charset="0"/>
              </a:rPr>
              <a:t>Allium</a:t>
            </a:r>
            <a:r>
              <a:rPr lang="en-US" altLang="ko-KR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400" i="1" dirty="0" err="1" smtClean="0">
                <a:latin typeface="Times New Roman" pitchFamily="18" charset="0"/>
                <a:cs typeface="Times New Roman" pitchFamily="18" charset="0"/>
              </a:rPr>
              <a:t>cepa</a:t>
            </a:r>
            <a:endParaRPr lang="ko-KR" altLang="ko-KR" sz="24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altLang="ko-KR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ko-KR" sz="2400" dirty="0" smtClean="0">
                <a:latin typeface="Times New Roman" pitchFamily="18" charset="0"/>
                <a:cs typeface="Times New Roman" pitchFamily="18" charset="0"/>
              </a:rPr>
              <a:t>Micronucleus, </a:t>
            </a:r>
            <a:r>
              <a:rPr lang="en-US" altLang="ko-KR" sz="2400" dirty="0" err="1" smtClean="0">
                <a:latin typeface="Times New Roman" pitchFamily="18" charset="0"/>
                <a:cs typeface="Times New Roman" pitchFamily="18" charset="0"/>
              </a:rPr>
              <a:t>genotoxic</a:t>
            </a:r>
            <a:endParaRPr lang="ko-KR" altLang="ko-KR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ko-KR" sz="2400" dirty="0" smtClean="0">
                <a:latin typeface="Times New Roman" pitchFamily="18" charset="0"/>
                <a:cs typeface="Times New Roman" pitchFamily="18" charset="0"/>
              </a:rPr>
              <a:t>germination rate, biomass weight,</a:t>
            </a:r>
            <a:endParaRPr lang="ko-KR" altLang="ko-KR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ko-KR" sz="2400" dirty="0" smtClean="0">
                <a:latin typeface="Times New Roman" pitchFamily="18" charset="0"/>
                <a:cs typeface="Times New Roman" pitchFamily="18" charset="0"/>
              </a:rPr>
              <a:t> enzyme activity</a:t>
            </a:r>
            <a:endParaRPr lang="ko-KR" altLang="ko-KR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6200" y="4191000"/>
            <a:ext cx="8991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altLang="ko-KR" sz="2400" dirty="0" smtClean="0">
                <a:latin typeface="Times New Roman" pitchFamily="18" charset="0"/>
                <a:cs typeface="Times New Roman" pitchFamily="18" charset="0"/>
              </a:rPr>
              <a:t>Require a long time for growth to occur, e.g., 4-6 days for length measurement of root and shoot of the plants, 14-30 days for fresh or dry weight measurement and 21 days for germination scores</a:t>
            </a:r>
            <a:r>
              <a:rPr lang="en-US" sz="2400" dirty="0" smtClean="0"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488" y="6388100"/>
            <a:ext cx="205062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400" b="1" dirty="0" smtClean="0">
                <a:ln w="18415" cmpd="sng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INRODUCTION</a:t>
            </a:r>
            <a:endParaRPr lang="en-US" altLang="ko-KR" sz="2400" b="1" dirty="0">
              <a:ln w="18415" cmpd="sng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6121</TotalTime>
  <Words>1563</Words>
  <Application>Microsoft Office PowerPoint</Application>
  <PresentationFormat>On-screen Show (4:3)</PresentationFormat>
  <Paragraphs>481</Paragraphs>
  <Slides>54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54</vt:i4>
      </vt:variant>
    </vt:vector>
  </HeadingPairs>
  <TitlesOfParts>
    <vt:vector size="66" baseType="lpstr">
      <vt:lpstr>맑은 고딕</vt:lpstr>
      <vt:lpstr>Arial</vt:lpstr>
      <vt:lpstr>Calibri</vt:lpstr>
      <vt:lpstr>굴림</vt:lpstr>
      <vt:lpstr>Symbol</vt:lpstr>
      <vt:lpstr>Times New Roman</vt:lpstr>
      <vt:lpstr>Wingdings</vt:lpstr>
      <vt:lpstr>Office Theme</vt:lpstr>
      <vt:lpstr>차트</vt:lpstr>
      <vt:lpstr>Chart</vt:lpstr>
      <vt:lpstr>Equation</vt:lpstr>
      <vt:lpstr>SPW 10.0 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MCR</vt:lpstr>
      <vt:lpstr>A schematic diagram of Sulfur Oxidizing Bacteria Biosensor </vt:lpstr>
      <vt:lpstr>Continuous Monitoring system</vt:lpstr>
      <vt:lpstr>Batch mode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PATENTS</vt:lpstr>
      <vt:lpstr>PowerPoint Presentation</vt:lpstr>
      <vt:lpstr>شكرا لحسن الاستماع</vt:lpstr>
    </vt:vector>
  </TitlesOfParts>
  <Company>KNU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Hassan</dc:creator>
  <cp:lastModifiedBy>EGYPT_LAPTOP</cp:lastModifiedBy>
  <cp:revision>558</cp:revision>
  <dcterms:created xsi:type="dcterms:W3CDTF">2011-06-30T09:00:48Z</dcterms:created>
  <dcterms:modified xsi:type="dcterms:W3CDTF">2020-05-09T05:17:59Z</dcterms:modified>
</cp:coreProperties>
</file>