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796" r:id="rId1"/>
  </p:sldMasterIdLst>
  <p:notesMasterIdLst>
    <p:notesMasterId r:id="rId31"/>
  </p:notesMasterIdLst>
  <p:handoutMasterIdLst>
    <p:handoutMasterId r:id="rId32"/>
  </p:handoutMasterIdLst>
  <p:sldIdLst>
    <p:sldId id="335" r:id="rId2"/>
    <p:sldId id="399" r:id="rId3"/>
    <p:sldId id="353" r:id="rId4"/>
    <p:sldId id="400" r:id="rId5"/>
    <p:sldId id="406" r:id="rId6"/>
    <p:sldId id="348" r:id="rId7"/>
    <p:sldId id="390" r:id="rId8"/>
    <p:sldId id="394" r:id="rId9"/>
    <p:sldId id="393" r:id="rId10"/>
    <p:sldId id="389" r:id="rId11"/>
    <p:sldId id="392" r:id="rId12"/>
    <p:sldId id="391" r:id="rId13"/>
    <p:sldId id="396" r:id="rId14"/>
    <p:sldId id="417" r:id="rId15"/>
    <p:sldId id="418" r:id="rId16"/>
    <p:sldId id="419" r:id="rId17"/>
    <p:sldId id="420" r:id="rId18"/>
    <p:sldId id="421" r:id="rId19"/>
    <p:sldId id="422" r:id="rId20"/>
    <p:sldId id="363" r:id="rId21"/>
    <p:sldId id="403" r:id="rId22"/>
    <p:sldId id="404" r:id="rId23"/>
    <p:sldId id="409" r:id="rId24"/>
    <p:sldId id="423" r:id="rId25"/>
    <p:sldId id="414" r:id="rId26"/>
    <p:sldId id="415" r:id="rId27"/>
    <p:sldId id="413" r:id="rId28"/>
    <p:sldId id="371" r:id="rId29"/>
    <p:sldId id="357" r:id="rId30"/>
  </p:sldIdLst>
  <p:sldSz cx="9144000" cy="6858000" type="screen4x3"/>
  <p:notesSz cx="6858000" cy="9144000"/>
  <p:defaultTextStyle>
    <a:defPPr>
      <a:defRPr lang="ms-MY"/>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4" autoAdjust="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6CE59FA8-9470-41C4-A24D-EADCCDEBA604}" type="datetimeFigureOut">
              <a:rPr lang="en-US"/>
              <a:pPr>
                <a:defRPr/>
              </a:pPr>
              <a:t>2/9/2022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5F6A1D44-4F69-4505-BC3E-FFA93952FA07}" type="slidenum">
              <a:rPr lang="en-US"/>
              <a:pPr>
                <a:defRPr/>
              </a:pPr>
              <a:t>‹#›</a:t>
            </a:fld>
            <a:endParaRPr lang="en-US"/>
          </a:p>
        </p:txBody>
      </p:sp>
    </p:spTree>
    <p:extLst>
      <p:ext uri="{BB962C8B-B14F-4D97-AF65-F5344CB8AC3E}">
        <p14:creationId xmlns:p14="http://schemas.microsoft.com/office/powerpoint/2010/main" val="3875207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ms-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727AA25-0B10-4B80-88BA-334ADEF0BB02}" type="datetimeFigureOut">
              <a:rPr lang="ms-MY"/>
              <a:pPr>
                <a:defRPr/>
              </a:pPr>
              <a:t>9/02/2022</a:t>
            </a:fld>
            <a:endParaRPr lang="ms-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ms-MY"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ms-MY"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ms-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9A64887-093B-41D8-A3E7-19EA1419EDC9}" type="slidenum">
              <a:rPr lang="ms-MY"/>
              <a:pPr>
                <a:defRPr/>
              </a:pPr>
              <a:t>‹#›</a:t>
            </a:fld>
            <a:endParaRPr lang="ms-MY"/>
          </a:p>
        </p:txBody>
      </p:sp>
    </p:spTree>
    <p:extLst>
      <p:ext uri="{BB962C8B-B14F-4D97-AF65-F5344CB8AC3E}">
        <p14:creationId xmlns:p14="http://schemas.microsoft.com/office/powerpoint/2010/main" val="19546281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889000" fontAlgn="base">
              <a:spcBef>
                <a:spcPct val="0"/>
              </a:spcBef>
              <a:spcAft>
                <a:spcPct val="0"/>
              </a:spcAft>
              <a:defRPr/>
            </a:pPr>
            <a:fld id="{4C1878C3-2F5E-40CA-BA4E-586D1CCDFE4D}" type="slidenum">
              <a:rPr lang="en-US" smtClean="0">
                <a:latin typeface="Arial" charset="0"/>
              </a:rPr>
              <a:pPr defTabSz="889000" fontAlgn="base">
                <a:spcBef>
                  <a:spcPct val="0"/>
                </a:spcBef>
                <a:spcAft>
                  <a:spcPct val="0"/>
                </a:spcAft>
                <a:defRPr/>
              </a:pPr>
              <a:t>1</a:t>
            </a:fld>
            <a:endParaRPr lang="en-US" smtClean="0">
              <a:latin typeface="Arial"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extLst>
      <p:ext uri="{BB962C8B-B14F-4D97-AF65-F5344CB8AC3E}">
        <p14:creationId xmlns:p14="http://schemas.microsoft.com/office/powerpoint/2010/main" val="316871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9A64887-093B-41D8-A3E7-19EA1419EDC9}" type="slidenum">
              <a:rPr lang="ms-MY" smtClean="0"/>
              <a:pPr>
                <a:defRPr/>
              </a:pPr>
              <a:t>2</a:t>
            </a:fld>
            <a:endParaRPr lang="ms-MY"/>
          </a:p>
        </p:txBody>
      </p:sp>
    </p:spTree>
    <p:extLst>
      <p:ext uri="{BB962C8B-B14F-4D97-AF65-F5344CB8AC3E}">
        <p14:creationId xmlns:p14="http://schemas.microsoft.com/office/powerpoint/2010/main" val="822600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E1A3039-91EA-4C25-BB69-317AAFA798E0}" type="datetimeFigureOut">
              <a:rPr lang="ms-MY" smtClean="0"/>
              <a:pPr>
                <a:defRPr/>
              </a:pPr>
              <a:t>9/02/2022</a:t>
            </a:fld>
            <a:endParaRPr lang="ms-MY"/>
          </a:p>
        </p:txBody>
      </p:sp>
      <p:sp>
        <p:nvSpPr>
          <p:cNvPr id="5" name="Footer Placeholder 4"/>
          <p:cNvSpPr>
            <a:spLocks noGrp="1"/>
          </p:cNvSpPr>
          <p:nvPr>
            <p:ph type="ftr" sz="quarter" idx="11"/>
          </p:nvPr>
        </p:nvSpPr>
        <p:spPr/>
        <p:txBody>
          <a:bodyPr/>
          <a:lstStyle/>
          <a:p>
            <a:pPr>
              <a:defRPr/>
            </a:pPr>
            <a:endParaRPr lang="ms-MY"/>
          </a:p>
        </p:txBody>
      </p:sp>
      <p:sp>
        <p:nvSpPr>
          <p:cNvPr id="6" name="Slide Number Placeholder 5"/>
          <p:cNvSpPr>
            <a:spLocks noGrp="1"/>
          </p:cNvSpPr>
          <p:nvPr>
            <p:ph type="sldNum" sz="quarter" idx="12"/>
          </p:nvPr>
        </p:nvSpPr>
        <p:spPr/>
        <p:txBody>
          <a:bodyPr/>
          <a:lstStyle/>
          <a:p>
            <a:pPr>
              <a:defRPr/>
            </a:pPr>
            <a:fld id="{C953C1A7-D0A9-48E2-B867-3A93FC28F6E9}" type="slidenum">
              <a:rPr lang="ms-MY" smtClean="0"/>
              <a:pPr>
                <a:defRPr/>
              </a:pPr>
              <a:t>‹#›</a:t>
            </a:fld>
            <a:endParaRPr lang="ms-MY"/>
          </a:p>
        </p:txBody>
      </p:sp>
    </p:spTree>
    <p:extLst>
      <p:ext uri="{BB962C8B-B14F-4D97-AF65-F5344CB8AC3E}">
        <p14:creationId xmlns:p14="http://schemas.microsoft.com/office/powerpoint/2010/main" val="298305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E9C359B-39D6-4F0B-A573-D80F39CEA781}" type="datetimeFigureOut">
              <a:rPr lang="ms-MY" smtClean="0"/>
              <a:pPr>
                <a:defRPr/>
              </a:pPr>
              <a:t>9/02/2022</a:t>
            </a:fld>
            <a:endParaRPr lang="ms-MY"/>
          </a:p>
        </p:txBody>
      </p:sp>
      <p:sp>
        <p:nvSpPr>
          <p:cNvPr id="5" name="Footer Placeholder 4"/>
          <p:cNvSpPr>
            <a:spLocks noGrp="1"/>
          </p:cNvSpPr>
          <p:nvPr>
            <p:ph type="ftr" sz="quarter" idx="11"/>
          </p:nvPr>
        </p:nvSpPr>
        <p:spPr/>
        <p:txBody>
          <a:bodyPr/>
          <a:lstStyle/>
          <a:p>
            <a:pPr>
              <a:defRPr/>
            </a:pPr>
            <a:endParaRPr lang="ms-MY"/>
          </a:p>
        </p:txBody>
      </p:sp>
      <p:sp>
        <p:nvSpPr>
          <p:cNvPr id="6" name="Slide Number Placeholder 5"/>
          <p:cNvSpPr>
            <a:spLocks noGrp="1"/>
          </p:cNvSpPr>
          <p:nvPr>
            <p:ph type="sldNum" sz="quarter" idx="12"/>
          </p:nvPr>
        </p:nvSpPr>
        <p:spPr/>
        <p:txBody>
          <a:bodyPr/>
          <a:lstStyle/>
          <a:p>
            <a:pPr>
              <a:defRPr/>
            </a:pPr>
            <a:fld id="{9D486B5A-D373-463C-BEBE-1DCFF6BF2CE3}" type="slidenum">
              <a:rPr lang="ms-MY" smtClean="0"/>
              <a:pPr>
                <a:defRPr/>
              </a:pPr>
              <a:t>‹#›</a:t>
            </a:fld>
            <a:endParaRPr lang="ms-MY"/>
          </a:p>
        </p:txBody>
      </p:sp>
    </p:spTree>
    <p:extLst>
      <p:ext uri="{BB962C8B-B14F-4D97-AF65-F5344CB8AC3E}">
        <p14:creationId xmlns:p14="http://schemas.microsoft.com/office/powerpoint/2010/main" val="58928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495DDC4-BD42-4A0A-99FE-889E1DA9209B}" type="datetimeFigureOut">
              <a:rPr lang="ms-MY" smtClean="0"/>
              <a:pPr>
                <a:defRPr/>
              </a:pPr>
              <a:t>9/02/2022</a:t>
            </a:fld>
            <a:endParaRPr lang="ms-MY"/>
          </a:p>
        </p:txBody>
      </p:sp>
      <p:sp>
        <p:nvSpPr>
          <p:cNvPr id="5" name="Footer Placeholder 4"/>
          <p:cNvSpPr>
            <a:spLocks noGrp="1"/>
          </p:cNvSpPr>
          <p:nvPr>
            <p:ph type="ftr" sz="quarter" idx="11"/>
          </p:nvPr>
        </p:nvSpPr>
        <p:spPr/>
        <p:txBody>
          <a:bodyPr/>
          <a:lstStyle/>
          <a:p>
            <a:pPr>
              <a:defRPr/>
            </a:pPr>
            <a:endParaRPr lang="ms-MY"/>
          </a:p>
        </p:txBody>
      </p:sp>
      <p:sp>
        <p:nvSpPr>
          <p:cNvPr id="6" name="Slide Number Placeholder 5"/>
          <p:cNvSpPr>
            <a:spLocks noGrp="1"/>
          </p:cNvSpPr>
          <p:nvPr>
            <p:ph type="sldNum" sz="quarter" idx="12"/>
          </p:nvPr>
        </p:nvSpPr>
        <p:spPr/>
        <p:txBody>
          <a:bodyPr/>
          <a:lstStyle/>
          <a:p>
            <a:pPr>
              <a:defRPr/>
            </a:pPr>
            <a:fld id="{86BE8151-B650-4C33-97ED-30552E262ABD}" type="slidenum">
              <a:rPr lang="ms-MY" smtClean="0"/>
              <a:pPr>
                <a:defRPr/>
              </a:pPr>
              <a:t>‹#›</a:t>
            </a:fld>
            <a:endParaRPr lang="ms-MY"/>
          </a:p>
        </p:txBody>
      </p:sp>
    </p:spTree>
    <p:extLst>
      <p:ext uri="{BB962C8B-B14F-4D97-AF65-F5344CB8AC3E}">
        <p14:creationId xmlns:p14="http://schemas.microsoft.com/office/powerpoint/2010/main" val="10377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1_Title Slide">
    <p:spTree>
      <p:nvGrpSpPr>
        <p:cNvPr id="1" name=""/>
        <p:cNvGrpSpPr/>
        <p:nvPr/>
      </p:nvGrpSpPr>
      <p:grpSpPr>
        <a:xfrm>
          <a:off x="0" y="0"/>
          <a:ext cx="0" cy="0"/>
          <a:chOff x="0" y="0"/>
          <a:chExt cx="0" cy="0"/>
        </a:xfrm>
      </p:grpSpPr>
      <p:sp>
        <p:nvSpPr>
          <p:cNvPr id="2" name="Rectangle 1642"/>
          <p:cNvSpPr>
            <a:spLocks noChangeArrowheads="1"/>
          </p:cNvSpPr>
          <p:nvPr/>
        </p:nvSpPr>
        <p:spPr bwMode="gray">
          <a:xfrm>
            <a:off x="3071813" y="0"/>
            <a:ext cx="1417637" cy="6858000"/>
          </a:xfrm>
          <a:prstGeom prst="rect">
            <a:avLst/>
          </a:prstGeom>
          <a:solidFill>
            <a:schemeClr val="accent2">
              <a:alpha val="70195"/>
            </a:schemeClr>
          </a:solidFill>
          <a:ln w="28575" algn="ctr">
            <a:noFill/>
            <a:miter lim="800000"/>
            <a:headEnd/>
            <a:tailEnd/>
          </a:ln>
        </p:spPr>
        <p:txBody>
          <a:bodyPr wrap="none" anchor="ctr"/>
          <a:lstStyle/>
          <a:p>
            <a:pPr fontAlgn="auto">
              <a:spcBef>
                <a:spcPts val="0"/>
              </a:spcBef>
              <a:spcAft>
                <a:spcPts val="0"/>
              </a:spcAft>
              <a:defRPr/>
            </a:pPr>
            <a:endParaRPr lang="en-GB">
              <a:latin typeface="+mn-lt"/>
              <a:cs typeface="+mn-cs"/>
            </a:endParaRPr>
          </a:p>
        </p:txBody>
      </p:sp>
      <p:sp>
        <p:nvSpPr>
          <p:cNvPr id="3" name="Rectangle 1634"/>
          <p:cNvSpPr>
            <a:spLocks noChangeArrowheads="1"/>
          </p:cNvSpPr>
          <p:nvPr/>
        </p:nvSpPr>
        <p:spPr bwMode="gray">
          <a:xfrm>
            <a:off x="0" y="0"/>
            <a:ext cx="3152775" cy="6858000"/>
          </a:xfrm>
          <a:prstGeom prst="rect">
            <a:avLst/>
          </a:prstGeom>
          <a:gradFill rotWithShape="1">
            <a:gsLst>
              <a:gs pos="0">
                <a:schemeClr val="accent2"/>
              </a:gs>
              <a:gs pos="100000">
                <a:schemeClr val="accent2">
                  <a:gamma/>
                  <a:shade val="85882"/>
                  <a:invGamma/>
                </a:schemeClr>
              </a:gs>
            </a:gsLst>
            <a:lin ang="5400000" scaled="1"/>
          </a:gradFill>
          <a:ln w="28575" algn="ctr">
            <a:noFill/>
            <a:miter lim="800000"/>
            <a:headEnd/>
            <a:tailEnd/>
          </a:ln>
          <a:effectLst/>
        </p:spPr>
        <p:txBody>
          <a:bodyPr wrap="none" anchor="ctr"/>
          <a:lstStyle/>
          <a:p>
            <a:pPr fontAlgn="auto">
              <a:spcBef>
                <a:spcPts val="0"/>
              </a:spcBef>
              <a:spcAft>
                <a:spcPts val="0"/>
              </a:spcAft>
              <a:defRPr/>
            </a:pPr>
            <a:endParaRPr lang="en-GB">
              <a:latin typeface="+mn-lt"/>
              <a:cs typeface="+mn-cs"/>
            </a:endParaRPr>
          </a:p>
        </p:txBody>
      </p:sp>
      <p:sp>
        <p:nvSpPr>
          <p:cNvPr id="4" name="Rectangle 1596"/>
          <p:cNvSpPr>
            <a:spLocks noChangeArrowheads="1"/>
          </p:cNvSpPr>
          <p:nvPr/>
        </p:nvSpPr>
        <p:spPr bwMode="gray">
          <a:xfrm>
            <a:off x="6902450" y="-11113"/>
            <a:ext cx="303213" cy="6858001"/>
          </a:xfrm>
          <a:prstGeom prst="rect">
            <a:avLst/>
          </a:prstGeom>
          <a:solidFill>
            <a:schemeClr val="accent2">
              <a:alpha val="30196"/>
            </a:schemeClr>
          </a:solidFill>
          <a:ln w="28575" algn="ctr">
            <a:noFill/>
            <a:miter lim="800000"/>
            <a:headEnd/>
            <a:tailEnd/>
          </a:ln>
        </p:spPr>
        <p:txBody>
          <a:bodyPr wrap="none" anchor="ctr"/>
          <a:lstStyle/>
          <a:p>
            <a:pPr fontAlgn="auto">
              <a:spcBef>
                <a:spcPts val="0"/>
              </a:spcBef>
              <a:spcAft>
                <a:spcPts val="0"/>
              </a:spcAft>
              <a:defRPr/>
            </a:pPr>
            <a:endParaRPr lang="en-GB">
              <a:latin typeface="+mn-lt"/>
              <a:cs typeface="+mn-cs"/>
            </a:endParaRPr>
          </a:p>
        </p:txBody>
      </p:sp>
      <p:sp>
        <p:nvSpPr>
          <p:cNvPr id="5" name="Rectangle 1597"/>
          <p:cNvSpPr>
            <a:spLocks noChangeArrowheads="1"/>
          </p:cNvSpPr>
          <p:nvPr/>
        </p:nvSpPr>
        <p:spPr bwMode="gray">
          <a:xfrm>
            <a:off x="7158038" y="12700"/>
            <a:ext cx="227012" cy="6858000"/>
          </a:xfrm>
          <a:prstGeom prst="rect">
            <a:avLst/>
          </a:prstGeom>
          <a:solidFill>
            <a:schemeClr val="accent2">
              <a:alpha val="20000"/>
            </a:schemeClr>
          </a:solidFill>
          <a:ln w="28575" algn="ctr">
            <a:noFill/>
            <a:miter lim="800000"/>
            <a:headEnd/>
            <a:tailEnd/>
          </a:ln>
        </p:spPr>
        <p:txBody>
          <a:bodyPr wrap="none" anchor="ctr"/>
          <a:lstStyle/>
          <a:p>
            <a:pPr fontAlgn="auto">
              <a:spcBef>
                <a:spcPts val="0"/>
              </a:spcBef>
              <a:spcAft>
                <a:spcPts val="0"/>
              </a:spcAft>
              <a:defRPr/>
            </a:pPr>
            <a:endParaRPr lang="en-GB">
              <a:latin typeface="+mn-lt"/>
              <a:cs typeface="+mn-cs"/>
            </a:endParaRPr>
          </a:p>
        </p:txBody>
      </p:sp>
      <p:sp>
        <p:nvSpPr>
          <p:cNvPr id="6" name="Rectangle 1592"/>
          <p:cNvSpPr>
            <a:spLocks noChangeArrowheads="1"/>
          </p:cNvSpPr>
          <p:nvPr/>
        </p:nvSpPr>
        <p:spPr bwMode="gray">
          <a:xfrm>
            <a:off x="4375150" y="0"/>
            <a:ext cx="1060450" cy="6858000"/>
          </a:xfrm>
          <a:prstGeom prst="rect">
            <a:avLst/>
          </a:prstGeom>
          <a:solidFill>
            <a:schemeClr val="accent2">
              <a:alpha val="63921"/>
            </a:schemeClr>
          </a:solidFill>
          <a:ln w="28575" algn="ctr">
            <a:noFill/>
            <a:miter lim="800000"/>
            <a:headEnd/>
            <a:tailEnd/>
          </a:ln>
        </p:spPr>
        <p:txBody>
          <a:bodyPr wrap="none" anchor="ctr"/>
          <a:lstStyle/>
          <a:p>
            <a:pPr fontAlgn="auto">
              <a:spcBef>
                <a:spcPts val="0"/>
              </a:spcBef>
              <a:spcAft>
                <a:spcPts val="0"/>
              </a:spcAft>
              <a:defRPr/>
            </a:pPr>
            <a:endParaRPr lang="en-GB">
              <a:latin typeface="+mn-lt"/>
              <a:cs typeface="+mn-cs"/>
            </a:endParaRPr>
          </a:p>
        </p:txBody>
      </p:sp>
      <p:sp>
        <p:nvSpPr>
          <p:cNvPr id="7" name="Rectangle 1593"/>
          <p:cNvSpPr>
            <a:spLocks noChangeArrowheads="1"/>
          </p:cNvSpPr>
          <p:nvPr/>
        </p:nvSpPr>
        <p:spPr bwMode="gray">
          <a:xfrm>
            <a:off x="5359400" y="-17463"/>
            <a:ext cx="728663" cy="6938963"/>
          </a:xfrm>
          <a:prstGeom prst="rect">
            <a:avLst/>
          </a:prstGeom>
          <a:solidFill>
            <a:schemeClr val="accent2">
              <a:alpha val="54117"/>
            </a:schemeClr>
          </a:solidFill>
          <a:ln w="28575" algn="ctr">
            <a:noFill/>
            <a:miter lim="800000"/>
            <a:headEnd/>
            <a:tailEnd/>
          </a:ln>
        </p:spPr>
        <p:txBody>
          <a:bodyPr wrap="none" anchor="ctr"/>
          <a:lstStyle/>
          <a:p>
            <a:pPr fontAlgn="auto">
              <a:spcBef>
                <a:spcPts val="0"/>
              </a:spcBef>
              <a:spcAft>
                <a:spcPts val="0"/>
              </a:spcAft>
              <a:defRPr/>
            </a:pPr>
            <a:endParaRPr lang="en-GB">
              <a:latin typeface="+mn-lt"/>
              <a:cs typeface="+mn-cs"/>
            </a:endParaRPr>
          </a:p>
        </p:txBody>
      </p:sp>
      <p:sp>
        <p:nvSpPr>
          <p:cNvPr id="8" name="Rectangle 1594"/>
          <p:cNvSpPr>
            <a:spLocks noChangeArrowheads="1"/>
          </p:cNvSpPr>
          <p:nvPr/>
        </p:nvSpPr>
        <p:spPr bwMode="gray">
          <a:xfrm>
            <a:off x="6018213" y="-19050"/>
            <a:ext cx="547687" cy="6938963"/>
          </a:xfrm>
          <a:prstGeom prst="rect">
            <a:avLst/>
          </a:prstGeom>
          <a:solidFill>
            <a:schemeClr val="accent2">
              <a:alpha val="47058"/>
            </a:schemeClr>
          </a:solidFill>
          <a:ln w="28575" algn="ctr">
            <a:noFill/>
            <a:miter lim="800000"/>
            <a:headEnd/>
            <a:tailEnd/>
          </a:ln>
        </p:spPr>
        <p:txBody>
          <a:bodyPr wrap="none" anchor="ctr"/>
          <a:lstStyle/>
          <a:p>
            <a:pPr fontAlgn="auto">
              <a:spcBef>
                <a:spcPts val="0"/>
              </a:spcBef>
              <a:spcAft>
                <a:spcPts val="0"/>
              </a:spcAft>
              <a:defRPr/>
            </a:pPr>
            <a:endParaRPr lang="en-GB">
              <a:latin typeface="+mn-lt"/>
              <a:cs typeface="+mn-cs"/>
            </a:endParaRPr>
          </a:p>
        </p:txBody>
      </p:sp>
      <p:sp>
        <p:nvSpPr>
          <p:cNvPr id="9" name="Rectangle 1595"/>
          <p:cNvSpPr>
            <a:spLocks noChangeArrowheads="1"/>
          </p:cNvSpPr>
          <p:nvPr/>
        </p:nvSpPr>
        <p:spPr bwMode="gray">
          <a:xfrm>
            <a:off x="6505575" y="0"/>
            <a:ext cx="446088" cy="6858000"/>
          </a:xfrm>
          <a:prstGeom prst="rect">
            <a:avLst/>
          </a:prstGeom>
          <a:solidFill>
            <a:schemeClr val="accent2">
              <a:alpha val="36862"/>
            </a:schemeClr>
          </a:solidFill>
          <a:ln w="28575" algn="ctr">
            <a:noFill/>
            <a:miter lim="800000"/>
            <a:headEnd/>
            <a:tailEnd/>
          </a:ln>
        </p:spPr>
        <p:txBody>
          <a:bodyPr wrap="none" anchor="ctr"/>
          <a:lstStyle/>
          <a:p>
            <a:pPr fontAlgn="auto">
              <a:spcBef>
                <a:spcPts val="0"/>
              </a:spcBef>
              <a:spcAft>
                <a:spcPts val="0"/>
              </a:spcAft>
              <a:defRPr/>
            </a:pPr>
            <a:endParaRPr lang="en-GB">
              <a:latin typeface="+mn-lt"/>
              <a:cs typeface="+mn-cs"/>
            </a:endParaRPr>
          </a:p>
        </p:txBody>
      </p:sp>
      <p:sp>
        <p:nvSpPr>
          <p:cNvPr id="10" name="Rectangle 1622"/>
          <p:cNvSpPr>
            <a:spLocks noChangeArrowheads="1"/>
          </p:cNvSpPr>
          <p:nvPr/>
        </p:nvSpPr>
        <p:spPr bwMode="gray">
          <a:xfrm>
            <a:off x="7339013" y="52388"/>
            <a:ext cx="136525" cy="6858000"/>
          </a:xfrm>
          <a:prstGeom prst="rect">
            <a:avLst/>
          </a:prstGeom>
          <a:solidFill>
            <a:schemeClr val="accent2">
              <a:alpha val="14902"/>
            </a:schemeClr>
          </a:solidFill>
          <a:ln w="28575" algn="ctr">
            <a:noFill/>
            <a:miter lim="800000"/>
            <a:headEnd/>
            <a:tailEnd/>
          </a:ln>
        </p:spPr>
        <p:txBody>
          <a:bodyPr wrap="none" anchor="ctr"/>
          <a:lstStyle/>
          <a:p>
            <a:pPr fontAlgn="auto">
              <a:spcBef>
                <a:spcPts val="0"/>
              </a:spcBef>
              <a:spcAft>
                <a:spcPts val="0"/>
              </a:spcAft>
              <a:defRPr/>
            </a:pPr>
            <a:endParaRPr lang="en-GB">
              <a:latin typeface="+mn-lt"/>
              <a:cs typeface="+mn-cs"/>
            </a:endParaRPr>
          </a:p>
        </p:txBody>
      </p:sp>
      <p:sp>
        <p:nvSpPr>
          <p:cNvPr id="11" name="Rectangle 1623"/>
          <p:cNvSpPr>
            <a:spLocks noChangeArrowheads="1"/>
          </p:cNvSpPr>
          <p:nvPr/>
        </p:nvSpPr>
        <p:spPr bwMode="gray">
          <a:xfrm>
            <a:off x="8366125" y="20638"/>
            <a:ext cx="344488" cy="6858000"/>
          </a:xfrm>
          <a:prstGeom prst="rect">
            <a:avLst/>
          </a:prstGeom>
          <a:solidFill>
            <a:schemeClr val="accent2">
              <a:alpha val="23137"/>
            </a:schemeClr>
          </a:solidFill>
          <a:ln w="28575" algn="ctr">
            <a:noFill/>
            <a:miter lim="800000"/>
            <a:headEnd/>
            <a:tailEnd/>
          </a:ln>
        </p:spPr>
        <p:txBody>
          <a:bodyPr wrap="none" anchor="ctr"/>
          <a:lstStyle/>
          <a:p>
            <a:pPr fontAlgn="auto">
              <a:spcBef>
                <a:spcPts val="0"/>
              </a:spcBef>
              <a:spcAft>
                <a:spcPts val="0"/>
              </a:spcAft>
              <a:defRPr/>
            </a:pPr>
            <a:endParaRPr lang="en-GB">
              <a:latin typeface="+mn-lt"/>
              <a:cs typeface="+mn-cs"/>
            </a:endParaRPr>
          </a:p>
        </p:txBody>
      </p:sp>
      <p:sp>
        <p:nvSpPr>
          <p:cNvPr id="12" name="Rectangle 1624"/>
          <p:cNvSpPr>
            <a:spLocks noChangeArrowheads="1"/>
          </p:cNvSpPr>
          <p:nvPr/>
        </p:nvSpPr>
        <p:spPr bwMode="gray">
          <a:xfrm>
            <a:off x="8664575" y="0"/>
            <a:ext cx="474663" cy="6858000"/>
          </a:xfrm>
          <a:prstGeom prst="rect">
            <a:avLst/>
          </a:prstGeom>
          <a:solidFill>
            <a:schemeClr val="accent2">
              <a:alpha val="27843"/>
            </a:schemeClr>
          </a:solidFill>
          <a:ln w="28575" algn="ctr">
            <a:noFill/>
            <a:miter lim="800000"/>
            <a:headEnd/>
            <a:tailEnd/>
          </a:ln>
        </p:spPr>
        <p:txBody>
          <a:bodyPr wrap="none" anchor="ctr"/>
          <a:lstStyle/>
          <a:p>
            <a:pPr fontAlgn="auto">
              <a:spcBef>
                <a:spcPts val="0"/>
              </a:spcBef>
              <a:spcAft>
                <a:spcPts val="0"/>
              </a:spcAft>
              <a:defRPr/>
            </a:pPr>
            <a:endParaRPr lang="en-GB">
              <a:latin typeface="+mn-lt"/>
              <a:cs typeface="+mn-cs"/>
            </a:endParaRPr>
          </a:p>
        </p:txBody>
      </p:sp>
      <p:sp>
        <p:nvSpPr>
          <p:cNvPr id="13" name="Rectangle 1643"/>
          <p:cNvSpPr>
            <a:spLocks noChangeArrowheads="1"/>
          </p:cNvSpPr>
          <p:nvPr/>
        </p:nvSpPr>
        <p:spPr bwMode="gray">
          <a:xfrm>
            <a:off x="7953375" y="4763"/>
            <a:ext cx="136525" cy="6858000"/>
          </a:xfrm>
          <a:prstGeom prst="rect">
            <a:avLst/>
          </a:prstGeom>
          <a:solidFill>
            <a:schemeClr val="accent2">
              <a:alpha val="5882"/>
            </a:schemeClr>
          </a:solidFill>
          <a:ln w="28575" algn="ctr">
            <a:noFill/>
            <a:miter lim="800000"/>
            <a:headEnd/>
            <a:tailEnd/>
          </a:ln>
        </p:spPr>
        <p:txBody>
          <a:bodyPr wrap="none" anchor="ctr"/>
          <a:lstStyle/>
          <a:p>
            <a:pPr fontAlgn="auto">
              <a:spcBef>
                <a:spcPts val="0"/>
              </a:spcBef>
              <a:spcAft>
                <a:spcPts val="0"/>
              </a:spcAft>
              <a:defRPr/>
            </a:pPr>
            <a:endParaRPr lang="en-GB">
              <a:latin typeface="+mn-lt"/>
              <a:cs typeface="+mn-cs"/>
            </a:endParaRPr>
          </a:p>
        </p:txBody>
      </p:sp>
      <p:sp>
        <p:nvSpPr>
          <p:cNvPr id="14" name="Rectangle 1644"/>
          <p:cNvSpPr>
            <a:spLocks noChangeArrowheads="1"/>
          </p:cNvSpPr>
          <p:nvPr/>
        </p:nvSpPr>
        <p:spPr bwMode="gray">
          <a:xfrm>
            <a:off x="8045450" y="4763"/>
            <a:ext cx="168275" cy="6858000"/>
          </a:xfrm>
          <a:prstGeom prst="rect">
            <a:avLst/>
          </a:prstGeom>
          <a:solidFill>
            <a:schemeClr val="accent2">
              <a:alpha val="12157"/>
            </a:schemeClr>
          </a:solidFill>
          <a:ln w="28575" algn="ctr">
            <a:noFill/>
            <a:miter lim="800000"/>
            <a:headEnd/>
            <a:tailEnd/>
          </a:ln>
        </p:spPr>
        <p:txBody>
          <a:bodyPr wrap="none" anchor="ctr"/>
          <a:lstStyle/>
          <a:p>
            <a:pPr fontAlgn="auto">
              <a:spcBef>
                <a:spcPts val="0"/>
              </a:spcBef>
              <a:spcAft>
                <a:spcPts val="0"/>
              </a:spcAft>
              <a:defRPr/>
            </a:pPr>
            <a:endParaRPr lang="en-GB">
              <a:latin typeface="+mn-lt"/>
              <a:cs typeface="+mn-cs"/>
            </a:endParaRPr>
          </a:p>
        </p:txBody>
      </p:sp>
      <p:sp>
        <p:nvSpPr>
          <p:cNvPr id="15" name="Rectangle 1645"/>
          <p:cNvSpPr>
            <a:spLocks noChangeArrowheads="1"/>
          </p:cNvSpPr>
          <p:nvPr/>
        </p:nvSpPr>
        <p:spPr bwMode="gray">
          <a:xfrm>
            <a:off x="8177213" y="-11113"/>
            <a:ext cx="230187" cy="6858001"/>
          </a:xfrm>
          <a:prstGeom prst="rect">
            <a:avLst/>
          </a:prstGeom>
          <a:solidFill>
            <a:schemeClr val="accent2">
              <a:alpha val="18039"/>
            </a:schemeClr>
          </a:solidFill>
          <a:ln w="28575" algn="ctr">
            <a:noFill/>
            <a:miter lim="800000"/>
            <a:headEnd/>
            <a:tailEnd/>
          </a:ln>
        </p:spPr>
        <p:txBody>
          <a:bodyPr wrap="none" anchor="ctr"/>
          <a:lstStyle/>
          <a:p>
            <a:pPr fontAlgn="auto">
              <a:spcBef>
                <a:spcPts val="0"/>
              </a:spcBef>
              <a:spcAft>
                <a:spcPts val="0"/>
              </a:spcAft>
              <a:defRPr/>
            </a:pPr>
            <a:endParaRPr lang="en-GB">
              <a:latin typeface="+mn-lt"/>
              <a:cs typeface="+mn-cs"/>
            </a:endParaRPr>
          </a:p>
        </p:txBody>
      </p:sp>
    </p:spTree>
    <p:extLst>
      <p:ext uri="{BB962C8B-B14F-4D97-AF65-F5344CB8AC3E}">
        <p14:creationId xmlns:p14="http://schemas.microsoft.com/office/powerpoint/2010/main" val="427512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par>
                                <p:cTn id="17" presetID="47" presetClass="entr" presetSubtype="0" fill="hold" grpId="0" nodeType="withEffect">
                                  <p:stCondLst>
                                    <p:cond delay="11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5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90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23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anim calcmode="lin" valueType="num">
                                      <p:cBhvr>
                                        <p:cTn id="35" dur="500" fill="hold"/>
                                        <p:tgtEl>
                                          <p:spTgt spid="5"/>
                                        </p:tgtEl>
                                        <p:attrNameLst>
                                          <p:attrName>ppt_x</p:attrName>
                                        </p:attrNameLst>
                                      </p:cBhvr>
                                      <p:tavLst>
                                        <p:tav tm="0">
                                          <p:val>
                                            <p:strVal val="#ppt_x"/>
                                          </p:val>
                                        </p:tav>
                                        <p:tav tm="100000">
                                          <p:val>
                                            <p:strVal val="#ppt_x"/>
                                          </p:val>
                                        </p:tav>
                                      </p:tavLst>
                                    </p:anim>
                                    <p:anim calcmode="lin" valueType="num">
                                      <p:cBhvr>
                                        <p:cTn id="36" dur="500" fill="hold"/>
                                        <p:tgtEl>
                                          <p:spTgt spid="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26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anim calcmode="lin" valueType="num">
                                      <p:cBhvr>
                                        <p:cTn id="40" dur="500" fill="hold"/>
                                        <p:tgtEl>
                                          <p:spTgt spid="10"/>
                                        </p:tgtEl>
                                        <p:attrNameLst>
                                          <p:attrName>ppt_x</p:attrName>
                                        </p:attrNameLst>
                                      </p:cBhvr>
                                      <p:tavLst>
                                        <p:tav tm="0">
                                          <p:val>
                                            <p:strVal val="#ppt_x"/>
                                          </p:val>
                                        </p:tav>
                                        <p:tav tm="100000">
                                          <p:val>
                                            <p:strVal val="#ppt_x"/>
                                          </p:val>
                                        </p:tav>
                                      </p:tavLst>
                                    </p:anim>
                                    <p:anim calcmode="lin" valueType="num">
                                      <p:cBhvr>
                                        <p:cTn id="41" dur="500" fill="hold"/>
                                        <p:tgtEl>
                                          <p:spTgt spid="1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260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anim calcmode="lin" valueType="num">
                                      <p:cBhvr>
                                        <p:cTn id="45" dur="500" fill="hold"/>
                                        <p:tgtEl>
                                          <p:spTgt spid="14"/>
                                        </p:tgtEl>
                                        <p:attrNameLst>
                                          <p:attrName>ppt_x</p:attrName>
                                        </p:attrNameLst>
                                      </p:cBhvr>
                                      <p:tavLst>
                                        <p:tav tm="0">
                                          <p:val>
                                            <p:strVal val="#ppt_x"/>
                                          </p:val>
                                        </p:tav>
                                        <p:tav tm="100000">
                                          <p:val>
                                            <p:strVal val="#ppt_x"/>
                                          </p:val>
                                        </p:tav>
                                      </p:tavLst>
                                    </p:anim>
                                    <p:anim calcmode="lin" valueType="num">
                                      <p:cBhvr>
                                        <p:cTn id="46" dur="500" fill="hold"/>
                                        <p:tgtEl>
                                          <p:spTgt spid="14"/>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50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anim calcmode="lin" valueType="num">
                                      <p:cBhvr>
                                        <p:cTn id="50" dur="500" fill="hold"/>
                                        <p:tgtEl>
                                          <p:spTgt spid="13"/>
                                        </p:tgtEl>
                                        <p:attrNameLst>
                                          <p:attrName>ppt_x</p:attrName>
                                        </p:attrNameLst>
                                      </p:cBhvr>
                                      <p:tavLst>
                                        <p:tav tm="0">
                                          <p:val>
                                            <p:strVal val="#ppt_x"/>
                                          </p:val>
                                        </p:tav>
                                        <p:tav tm="100000">
                                          <p:val>
                                            <p:strVal val="#ppt_x"/>
                                          </p:val>
                                        </p:tav>
                                      </p:tavLst>
                                    </p:anim>
                                    <p:anim calcmode="lin" valueType="num">
                                      <p:cBhvr>
                                        <p:cTn id="51" dur="500" fill="hold"/>
                                        <p:tgtEl>
                                          <p:spTgt spid="13"/>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240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anim calcmode="lin" valueType="num">
                                      <p:cBhvr>
                                        <p:cTn id="55" dur="500" fill="hold"/>
                                        <p:tgtEl>
                                          <p:spTgt spid="15"/>
                                        </p:tgtEl>
                                        <p:attrNameLst>
                                          <p:attrName>ppt_x</p:attrName>
                                        </p:attrNameLst>
                                      </p:cBhvr>
                                      <p:tavLst>
                                        <p:tav tm="0">
                                          <p:val>
                                            <p:strVal val="#ppt_x"/>
                                          </p:val>
                                        </p:tav>
                                        <p:tav tm="100000">
                                          <p:val>
                                            <p:strVal val="#ppt_x"/>
                                          </p:val>
                                        </p:tav>
                                      </p:tavLst>
                                    </p:anim>
                                    <p:anim calcmode="lin" valueType="num">
                                      <p:cBhvr>
                                        <p:cTn id="56" dur="500" fill="hold"/>
                                        <p:tgtEl>
                                          <p:spTgt spid="15"/>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200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anim calcmode="lin" valueType="num">
                                      <p:cBhvr>
                                        <p:cTn id="60" dur="500" fill="hold"/>
                                        <p:tgtEl>
                                          <p:spTgt spid="11"/>
                                        </p:tgtEl>
                                        <p:attrNameLst>
                                          <p:attrName>ppt_x</p:attrName>
                                        </p:attrNameLst>
                                      </p:cBhvr>
                                      <p:tavLst>
                                        <p:tav tm="0">
                                          <p:val>
                                            <p:strVal val="#ppt_x"/>
                                          </p:val>
                                        </p:tav>
                                        <p:tav tm="100000">
                                          <p:val>
                                            <p:strVal val="#ppt_x"/>
                                          </p:val>
                                        </p:tav>
                                      </p:tavLst>
                                    </p:anim>
                                    <p:anim calcmode="lin" valueType="num">
                                      <p:cBhvr>
                                        <p:cTn id="61" dur="500" fill="hold"/>
                                        <p:tgtEl>
                                          <p:spTgt spid="11"/>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180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anim calcmode="lin" valueType="num">
                                      <p:cBhvr>
                                        <p:cTn id="65" dur="500" fill="hold"/>
                                        <p:tgtEl>
                                          <p:spTgt spid="12"/>
                                        </p:tgtEl>
                                        <p:attrNameLst>
                                          <p:attrName>ppt_x</p:attrName>
                                        </p:attrNameLst>
                                      </p:cBhvr>
                                      <p:tavLst>
                                        <p:tav tm="0">
                                          <p:val>
                                            <p:strVal val="#ppt_x"/>
                                          </p:val>
                                        </p:tav>
                                        <p:tav tm="100000">
                                          <p:val>
                                            <p:strVal val="#ppt_x"/>
                                          </p:val>
                                        </p:tav>
                                      </p:tavLst>
                                    </p:anim>
                                    <p:anim calcmode="lin" valueType="num">
                                      <p:cBhvr>
                                        <p:cTn id="66" dur="500" fill="hold"/>
                                        <p:tgtEl>
                                          <p:spTgt spid="12"/>
                                        </p:tgtEl>
                                        <p:attrNameLst>
                                          <p:attrName>ppt_y</p:attrName>
                                        </p:attrNameLst>
                                      </p:cBhvr>
                                      <p:tavLst>
                                        <p:tav tm="0">
                                          <p:val>
                                            <p:strVal val="#ppt_y-.1"/>
                                          </p:val>
                                        </p:tav>
                                        <p:tav tm="100000">
                                          <p:val>
                                            <p:strVal val="#ppt_y"/>
                                          </p:val>
                                        </p:tav>
                                      </p:tavLst>
                                    </p:anim>
                                  </p:childTnLst>
                                </p:cTn>
                              </p:par>
                            </p:childTnLst>
                          </p:cTn>
                        </p:par>
                        <p:par>
                          <p:cTn id="67" fill="hold">
                            <p:stCondLst>
                              <p:cond delay="3100"/>
                            </p:stCondLst>
                            <p:childTnLst>
                              <p:par>
                                <p:cTn id="68" presetID="6" presetClass="emph" presetSubtype="0" fill="hold" grpId="1" nodeType="afterEffect">
                                  <p:stCondLst>
                                    <p:cond delay="0"/>
                                  </p:stCondLst>
                                  <p:childTnLst>
                                    <p:animScale>
                                      <p:cBhvr>
                                        <p:cTn id="69" dur="500" fill="hold"/>
                                        <p:tgtEl>
                                          <p:spTgt spid="3"/>
                                        </p:tgtEl>
                                      </p:cBhvr>
                                      <p:by x="150000" y="150000"/>
                                    </p:animScale>
                                  </p:childTnLst>
                                </p:cTn>
                              </p:par>
                              <p:par>
                                <p:cTn id="70" presetID="6" presetClass="emph" presetSubtype="0" fill="hold" grpId="1" nodeType="withEffect">
                                  <p:stCondLst>
                                    <p:cond delay="200"/>
                                  </p:stCondLst>
                                  <p:childTnLst>
                                    <p:animScale>
                                      <p:cBhvr>
                                        <p:cTn id="71" dur="500" fill="hold"/>
                                        <p:tgtEl>
                                          <p:spTgt spid="6"/>
                                        </p:tgtEl>
                                      </p:cBhvr>
                                      <p:by x="150000" y="150000"/>
                                    </p:animScale>
                                  </p:childTnLst>
                                </p:cTn>
                              </p:par>
                              <p:par>
                                <p:cTn id="72" presetID="6" presetClass="emph" presetSubtype="0" fill="hold" grpId="1" nodeType="withEffect">
                                  <p:stCondLst>
                                    <p:cond delay="400"/>
                                  </p:stCondLst>
                                  <p:childTnLst>
                                    <p:animScale>
                                      <p:cBhvr>
                                        <p:cTn id="73" dur="500" fill="hold"/>
                                        <p:tgtEl>
                                          <p:spTgt spid="7"/>
                                        </p:tgtEl>
                                      </p:cBhvr>
                                      <p:by x="150000" y="150000"/>
                                    </p:animScale>
                                  </p:childTnLst>
                                </p:cTn>
                              </p:par>
                              <p:par>
                                <p:cTn id="74" presetID="6" presetClass="emph" presetSubtype="0" fill="hold" grpId="1" nodeType="withEffect">
                                  <p:stCondLst>
                                    <p:cond delay="800"/>
                                  </p:stCondLst>
                                  <p:childTnLst>
                                    <p:animScale>
                                      <p:cBhvr>
                                        <p:cTn id="75" dur="500" fill="hold"/>
                                        <p:tgtEl>
                                          <p:spTgt spid="8"/>
                                        </p:tgtEl>
                                      </p:cBhvr>
                                      <p:by x="150000" y="150000"/>
                                    </p:animScale>
                                  </p:childTnLst>
                                </p:cTn>
                              </p:par>
                              <p:par>
                                <p:cTn id="76" presetID="6" presetClass="emph" presetSubtype="0" fill="hold" grpId="1" nodeType="withEffect">
                                  <p:stCondLst>
                                    <p:cond delay="1100"/>
                                  </p:stCondLst>
                                  <p:childTnLst>
                                    <p:animScale>
                                      <p:cBhvr>
                                        <p:cTn id="77" dur="500" fill="hold"/>
                                        <p:tgtEl>
                                          <p:spTgt spid="9"/>
                                        </p:tgtEl>
                                      </p:cBhvr>
                                      <p:by x="150000" y="150000"/>
                                    </p:animScale>
                                  </p:childTnLst>
                                </p:cTn>
                              </p:par>
                              <p:par>
                                <p:cTn id="78" presetID="6" presetClass="emph" presetSubtype="0" fill="hold" grpId="1" nodeType="withEffect">
                                  <p:stCondLst>
                                    <p:cond delay="1400"/>
                                  </p:stCondLst>
                                  <p:childTnLst>
                                    <p:animScale>
                                      <p:cBhvr>
                                        <p:cTn id="79" dur="500" fill="hold"/>
                                        <p:tgtEl>
                                          <p:spTgt spid="4"/>
                                        </p:tgtEl>
                                      </p:cBhvr>
                                      <p:by x="150000" y="150000"/>
                                    </p:animScale>
                                  </p:childTnLst>
                                </p:cTn>
                              </p:par>
                              <p:par>
                                <p:cTn id="80" presetID="6" presetClass="emph" presetSubtype="0" fill="hold" grpId="1" nodeType="withEffect">
                                  <p:stCondLst>
                                    <p:cond delay="1700"/>
                                  </p:stCondLst>
                                  <p:childTnLst>
                                    <p:animScale>
                                      <p:cBhvr>
                                        <p:cTn id="81" dur="500" fill="hold"/>
                                        <p:tgtEl>
                                          <p:spTgt spid="5"/>
                                        </p:tgtEl>
                                      </p:cBhvr>
                                      <p:by x="150000" y="150000"/>
                                    </p:animScale>
                                  </p:childTnLst>
                                </p:cTn>
                              </p:par>
                              <p:par>
                                <p:cTn id="82" presetID="6" presetClass="emph" presetSubtype="0" fill="hold" grpId="1" nodeType="withEffect">
                                  <p:stCondLst>
                                    <p:cond delay="2000"/>
                                  </p:stCondLst>
                                  <p:childTnLst>
                                    <p:animScale>
                                      <p:cBhvr>
                                        <p:cTn id="83" dur="500" fill="hold"/>
                                        <p:tgtEl>
                                          <p:spTgt spid="10"/>
                                        </p:tgtEl>
                                      </p:cBhvr>
                                      <p:by x="150000" y="150000"/>
                                    </p:animScale>
                                  </p:childTnLst>
                                </p:cTn>
                              </p:par>
                              <p:par>
                                <p:cTn id="84" presetID="6" presetClass="emph" presetSubtype="0" fill="hold" grpId="1" nodeType="withEffect">
                                  <p:stCondLst>
                                    <p:cond delay="2200"/>
                                  </p:stCondLst>
                                  <p:childTnLst>
                                    <p:animScale>
                                      <p:cBhvr>
                                        <p:cTn id="85" dur="500" fill="hold"/>
                                        <p:tgtEl>
                                          <p:spTgt spid="11"/>
                                        </p:tgtEl>
                                      </p:cBhvr>
                                      <p:by x="150000" y="150000"/>
                                    </p:animScale>
                                  </p:childTnLst>
                                </p:cTn>
                              </p:par>
                              <p:par>
                                <p:cTn id="86" presetID="6" presetClass="emph" presetSubtype="0" fill="hold" grpId="1" nodeType="withEffect">
                                  <p:stCondLst>
                                    <p:cond delay="2300"/>
                                  </p:stCondLst>
                                  <p:childTnLst>
                                    <p:animScale>
                                      <p:cBhvr>
                                        <p:cTn id="87" dur="500" fill="hold"/>
                                        <p:tgtEl>
                                          <p:spTgt spid="12"/>
                                        </p:tgtEl>
                                      </p:cBhvr>
                                      <p:by x="150000" y="150000"/>
                                    </p:animScale>
                                  </p:childTnLst>
                                </p:cTn>
                              </p:par>
                            </p:childTnLst>
                          </p:cTn>
                        </p:par>
                        <p:par>
                          <p:cTn id="88" fill="hold">
                            <p:stCondLst>
                              <p:cond delay="5900"/>
                            </p:stCondLst>
                            <p:childTnLst>
                              <p:par>
                                <p:cTn id="89" presetID="6" presetClass="emph" presetSubtype="0" fill="hold" grpId="1" nodeType="afterEffect">
                                  <p:stCondLst>
                                    <p:cond delay="0"/>
                                  </p:stCondLst>
                                  <p:childTnLst>
                                    <p:animScale>
                                      <p:cBhvr>
                                        <p:cTn id="90" dur="500" fill="hold"/>
                                        <p:tgtEl>
                                          <p:spTgt spid="2"/>
                                        </p:tgtEl>
                                      </p:cBhvr>
                                      <p:by x="150000" y="150000"/>
                                    </p:animScale>
                                  </p:childTnLst>
                                </p:cTn>
                              </p:par>
                              <p:par>
                                <p:cTn id="91" presetID="6" presetClass="emph" presetSubtype="0" fill="hold" grpId="1" nodeType="withEffect">
                                  <p:stCondLst>
                                    <p:cond delay="400"/>
                                  </p:stCondLst>
                                  <p:childTnLst>
                                    <p:animScale>
                                      <p:cBhvr>
                                        <p:cTn id="92" dur="500" fill="hold"/>
                                        <p:tgtEl>
                                          <p:spTgt spid="13"/>
                                        </p:tgtEl>
                                      </p:cBhvr>
                                      <p:by x="150000" y="150000"/>
                                    </p:animScale>
                                  </p:childTnLst>
                                </p:cTn>
                              </p:par>
                              <p:par>
                                <p:cTn id="93" presetID="6" presetClass="emph" presetSubtype="0" fill="hold" grpId="1" nodeType="withEffect">
                                  <p:stCondLst>
                                    <p:cond delay="800"/>
                                  </p:stCondLst>
                                  <p:childTnLst>
                                    <p:animScale>
                                      <p:cBhvr>
                                        <p:cTn id="94" dur="500" fill="hold"/>
                                        <p:tgtEl>
                                          <p:spTgt spid="14"/>
                                        </p:tgtEl>
                                      </p:cBhvr>
                                      <p:by x="150000" y="150000"/>
                                    </p:animScale>
                                  </p:childTnLst>
                                </p:cTn>
                              </p:par>
                              <p:par>
                                <p:cTn id="95" presetID="6" presetClass="emph" presetSubtype="0" fill="hold" grpId="1" nodeType="withEffect">
                                  <p:stCondLst>
                                    <p:cond delay="1100"/>
                                  </p:stCondLst>
                                  <p:childTnLst>
                                    <p:animScale>
                                      <p:cBhvr>
                                        <p:cTn id="96" dur="5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86B14F1-F966-4E7F-A3D7-9939EEDC6535}" type="datetimeFigureOut">
              <a:rPr lang="ms-MY" smtClean="0"/>
              <a:pPr>
                <a:defRPr/>
              </a:pPr>
              <a:t>9/02/2022</a:t>
            </a:fld>
            <a:endParaRPr lang="ms-MY"/>
          </a:p>
        </p:txBody>
      </p:sp>
      <p:sp>
        <p:nvSpPr>
          <p:cNvPr id="5" name="Footer Placeholder 4"/>
          <p:cNvSpPr>
            <a:spLocks noGrp="1"/>
          </p:cNvSpPr>
          <p:nvPr>
            <p:ph type="ftr" sz="quarter" idx="11"/>
          </p:nvPr>
        </p:nvSpPr>
        <p:spPr/>
        <p:txBody>
          <a:bodyPr/>
          <a:lstStyle/>
          <a:p>
            <a:pPr>
              <a:defRPr/>
            </a:pPr>
            <a:endParaRPr lang="ms-MY"/>
          </a:p>
        </p:txBody>
      </p:sp>
      <p:sp>
        <p:nvSpPr>
          <p:cNvPr id="6" name="Slide Number Placeholder 5"/>
          <p:cNvSpPr>
            <a:spLocks noGrp="1"/>
          </p:cNvSpPr>
          <p:nvPr>
            <p:ph type="sldNum" sz="quarter" idx="12"/>
          </p:nvPr>
        </p:nvSpPr>
        <p:spPr/>
        <p:txBody>
          <a:bodyPr/>
          <a:lstStyle/>
          <a:p>
            <a:pPr>
              <a:defRPr/>
            </a:pPr>
            <a:fld id="{D58EF9B6-7CAA-4548-B397-3C845A56DA34}" type="slidenum">
              <a:rPr lang="ms-MY" smtClean="0"/>
              <a:pPr>
                <a:defRPr/>
              </a:pPr>
              <a:t>‹#›</a:t>
            </a:fld>
            <a:endParaRPr lang="ms-MY"/>
          </a:p>
        </p:txBody>
      </p:sp>
    </p:spTree>
    <p:extLst>
      <p:ext uri="{BB962C8B-B14F-4D97-AF65-F5344CB8AC3E}">
        <p14:creationId xmlns:p14="http://schemas.microsoft.com/office/powerpoint/2010/main" val="27968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CC40041-4595-47C4-B970-34D8684BFAB8}" type="datetimeFigureOut">
              <a:rPr lang="ms-MY" smtClean="0"/>
              <a:pPr>
                <a:defRPr/>
              </a:pPr>
              <a:t>9/02/2022</a:t>
            </a:fld>
            <a:endParaRPr lang="ms-MY"/>
          </a:p>
        </p:txBody>
      </p:sp>
      <p:sp>
        <p:nvSpPr>
          <p:cNvPr id="5" name="Footer Placeholder 4"/>
          <p:cNvSpPr>
            <a:spLocks noGrp="1"/>
          </p:cNvSpPr>
          <p:nvPr>
            <p:ph type="ftr" sz="quarter" idx="11"/>
          </p:nvPr>
        </p:nvSpPr>
        <p:spPr/>
        <p:txBody>
          <a:bodyPr/>
          <a:lstStyle/>
          <a:p>
            <a:pPr>
              <a:defRPr/>
            </a:pPr>
            <a:endParaRPr lang="ms-MY"/>
          </a:p>
        </p:txBody>
      </p:sp>
      <p:sp>
        <p:nvSpPr>
          <p:cNvPr id="6" name="Slide Number Placeholder 5"/>
          <p:cNvSpPr>
            <a:spLocks noGrp="1"/>
          </p:cNvSpPr>
          <p:nvPr>
            <p:ph type="sldNum" sz="quarter" idx="12"/>
          </p:nvPr>
        </p:nvSpPr>
        <p:spPr/>
        <p:txBody>
          <a:bodyPr/>
          <a:lstStyle/>
          <a:p>
            <a:pPr>
              <a:defRPr/>
            </a:pPr>
            <a:fld id="{BC28E16F-AEEC-4908-852A-3CD95F0F6345}" type="slidenum">
              <a:rPr lang="ms-MY" smtClean="0"/>
              <a:pPr>
                <a:defRPr/>
              </a:pPr>
              <a:t>‹#›</a:t>
            </a:fld>
            <a:endParaRPr lang="ms-MY"/>
          </a:p>
        </p:txBody>
      </p:sp>
    </p:spTree>
    <p:extLst>
      <p:ext uri="{BB962C8B-B14F-4D97-AF65-F5344CB8AC3E}">
        <p14:creationId xmlns:p14="http://schemas.microsoft.com/office/powerpoint/2010/main" val="305177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6DF7BB29-1E06-480C-B58C-F40F155E5A59}" type="datetimeFigureOut">
              <a:rPr lang="ms-MY" smtClean="0"/>
              <a:pPr>
                <a:defRPr/>
              </a:pPr>
              <a:t>9/02/2022</a:t>
            </a:fld>
            <a:endParaRPr lang="ms-MY"/>
          </a:p>
        </p:txBody>
      </p:sp>
      <p:sp>
        <p:nvSpPr>
          <p:cNvPr id="6" name="Footer Placeholder 5"/>
          <p:cNvSpPr>
            <a:spLocks noGrp="1"/>
          </p:cNvSpPr>
          <p:nvPr>
            <p:ph type="ftr" sz="quarter" idx="11"/>
          </p:nvPr>
        </p:nvSpPr>
        <p:spPr/>
        <p:txBody>
          <a:bodyPr/>
          <a:lstStyle/>
          <a:p>
            <a:pPr>
              <a:defRPr/>
            </a:pPr>
            <a:endParaRPr lang="ms-MY"/>
          </a:p>
        </p:txBody>
      </p:sp>
      <p:sp>
        <p:nvSpPr>
          <p:cNvPr id="7" name="Slide Number Placeholder 6"/>
          <p:cNvSpPr>
            <a:spLocks noGrp="1"/>
          </p:cNvSpPr>
          <p:nvPr>
            <p:ph type="sldNum" sz="quarter" idx="12"/>
          </p:nvPr>
        </p:nvSpPr>
        <p:spPr/>
        <p:txBody>
          <a:bodyPr/>
          <a:lstStyle/>
          <a:p>
            <a:pPr>
              <a:defRPr/>
            </a:pPr>
            <a:fld id="{F1996AAD-0EBF-4623-87AE-DF64AE28E14C}" type="slidenum">
              <a:rPr lang="ms-MY" smtClean="0"/>
              <a:pPr>
                <a:defRPr/>
              </a:pPr>
              <a:t>‹#›</a:t>
            </a:fld>
            <a:endParaRPr lang="ms-MY"/>
          </a:p>
        </p:txBody>
      </p:sp>
    </p:spTree>
    <p:extLst>
      <p:ext uri="{BB962C8B-B14F-4D97-AF65-F5344CB8AC3E}">
        <p14:creationId xmlns:p14="http://schemas.microsoft.com/office/powerpoint/2010/main" val="331402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84085B1-3E91-4EF5-ABAC-D5E45FC7682B}" type="datetimeFigureOut">
              <a:rPr lang="ms-MY" smtClean="0"/>
              <a:pPr>
                <a:defRPr/>
              </a:pPr>
              <a:t>9/02/2022</a:t>
            </a:fld>
            <a:endParaRPr lang="ms-MY"/>
          </a:p>
        </p:txBody>
      </p:sp>
      <p:sp>
        <p:nvSpPr>
          <p:cNvPr id="8" name="Footer Placeholder 7"/>
          <p:cNvSpPr>
            <a:spLocks noGrp="1"/>
          </p:cNvSpPr>
          <p:nvPr>
            <p:ph type="ftr" sz="quarter" idx="11"/>
          </p:nvPr>
        </p:nvSpPr>
        <p:spPr/>
        <p:txBody>
          <a:bodyPr/>
          <a:lstStyle/>
          <a:p>
            <a:pPr>
              <a:defRPr/>
            </a:pPr>
            <a:endParaRPr lang="ms-MY"/>
          </a:p>
        </p:txBody>
      </p:sp>
      <p:sp>
        <p:nvSpPr>
          <p:cNvPr id="9" name="Slide Number Placeholder 8"/>
          <p:cNvSpPr>
            <a:spLocks noGrp="1"/>
          </p:cNvSpPr>
          <p:nvPr>
            <p:ph type="sldNum" sz="quarter" idx="12"/>
          </p:nvPr>
        </p:nvSpPr>
        <p:spPr/>
        <p:txBody>
          <a:bodyPr/>
          <a:lstStyle/>
          <a:p>
            <a:pPr>
              <a:defRPr/>
            </a:pPr>
            <a:fld id="{63F5C209-E6D7-4C7C-8453-0BC79E54ED38}" type="slidenum">
              <a:rPr lang="ms-MY" smtClean="0"/>
              <a:pPr>
                <a:defRPr/>
              </a:pPr>
              <a:t>‹#›</a:t>
            </a:fld>
            <a:endParaRPr lang="ms-MY"/>
          </a:p>
        </p:txBody>
      </p:sp>
    </p:spTree>
    <p:extLst>
      <p:ext uri="{BB962C8B-B14F-4D97-AF65-F5344CB8AC3E}">
        <p14:creationId xmlns:p14="http://schemas.microsoft.com/office/powerpoint/2010/main" val="79902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550A380E-518A-4538-AE82-72137E76468C}" type="datetimeFigureOut">
              <a:rPr lang="ms-MY" smtClean="0"/>
              <a:pPr>
                <a:defRPr/>
              </a:pPr>
              <a:t>9/02/2022</a:t>
            </a:fld>
            <a:endParaRPr lang="ms-MY"/>
          </a:p>
        </p:txBody>
      </p:sp>
      <p:sp>
        <p:nvSpPr>
          <p:cNvPr id="4" name="Footer Placeholder 3"/>
          <p:cNvSpPr>
            <a:spLocks noGrp="1"/>
          </p:cNvSpPr>
          <p:nvPr>
            <p:ph type="ftr" sz="quarter" idx="11"/>
          </p:nvPr>
        </p:nvSpPr>
        <p:spPr/>
        <p:txBody>
          <a:bodyPr/>
          <a:lstStyle/>
          <a:p>
            <a:pPr>
              <a:defRPr/>
            </a:pPr>
            <a:endParaRPr lang="ms-MY"/>
          </a:p>
        </p:txBody>
      </p:sp>
      <p:sp>
        <p:nvSpPr>
          <p:cNvPr id="5" name="Slide Number Placeholder 4"/>
          <p:cNvSpPr>
            <a:spLocks noGrp="1"/>
          </p:cNvSpPr>
          <p:nvPr>
            <p:ph type="sldNum" sz="quarter" idx="12"/>
          </p:nvPr>
        </p:nvSpPr>
        <p:spPr/>
        <p:txBody>
          <a:bodyPr/>
          <a:lstStyle/>
          <a:p>
            <a:pPr>
              <a:defRPr/>
            </a:pPr>
            <a:fld id="{D0B2C022-7DD7-456A-B955-02636122DFD9}" type="slidenum">
              <a:rPr lang="ms-MY" smtClean="0"/>
              <a:pPr>
                <a:defRPr/>
              </a:pPr>
              <a:t>‹#›</a:t>
            </a:fld>
            <a:endParaRPr lang="ms-MY"/>
          </a:p>
        </p:txBody>
      </p:sp>
    </p:spTree>
    <p:extLst>
      <p:ext uri="{BB962C8B-B14F-4D97-AF65-F5344CB8AC3E}">
        <p14:creationId xmlns:p14="http://schemas.microsoft.com/office/powerpoint/2010/main" val="260977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B26C5AF-4F09-4305-9894-F864C39DDC38}" type="datetimeFigureOut">
              <a:rPr lang="ms-MY" smtClean="0"/>
              <a:pPr>
                <a:defRPr/>
              </a:pPr>
              <a:t>9/02/2022</a:t>
            </a:fld>
            <a:endParaRPr lang="ms-MY"/>
          </a:p>
        </p:txBody>
      </p:sp>
      <p:sp>
        <p:nvSpPr>
          <p:cNvPr id="3" name="Footer Placeholder 2"/>
          <p:cNvSpPr>
            <a:spLocks noGrp="1"/>
          </p:cNvSpPr>
          <p:nvPr>
            <p:ph type="ftr" sz="quarter" idx="11"/>
          </p:nvPr>
        </p:nvSpPr>
        <p:spPr/>
        <p:txBody>
          <a:bodyPr/>
          <a:lstStyle/>
          <a:p>
            <a:pPr>
              <a:defRPr/>
            </a:pPr>
            <a:endParaRPr lang="ms-MY"/>
          </a:p>
        </p:txBody>
      </p:sp>
      <p:sp>
        <p:nvSpPr>
          <p:cNvPr id="4" name="Slide Number Placeholder 3"/>
          <p:cNvSpPr>
            <a:spLocks noGrp="1"/>
          </p:cNvSpPr>
          <p:nvPr>
            <p:ph type="sldNum" sz="quarter" idx="12"/>
          </p:nvPr>
        </p:nvSpPr>
        <p:spPr/>
        <p:txBody>
          <a:bodyPr/>
          <a:lstStyle/>
          <a:p>
            <a:pPr>
              <a:defRPr/>
            </a:pPr>
            <a:fld id="{1DE26BCE-3FBD-4E20-8663-0AA69187B024}" type="slidenum">
              <a:rPr lang="ms-MY" smtClean="0"/>
              <a:pPr>
                <a:defRPr/>
              </a:pPr>
              <a:t>‹#›</a:t>
            </a:fld>
            <a:endParaRPr lang="ms-MY"/>
          </a:p>
        </p:txBody>
      </p:sp>
    </p:spTree>
    <p:extLst>
      <p:ext uri="{BB962C8B-B14F-4D97-AF65-F5344CB8AC3E}">
        <p14:creationId xmlns:p14="http://schemas.microsoft.com/office/powerpoint/2010/main" val="96838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FC41EEC-9718-4E3C-B976-18E969B9C308}" type="datetimeFigureOut">
              <a:rPr lang="ms-MY" smtClean="0"/>
              <a:pPr>
                <a:defRPr/>
              </a:pPr>
              <a:t>9/02/2022</a:t>
            </a:fld>
            <a:endParaRPr lang="ms-MY"/>
          </a:p>
        </p:txBody>
      </p:sp>
      <p:sp>
        <p:nvSpPr>
          <p:cNvPr id="6" name="Footer Placeholder 5"/>
          <p:cNvSpPr>
            <a:spLocks noGrp="1"/>
          </p:cNvSpPr>
          <p:nvPr>
            <p:ph type="ftr" sz="quarter" idx="11"/>
          </p:nvPr>
        </p:nvSpPr>
        <p:spPr/>
        <p:txBody>
          <a:bodyPr/>
          <a:lstStyle/>
          <a:p>
            <a:pPr>
              <a:defRPr/>
            </a:pPr>
            <a:endParaRPr lang="ms-MY"/>
          </a:p>
        </p:txBody>
      </p:sp>
      <p:sp>
        <p:nvSpPr>
          <p:cNvPr id="7" name="Slide Number Placeholder 6"/>
          <p:cNvSpPr>
            <a:spLocks noGrp="1"/>
          </p:cNvSpPr>
          <p:nvPr>
            <p:ph type="sldNum" sz="quarter" idx="12"/>
          </p:nvPr>
        </p:nvSpPr>
        <p:spPr/>
        <p:txBody>
          <a:bodyPr/>
          <a:lstStyle/>
          <a:p>
            <a:pPr>
              <a:defRPr/>
            </a:pPr>
            <a:fld id="{6EC00DA1-3882-4703-9FBE-A774FF2CA740}" type="slidenum">
              <a:rPr lang="ms-MY" smtClean="0"/>
              <a:pPr>
                <a:defRPr/>
              </a:pPr>
              <a:t>‹#›</a:t>
            </a:fld>
            <a:endParaRPr lang="ms-MY"/>
          </a:p>
        </p:txBody>
      </p:sp>
    </p:spTree>
    <p:extLst>
      <p:ext uri="{BB962C8B-B14F-4D97-AF65-F5344CB8AC3E}">
        <p14:creationId xmlns:p14="http://schemas.microsoft.com/office/powerpoint/2010/main" val="197286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B174A42-53BC-4EA1-86F4-8E89E64031D6}" type="datetimeFigureOut">
              <a:rPr lang="ms-MY" smtClean="0"/>
              <a:pPr>
                <a:defRPr/>
              </a:pPr>
              <a:t>9/02/2022</a:t>
            </a:fld>
            <a:endParaRPr lang="ms-MY"/>
          </a:p>
        </p:txBody>
      </p:sp>
      <p:sp>
        <p:nvSpPr>
          <p:cNvPr id="6" name="Footer Placeholder 5"/>
          <p:cNvSpPr>
            <a:spLocks noGrp="1"/>
          </p:cNvSpPr>
          <p:nvPr>
            <p:ph type="ftr" sz="quarter" idx="11"/>
          </p:nvPr>
        </p:nvSpPr>
        <p:spPr/>
        <p:txBody>
          <a:bodyPr/>
          <a:lstStyle/>
          <a:p>
            <a:pPr>
              <a:defRPr/>
            </a:pPr>
            <a:endParaRPr lang="ms-MY"/>
          </a:p>
        </p:txBody>
      </p:sp>
      <p:sp>
        <p:nvSpPr>
          <p:cNvPr id="7" name="Slide Number Placeholder 6"/>
          <p:cNvSpPr>
            <a:spLocks noGrp="1"/>
          </p:cNvSpPr>
          <p:nvPr>
            <p:ph type="sldNum" sz="quarter" idx="12"/>
          </p:nvPr>
        </p:nvSpPr>
        <p:spPr/>
        <p:txBody>
          <a:bodyPr/>
          <a:lstStyle/>
          <a:p>
            <a:pPr>
              <a:defRPr/>
            </a:pPr>
            <a:fld id="{6797013E-5979-4E0C-B7BB-E87BB926B8CC}" type="slidenum">
              <a:rPr lang="ms-MY" smtClean="0"/>
              <a:pPr>
                <a:defRPr/>
              </a:pPr>
              <a:t>‹#›</a:t>
            </a:fld>
            <a:endParaRPr lang="ms-MY"/>
          </a:p>
        </p:txBody>
      </p:sp>
    </p:spTree>
    <p:extLst>
      <p:ext uri="{BB962C8B-B14F-4D97-AF65-F5344CB8AC3E}">
        <p14:creationId xmlns:p14="http://schemas.microsoft.com/office/powerpoint/2010/main" val="328003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417171E0-5476-4D3C-B0EE-36A37711B790}" type="datetimeFigureOut">
              <a:rPr lang="ms-MY" smtClean="0"/>
              <a:pPr>
                <a:defRPr/>
              </a:pPr>
              <a:t>9/02/2022</a:t>
            </a:fld>
            <a:endParaRPr lang="ms-MY"/>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ms-MY"/>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93E844C-9DEC-4420-9C1D-0C4509F39D19}" type="slidenum">
              <a:rPr lang="ms-MY" smtClean="0"/>
              <a:pPr>
                <a:defRPr/>
              </a:pPr>
              <a:t>‹#›</a:t>
            </a:fld>
            <a:endParaRPr lang="ms-MY"/>
          </a:p>
        </p:txBody>
      </p:sp>
    </p:spTree>
    <p:extLst>
      <p:ext uri="{BB962C8B-B14F-4D97-AF65-F5344CB8AC3E}">
        <p14:creationId xmlns:p14="http://schemas.microsoft.com/office/powerpoint/2010/main" val="388079966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539552" y="1916832"/>
            <a:ext cx="7886700" cy="1325563"/>
          </a:xfrm>
        </p:spPr>
        <p:txBody>
          <a:bodyPr rtlCol="0">
            <a:noAutofit/>
          </a:bodyPr>
          <a:lstStyle/>
          <a:p>
            <a:pPr algn="ctr">
              <a:defRPr/>
            </a:pPr>
            <a:r>
              <a:rPr lang="en-US" sz="2800" b="1" dirty="0">
                <a:latin typeface="Cambria" pitchFamily="18" charset="0"/>
              </a:rPr>
              <a:t/>
            </a:r>
            <a:br>
              <a:rPr lang="en-US" sz="2800" b="1" dirty="0">
                <a:latin typeface="Cambria" pitchFamily="18" charset="0"/>
              </a:rPr>
            </a:br>
            <a:r>
              <a:rPr lang="en-US" sz="2800" b="1" dirty="0">
                <a:latin typeface="Cambria" pitchFamily="18" charset="0"/>
              </a:rPr>
              <a:t/>
            </a:r>
            <a:br>
              <a:rPr lang="en-US" sz="2800" b="1" dirty="0">
                <a:latin typeface="Cambria" pitchFamily="18" charset="0"/>
              </a:rPr>
            </a:br>
            <a:r>
              <a:rPr lang="en-GB" sz="3200" dirty="0" smtClean="0">
                <a:ln>
                  <a:solidFill>
                    <a:sysClr val="windowText" lastClr="000000"/>
                  </a:solidFill>
                </a:ln>
                <a:solidFill>
                  <a:sysClr val="windowText" lastClr="000000"/>
                </a:solidFill>
                <a:latin typeface="Cambria" pitchFamily="18" charset="0"/>
              </a:rPr>
              <a:t>Microbial Electrolysis Cell </a:t>
            </a:r>
            <a:r>
              <a:rPr lang="en-US" sz="3200" dirty="0" smtClean="0">
                <a:ln>
                  <a:solidFill>
                    <a:sysClr val="windowText" lastClr="000000"/>
                  </a:solidFill>
                </a:ln>
                <a:solidFill>
                  <a:sysClr val="windowText" lastClr="000000"/>
                </a:solidFill>
                <a:latin typeface="Cambria" pitchFamily="18" charset="0"/>
                <a:ea typeface="+mn-ea"/>
                <a:cs typeface="+mn-cs"/>
              </a:rPr>
              <a:t/>
            </a:r>
            <a:br>
              <a:rPr lang="en-US" sz="3200" dirty="0" smtClean="0">
                <a:ln>
                  <a:solidFill>
                    <a:sysClr val="windowText" lastClr="000000"/>
                  </a:solidFill>
                </a:ln>
                <a:solidFill>
                  <a:sysClr val="windowText" lastClr="000000"/>
                </a:solidFill>
                <a:latin typeface="Cambria" pitchFamily="18" charset="0"/>
                <a:ea typeface="+mn-ea"/>
                <a:cs typeface="+mn-cs"/>
              </a:rPr>
            </a:br>
            <a:r>
              <a:rPr lang="en-US" sz="3200" dirty="0" smtClean="0">
                <a:ln>
                  <a:solidFill>
                    <a:sysClr val="windowText" lastClr="000000"/>
                  </a:solidFill>
                </a:ln>
                <a:solidFill>
                  <a:sysClr val="windowText" lastClr="000000"/>
                </a:solidFill>
                <a:latin typeface="Cambria" pitchFamily="18" charset="0"/>
                <a:ea typeface="+mn-ea"/>
                <a:cs typeface="+mn-cs"/>
              </a:rPr>
              <a:t>How to set up a full biological MEC</a:t>
            </a:r>
            <a:r>
              <a:rPr lang="en-US" sz="2800" b="1" dirty="0" smtClean="0">
                <a:latin typeface="Cambria" pitchFamily="18" charset="0"/>
              </a:rPr>
              <a:t/>
            </a:r>
            <a:br>
              <a:rPr lang="en-US" sz="2800" b="1" dirty="0" smtClean="0">
                <a:latin typeface="Cambria" pitchFamily="18" charset="0"/>
              </a:rPr>
            </a:br>
            <a:endParaRPr lang="en-US" sz="2800" b="1" dirty="0" smtClean="0">
              <a:latin typeface="Cambria" pitchFamily="18" charset="0"/>
            </a:endParaRPr>
          </a:p>
        </p:txBody>
      </p:sp>
      <p:sp>
        <p:nvSpPr>
          <p:cNvPr id="3" name="Subtitle 2"/>
          <p:cNvSpPr>
            <a:spLocks noGrp="1"/>
          </p:cNvSpPr>
          <p:nvPr>
            <p:ph idx="1"/>
          </p:nvPr>
        </p:nvSpPr>
        <p:spPr>
          <a:xfrm>
            <a:off x="2987824" y="3645024"/>
            <a:ext cx="2736304" cy="504056"/>
          </a:xfrm>
        </p:spPr>
        <p:txBody>
          <a:bodyPr>
            <a:noAutofit/>
          </a:bodyPr>
          <a:lstStyle/>
          <a:p>
            <a:pPr marL="2152650" indent="-2152650">
              <a:buNone/>
            </a:pPr>
            <a:r>
              <a:rPr lang="en-US" sz="2800" b="1" dirty="0" err="1" smtClean="0">
                <a:latin typeface="Cambria" pitchFamily="18" charset="0"/>
              </a:rPr>
              <a:t>Tahereh</a:t>
            </a:r>
            <a:r>
              <a:rPr lang="en-US" sz="2800" b="1" dirty="0" smtClean="0">
                <a:latin typeface="Cambria" pitchFamily="18" charset="0"/>
              </a:rPr>
              <a:t> </a:t>
            </a:r>
            <a:r>
              <a:rPr lang="en-US" sz="2800" b="1" dirty="0" err="1" smtClean="0">
                <a:latin typeface="Cambria" pitchFamily="18" charset="0"/>
              </a:rPr>
              <a:t>Jafary</a:t>
            </a:r>
            <a:endParaRPr lang="en-US" sz="2800" b="1" dirty="0" smtClean="0">
              <a:latin typeface="Cambria" pitchFamily="18" charset="0"/>
            </a:endParaRPr>
          </a:p>
          <a:p>
            <a:pPr marL="0" indent="0">
              <a:buNone/>
            </a:pPr>
            <a:r>
              <a:rPr lang="en-US" sz="1800" b="1" dirty="0" smtClean="0">
                <a:latin typeface="Cambria" pitchFamily="18" charset="0"/>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ChangeArrowheads="1"/>
          </p:cNvSpPr>
          <p:nvPr/>
        </p:nvSpPr>
        <p:spPr bwMode="auto">
          <a:xfrm>
            <a:off x="3779912" y="1916832"/>
            <a:ext cx="518457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lang="en-US" sz="1600" dirty="0" smtClean="0">
                <a:ln>
                  <a:solidFill>
                    <a:sysClr val="windowText" lastClr="000000"/>
                  </a:solidFill>
                </a:ln>
                <a:solidFill>
                  <a:sysClr val="windowText" lastClr="000000"/>
                </a:solidFill>
                <a:latin typeface="Cambria" pitchFamily="18" charset="0"/>
                <a:cs typeface="+mn-cs"/>
              </a:rPr>
              <a:t>A) Hydrogen production rate over 24-hour hydrogen yield test for </a:t>
            </a:r>
            <a:r>
              <a:rPr lang="en-US" sz="1600" dirty="0" err="1" smtClean="0">
                <a:ln>
                  <a:solidFill>
                    <a:sysClr val="windowText" lastClr="000000"/>
                  </a:solidFill>
                </a:ln>
                <a:solidFill>
                  <a:sysClr val="windowText" lastClr="000000"/>
                </a:solidFill>
                <a:latin typeface="Cambria" pitchFamily="18" charset="0"/>
                <a:cs typeface="+mn-cs"/>
              </a:rPr>
              <a:t>biocathode</a:t>
            </a:r>
            <a:r>
              <a:rPr lang="en-US" sz="1600" dirty="0" smtClean="0">
                <a:ln>
                  <a:solidFill>
                    <a:sysClr val="windowText" lastClr="000000"/>
                  </a:solidFill>
                </a:ln>
                <a:solidFill>
                  <a:sysClr val="windowText" lastClr="000000"/>
                </a:solidFill>
                <a:latin typeface="Cambria" pitchFamily="18" charset="0"/>
                <a:cs typeface="+mn-cs"/>
              </a:rPr>
              <a:t> MEC along with control systems of pt and non-inoculated cathode MEC monitored monthly for the third months of operation. B) Hydrogen and Methane production rate over 24-hour gas yield test run after 4 and 5 months of operation along with </a:t>
            </a:r>
            <a:r>
              <a:rPr lang="en-US" sz="1600" dirty="0" err="1" smtClean="0">
                <a:ln>
                  <a:solidFill>
                    <a:sysClr val="windowText" lastClr="000000"/>
                  </a:solidFill>
                </a:ln>
                <a:solidFill>
                  <a:sysClr val="windowText" lastClr="000000"/>
                </a:solidFill>
                <a:latin typeface="Cambria" pitchFamily="18" charset="0"/>
                <a:cs typeface="+mn-cs"/>
              </a:rPr>
              <a:t>cathodic</a:t>
            </a:r>
            <a:r>
              <a:rPr lang="en-US" sz="1600" dirty="0" smtClean="0">
                <a:ln>
                  <a:solidFill>
                    <a:sysClr val="windowText" lastClr="000000"/>
                  </a:solidFill>
                </a:ln>
                <a:solidFill>
                  <a:sysClr val="windowText" lastClr="000000"/>
                </a:solidFill>
                <a:latin typeface="Cambria" pitchFamily="18" charset="0"/>
                <a:cs typeface="+mn-cs"/>
              </a:rPr>
              <a:t> pH changes during the runs. </a:t>
            </a:r>
          </a:p>
        </p:txBody>
      </p:sp>
      <p:pic>
        <p:nvPicPr>
          <p:cNvPr id="13" name="Picture 12" descr="fig6-2.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604" r="11255" b="7051"/>
          <a:stretch>
            <a:fillRect/>
          </a:stretch>
        </p:blipFill>
        <p:spPr bwMode="auto">
          <a:xfrm>
            <a:off x="75155" y="72008"/>
            <a:ext cx="4280821" cy="6697214"/>
          </a:xfrm>
          <a:prstGeom prst="rect">
            <a:avLst/>
          </a:prstGeom>
          <a:noFill/>
          <a:ln>
            <a:noFill/>
          </a:ln>
        </p:spPr>
      </p:pic>
    </p:spTree>
    <p:extLst>
      <p:ext uri="{BB962C8B-B14F-4D97-AF65-F5344CB8AC3E}">
        <p14:creationId xmlns:p14="http://schemas.microsoft.com/office/powerpoint/2010/main" val="590044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83568" y="5302949"/>
            <a:ext cx="7992888" cy="646331"/>
          </a:xfrm>
          <a:prstGeom prst="rect">
            <a:avLst/>
          </a:prstGeom>
        </p:spPr>
        <p:txBody>
          <a:bodyPr wrap="square">
            <a:spAutoFit/>
          </a:bodyPr>
          <a:lstStyle/>
          <a:p>
            <a:r>
              <a:rPr lang="en-GB" dirty="0" smtClean="0">
                <a:ln>
                  <a:solidFill>
                    <a:sysClr val="windowText" lastClr="000000"/>
                  </a:solidFill>
                </a:ln>
                <a:solidFill>
                  <a:sysClr val="windowText" lastClr="000000"/>
                </a:solidFill>
                <a:latin typeface="Cambria" pitchFamily="18" charset="0"/>
                <a:cs typeface="+mn-cs"/>
              </a:rPr>
              <a:t>Hydrogen and methane production rate changes with respect to medium pH changes.</a:t>
            </a:r>
            <a:endParaRPr lang="en-US" dirty="0" smtClean="0">
              <a:ln>
                <a:solidFill>
                  <a:sysClr val="windowText" lastClr="000000"/>
                </a:solidFill>
              </a:ln>
              <a:solidFill>
                <a:sysClr val="windowText" lastClr="000000"/>
              </a:solidFill>
              <a:latin typeface="Cambria" pitchFamily="18" charset="0"/>
              <a:cs typeface="+mn-cs"/>
            </a:endParaRPr>
          </a:p>
        </p:txBody>
      </p:sp>
      <p:pic>
        <p:nvPicPr>
          <p:cNvPr id="13" name="Picture 12" descr="Fig 7-revised.PNG"/>
          <p:cNvPicPr>
            <a:picLocks noChangeAspect="1"/>
          </p:cNvPicPr>
          <p:nvPr/>
        </p:nvPicPr>
        <p:blipFill rotWithShape="1">
          <a:blip r:embed="rId2" cstate="print">
            <a:clrChange>
              <a:clrFrom>
                <a:srgbClr val="FFFFFF"/>
              </a:clrFrom>
              <a:clrTo>
                <a:srgbClr val="FFFFFF">
                  <a:alpha val="0"/>
                </a:srgbClr>
              </a:clrTo>
            </a:clrChange>
          </a:blip>
          <a:srcRect t="6939"/>
          <a:stretch/>
        </p:blipFill>
        <p:spPr bwMode="auto">
          <a:xfrm>
            <a:off x="1259632" y="641187"/>
            <a:ext cx="6390174" cy="46600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0044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67544" y="6308401"/>
            <a:ext cx="9144000" cy="338554"/>
          </a:xfrm>
          <a:prstGeom prst="rect">
            <a:avLst/>
          </a:prstGeom>
        </p:spPr>
        <p:txBody>
          <a:bodyPr wrap="square">
            <a:spAutoFit/>
          </a:bodyPr>
          <a:lstStyle/>
          <a:p>
            <a:r>
              <a:rPr lang="en-GB" sz="1600" dirty="0" smtClean="0">
                <a:ln>
                  <a:solidFill>
                    <a:sysClr val="windowText" lastClr="000000"/>
                  </a:solidFill>
                </a:ln>
                <a:solidFill>
                  <a:sysClr val="windowText" lastClr="000000"/>
                </a:solidFill>
                <a:latin typeface="Cambria" pitchFamily="18" charset="0"/>
                <a:cs typeface="+mn-cs"/>
              </a:rPr>
              <a:t>Demonstration of in-situ LSV plots and cathode HER onset potentials during enrichment stages</a:t>
            </a:r>
            <a:endParaRPr lang="en-US" sz="1600" dirty="0" smtClean="0">
              <a:ln>
                <a:solidFill>
                  <a:sysClr val="windowText" lastClr="000000"/>
                </a:solidFill>
              </a:ln>
              <a:solidFill>
                <a:sysClr val="windowText" lastClr="000000"/>
              </a:solidFill>
              <a:latin typeface="Cambria" pitchFamily="18" charset="0"/>
              <a:cs typeface="+mn-cs"/>
            </a:endParaRPr>
          </a:p>
        </p:txBody>
      </p:sp>
      <p:sp>
        <p:nvSpPr>
          <p:cNvPr id="18" name="Rectangle 17"/>
          <p:cNvSpPr/>
          <p:nvPr/>
        </p:nvSpPr>
        <p:spPr>
          <a:xfrm>
            <a:off x="0" y="66110"/>
            <a:ext cx="5580112" cy="338554"/>
          </a:xfrm>
          <a:prstGeom prst="rect">
            <a:avLst/>
          </a:prstGeom>
        </p:spPr>
        <p:txBody>
          <a:bodyPr wrap="square">
            <a:spAutoFit/>
          </a:bodyPr>
          <a:lstStyle/>
          <a:p>
            <a:r>
              <a:rPr lang="en-US" sz="1600" dirty="0" smtClean="0">
                <a:ln>
                  <a:solidFill>
                    <a:sysClr val="windowText" lastClr="000000"/>
                  </a:solidFill>
                </a:ln>
                <a:solidFill>
                  <a:sysClr val="windowText" lastClr="000000"/>
                </a:solidFill>
                <a:latin typeface="Cambria" pitchFamily="18" charset="0"/>
                <a:cs typeface="+mn-cs"/>
              </a:rPr>
              <a:t>Use of LSV to Asses Hydrogen Evolution Reaction</a:t>
            </a:r>
          </a:p>
        </p:txBody>
      </p:sp>
      <p:pic>
        <p:nvPicPr>
          <p:cNvPr id="14" name="Picture 13"/>
          <p:cNvPicPr/>
          <p:nvPr/>
        </p:nvPicPr>
        <p:blipFill rotWithShape="1">
          <a:blip r:embed="rId2" cstate="print">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l="14051" b="9565"/>
          <a:stretch/>
        </p:blipFill>
        <p:spPr bwMode="auto">
          <a:xfrm>
            <a:off x="1547664" y="394864"/>
            <a:ext cx="5739407" cy="58017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0044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360040" y="5157192"/>
            <a:ext cx="860444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600" dirty="0" smtClean="0">
                <a:ln>
                  <a:solidFill>
                    <a:sysClr val="windowText" lastClr="000000"/>
                  </a:solidFill>
                </a:ln>
                <a:solidFill>
                  <a:sysClr val="windowText" lastClr="000000"/>
                </a:solidFill>
                <a:latin typeface="Cambria" pitchFamily="18" charset="0"/>
                <a:cs typeface="+mn-cs"/>
              </a:rPr>
              <a:t>A) Measured and fitted </a:t>
            </a:r>
            <a:r>
              <a:rPr lang="en-GB" sz="1600" dirty="0" err="1" smtClean="0">
                <a:ln>
                  <a:solidFill>
                    <a:sysClr val="windowText" lastClr="000000"/>
                  </a:solidFill>
                </a:ln>
                <a:solidFill>
                  <a:sysClr val="windowText" lastClr="000000"/>
                </a:solidFill>
                <a:latin typeface="Cambria" pitchFamily="18" charset="0"/>
                <a:cs typeface="+mn-cs"/>
              </a:rPr>
              <a:t>Nyquist</a:t>
            </a:r>
            <a:r>
              <a:rPr lang="en-GB" sz="1600" dirty="0" smtClean="0">
                <a:ln>
                  <a:solidFill>
                    <a:sysClr val="windowText" lastClr="000000"/>
                  </a:solidFill>
                </a:ln>
                <a:solidFill>
                  <a:sysClr val="windowText" lastClr="000000"/>
                </a:solidFill>
                <a:latin typeface="Cambria" pitchFamily="18" charset="0"/>
                <a:cs typeface="+mn-cs"/>
              </a:rPr>
              <a:t> results for the </a:t>
            </a:r>
            <a:r>
              <a:rPr lang="en-GB" sz="1600" dirty="0" err="1" smtClean="0">
                <a:ln>
                  <a:solidFill>
                    <a:sysClr val="windowText" lastClr="000000"/>
                  </a:solidFill>
                </a:ln>
                <a:solidFill>
                  <a:sysClr val="windowText" lastClr="000000"/>
                </a:solidFill>
                <a:latin typeface="Cambria" pitchFamily="18" charset="0"/>
                <a:cs typeface="+mn-cs"/>
              </a:rPr>
              <a:t>cathodic</a:t>
            </a:r>
            <a:r>
              <a:rPr lang="en-GB" sz="1600" dirty="0" smtClean="0">
                <a:ln>
                  <a:solidFill>
                    <a:sysClr val="windowText" lastClr="000000"/>
                  </a:solidFill>
                </a:ln>
                <a:solidFill>
                  <a:sysClr val="windowText" lastClr="000000"/>
                </a:solidFill>
                <a:latin typeface="Cambria" pitchFamily="18" charset="0"/>
                <a:cs typeface="+mn-cs"/>
              </a:rPr>
              <a:t> charge transfer resistance of enriched </a:t>
            </a:r>
            <a:r>
              <a:rPr lang="en-GB" sz="1600" dirty="0" err="1" smtClean="0">
                <a:ln>
                  <a:solidFill>
                    <a:sysClr val="windowText" lastClr="000000"/>
                  </a:solidFill>
                </a:ln>
                <a:solidFill>
                  <a:sysClr val="windowText" lastClr="000000"/>
                </a:solidFill>
                <a:latin typeface="Cambria" pitchFamily="18" charset="0"/>
                <a:cs typeface="+mn-cs"/>
              </a:rPr>
              <a:t>biocathodes</a:t>
            </a:r>
            <a:r>
              <a:rPr lang="en-GB" sz="1600" dirty="0" smtClean="0">
                <a:ln>
                  <a:solidFill>
                    <a:sysClr val="windowText" lastClr="000000"/>
                  </a:solidFill>
                </a:ln>
                <a:solidFill>
                  <a:sysClr val="windowText" lastClr="000000"/>
                </a:solidFill>
                <a:latin typeface="Cambria" pitchFamily="18" charset="0"/>
                <a:cs typeface="+mn-cs"/>
              </a:rPr>
              <a:t> in different stages, B) Simulated values of the </a:t>
            </a:r>
            <a:r>
              <a:rPr lang="en-GB" sz="1600" dirty="0" err="1" smtClean="0">
                <a:ln>
                  <a:solidFill>
                    <a:sysClr val="windowText" lastClr="000000"/>
                  </a:solidFill>
                </a:ln>
                <a:solidFill>
                  <a:sysClr val="windowText" lastClr="000000"/>
                </a:solidFill>
                <a:latin typeface="Cambria" pitchFamily="18" charset="0"/>
                <a:cs typeface="+mn-cs"/>
              </a:rPr>
              <a:t>cathodic</a:t>
            </a:r>
            <a:r>
              <a:rPr lang="en-GB" sz="1600" dirty="0" smtClean="0">
                <a:ln>
                  <a:solidFill>
                    <a:sysClr val="windowText" lastClr="000000"/>
                  </a:solidFill>
                </a:ln>
                <a:solidFill>
                  <a:sysClr val="windowText" lastClr="000000"/>
                </a:solidFill>
                <a:latin typeface="Cambria" pitchFamily="18" charset="0"/>
                <a:cs typeface="+mn-cs"/>
              </a:rPr>
              <a:t> charge transfer resistance for the mentioned </a:t>
            </a:r>
            <a:r>
              <a:rPr lang="en-GB" sz="1600" dirty="0" err="1" smtClean="0">
                <a:ln>
                  <a:solidFill>
                    <a:sysClr val="windowText" lastClr="000000"/>
                  </a:solidFill>
                </a:ln>
                <a:solidFill>
                  <a:sysClr val="windowText" lastClr="000000"/>
                </a:solidFill>
                <a:latin typeface="Cambria" pitchFamily="18" charset="0"/>
                <a:cs typeface="+mn-cs"/>
              </a:rPr>
              <a:t>biocathode</a:t>
            </a:r>
            <a:r>
              <a:rPr lang="en-GB" sz="1600" dirty="0" smtClean="0">
                <a:ln>
                  <a:solidFill>
                    <a:sysClr val="windowText" lastClr="000000"/>
                  </a:solidFill>
                </a:ln>
                <a:solidFill>
                  <a:sysClr val="windowText" lastClr="000000"/>
                </a:solidFill>
                <a:latin typeface="Cambria" pitchFamily="18" charset="0"/>
                <a:cs typeface="+mn-cs"/>
              </a:rPr>
              <a:t> types in section A, plain and Pt-coated cathodes as control systems</a:t>
            </a:r>
            <a:endParaRPr lang="en-US" sz="1600" dirty="0" smtClean="0">
              <a:ln>
                <a:solidFill>
                  <a:sysClr val="windowText" lastClr="000000"/>
                </a:solidFill>
              </a:ln>
              <a:solidFill>
                <a:sysClr val="windowText" lastClr="000000"/>
              </a:solidFill>
              <a:latin typeface="Cambria" pitchFamily="18" charset="0"/>
              <a:cs typeface="+mn-cs"/>
            </a:endParaRPr>
          </a:p>
        </p:txBody>
      </p:sp>
      <p:sp>
        <p:nvSpPr>
          <p:cNvPr id="100354" name="Rectangle 2"/>
          <p:cNvSpPr>
            <a:spLocks noChangeArrowheads="1"/>
          </p:cNvSpPr>
          <p:nvPr/>
        </p:nvSpPr>
        <p:spPr bwMode="auto">
          <a:xfrm>
            <a:off x="0" y="-2949"/>
            <a:ext cx="558011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latinLnBrk="0" hangingPunct="1">
              <a:lnSpc>
                <a:spcPct val="100000"/>
              </a:lnSpc>
              <a:buClrTx/>
              <a:buSzTx/>
              <a:buFontTx/>
              <a:buNone/>
              <a:tabLst/>
            </a:pPr>
            <a:r>
              <a:rPr lang="en-US" sz="1600" dirty="0" smtClean="0">
                <a:ln>
                  <a:solidFill>
                    <a:sysClr val="windowText" lastClr="000000"/>
                  </a:solidFill>
                </a:ln>
                <a:solidFill>
                  <a:sysClr val="windowText" lastClr="000000"/>
                </a:solidFill>
                <a:latin typeface="Cambria" pitchFamily="18" charset="0"/>
                <a:cs typeface="+mn-cs"/>
              </a:rPr>
              <a:t>Use of EIS to Asses Hydrogen Evolution Reaction </a:t>
            </a:r>
          </a:p>
        </p:txBody>
      </p:sp>
      <p:pic>
        <p:nvPicPr>
          <p:cNvPr id="14" name="Picture 1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46834"/>
          <a:stretch>
            <a:fillRect/>
          </a:stretch>
        </p:blipFill>
        <p:spPr>
          <a:xfrm>
            <a:off x="-324544" y="620688"/>
            <a:ext cx="5256584" cy="4464496"/>
          </a:xfrm>
          <a:prstGeom prst="rect">
            <a:avLst/>
          </a:prstGeom>
        </p:spPr>
      </p:pic>
      <p:pic>
        <p:nvPicPr>
          <p:cNvPr id="15" name="Picture 14"/>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51900"/>
          <a:stretch>
            <a:fillRect/>
          </a:stretch>
        </p:blipFill>
        <p:spPr>
          <a:xfrm>
            <a:off x="4355976" y="908858"/>
            <a:ext cx="5248746" cy="4104318"/>
          </a:xfrm>
          <a:prstGeom prst="rect">
            <a:avLst/>
          </a:prstGeom>
        </p:spPr>
      </p:pic>
    </p:spTree>
    <p:extLst>
      <p:ext uri="{BB962C8B-B14F-4D97-AF65-F5344CB8AC3E}">
        <p14:creationId xmlns:p14="http://schemas.microsoft.com/office/powerpoint/2010/main" val="590044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4067944" y="4822994"/>
            <a:ext cx="482453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latinLnBrk="0" hangingPunct="1">
              <a:lnSpc>
                <a:spcPct val="100000"/>
              </a:lnSpc>
              <a:buClrTx/>
              <a:buSzTx/>
              <a:buFontTx/>
              <a:buNone/>
              <a:tabLst/>
            </a:pPr>
            <a:r>
              <a:rPr lang="en-US" dirty="0" smtClean="0">
                <a:ln>
                  <a:solidFill>
                    <a:sysClr val="windowText" lastClr="000000"/>
                  </a:solidFill>
                </a:ln>
                <a:solidFill>
                  <a:sysClr val="windowText" lastClr="000000"/>
                </a:solidFill>
                <a:latin typeface="Cambria" pitchFamily="18" charset="0"/>
                <a:cs typeface="+mn-cs"/>
              </a:rPr>
              <a:t>Generation of current in the MFC during the recirculation batch, batch and continuous modes of operation.</a:t>
            </a:r>
          </a:p>
        </p:txBody>
      </p:sp>
      <p:sp>
        <p:nvSpPr>
          <p:cNvPr id="20" name="Rectangle 19"/>
          <p:cNvSpPr/>
          <p:nvPr/>
        </p:nvSpPr>
        <p:spPr>
          <a:xfrm>
            <a:off x="-36512" y="44624"/>
            <a:ext cx="5544616" cy="707886"/>
          </a:xfrm>
          <a:prstGeom prst="rect">
            <a:avLst/>
          </a:prstGeom>
        </p:spPr>
        <p:txBody>
          <a:bodyPr wrap="square">
            <a:spAutoFit/>
          </a:bodyPr>
          <a:lstStyle/>
          <a:p>
            <a:r>
              <a:rPr lang="en-GB" sz="2000" dirty="0" smtClean="0">
                <a:ln>
                  <a:solidFill>
                    <a:sysClr val="windowText" lastClr="000000"/>
                  </a:solidFill>
                </a:ln>
                <a:solidFill>
                  <a:sysClr val="windowText" lastClr="000000"/>
                </a:solidFill>
                <a:latin typeface="Cambria" pitchFamily="18" charset="0"/>
              </a:rPr>
              <a:t>Assessment of modes of operation in </a:t>
            </a:r>
            <a:r>
              <a:rPr lang="en-GB" sz="2000" dirty="0" err="1" smtClean="0">
                <a:ln>
                  <a:solidFill>
                    <a:sysClr val="windowText" lastClr="000000"/>
                  </a:solidFill>
                </a:ln>
                <a:solidFill>
                  <a:sysClr val="windowText" lastClr="000000"/>
                </a:solidFill>
                <a:latin typeface="Cambria" pitchFamily="18" charset="0"/>
              </a:rPr>
              <a:t>bioelectrochemical</a:t>
            </a:r>
            <a:r>
              <a:rPr lang="en-GB" sz="2000" dirty="0" smtClean="0">
                <a:ln>
                  <a:solidFill>
                    <a:sysClr val="windowText" lastClr="000000"/>
                  </a:solidFill>
                </a:ln>
                <a:solidFill>
                  <a:sysClr val="windowText" lastClr="000000"/>
                </a:solidFill>
                <a:latin typeface="Cambria" pitchFamily="18" charset="0"/>
              </a:rPr>
              <a:t> </a:t>
            </a:r>
            <a:r>
              <a:rPr lang="en-US" sz="2000" dirty="0" smtClean="0">
                <a:ln>
                  <a:solidFill>
                    <a:sysClr val="windowText" lastClr="000000"/>
                  </a:solidFill>
                </a:ln>
                <a:solidFill>
                  <a:sysClr val="windowText" lastClr="000000"/>
                </a:solidFill>
                <a:latin typeface="Cambria" pitchFamily="18" charset="0"/>
              </a:rPr>
              <a:t>system </a:t>
            </a:r>
            <a:endParaRPr lang="en-US" sz="2000" dirty="0"/>
          </a:p>
        </p:txBody>
      </p:sp>
      <p:pic>
        <p:nvPicPr>
          <p:cNvPr id="14" name="Picture 1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248746"/>
            <a:ext cx="4608512" cy="6402799"/>
          </a:xfrm>
          <a:prstGeom prst="rect">
            <a:avLst/>
          </a:prstGeom>
        </p:spPr>
      </p:pic>
    </p:spTree>
    <p:extLst>
      <p:ext uri="{BB962C8B-B14F-4D97-AF65-F5344CB8AC3E}">
        <p14:creationId xmlns:p14="http://schemas.microsoft.com/office/powerpoint/2010/main" val="59004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1.94444E-6 -2.22222E-6 L 0.50799 0.12107 " pathEditMode="relative" rAng="0" ptsTypes="AA">
                                      <p:cBhvr>
                                        <p:cTn id="6" dur="2000" fill="hold"/>
                                        <p:tgtEl>
                                          <p:spTgt spid="20"/>
                                        </p:tgtEl>
                                        <p:attrNameLst>
                                          <p:attrName>ppt_x</p:attrName>
                                          <p:attrName>ppt_y</p:attrName>
                                        </p:attrNameLst>
                                      </p:cBhvr>
                                      <p:rCtr x="25400" y="6000"/>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2000"/>
                            </p:stCondLst>
                            <p:childTnLst>
                              <p:par>
                                <p:cTn id="11" presetID="12" presetClass="entr" presetSubtype="8" fill="hold" grpId="0" nodeType="afterEffect">
                                  <p:stCondLst>
                                    <p:cond delay="0"/>
                                  </p:stCondLst>
                                  <p:childTnLst>
                                    <p:set>
                                      <p:cBhvr>
                                        <p:cTn id="12" dur="1" fill="hold">
                                          <p:stCondLst>
                                            <p:cond delay="0"/>
                                          </p:stCondLst>
                                        </p:cTn>
                                        <p:tgtEl>
                                          <p:spTgt spid="5121"/>
                                        </p:tgtEl>
                                        <p:attrNameLst>
                                          <p:attrName>style.visibility</p:attrName>
                                        </p:attrNameLst>
                                      </p:cBhvr>
                                      <p:to>
                                        <p:strVal val="visible"/>
                                      </p:to>
                                    </p:set>
                                    <p:animEffect transition="in" filter="slide(fromLeft)">
                                      <p:cBhvr>
                                        <p:cTn id="13"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4139952" y="4287287"/>
            <a:ext cx="475252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dirty="0" smtClean="0">
                <a:ln>
                  <a:solidFill>
                    <a:sysClr val="windowText" lastClr="000000"/>
                  </a:solidFill>
                </a:ln>
                <a:solidFill>
                  <a:sysClr val="windowText" lastClr="000000"/>
                </a:solidFill>
                <a:latin typeface="Cambria" pitchFamily="18" charset="0"/>
                <a:cs typeface="+mn-cs"/>
              </a:rPr>
              <a:t>A) PH of the effluent, COD removal and CE of the effluent with respect to the studied modes of operation; B) Duration for treating 2 L of waste in RB-2L-40mL/min, batch and continuous operational modes at their maximum achieved COD removal</a:t>
            </a:r>
            <a:endParaRPr lang="en-US" dirty="0" smtClean="0">
              <a:ln>
                <a:solidFill>
                  <a:sysClr val="windowText" lastClr="000000"/>
                </a:solidFill>
              </a:ln>
              <a:solidFill>
                <a:sysClr val="windowText" lastClr="000000"/>
              </a:solidFill>
              <a:latin typeface="Cambria" pitchFamily="18" charset="0"/>
              <a:cs typeface="+mn-cs"/>
            </a:endParaRPr>
          </a:p>
        </p:txBody>
      </p:sp>
      <p:pic>
        <p:nvPicPr>
          <p:cNvPr id="13" name="Picture 12" descr="Fig3, nomalized.TIF"/>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591" t="9460" r="17157"/>
          <a:stretch/>
        </p:blipFill>
        <p:spPr bwMode="auto">
          <a:xfrm>
            <a:off x="-174600" y="260648"/>
            <a:ext cx="5898728" cy="60486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0044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539552" y="5436513"/>
            <a:ext cx="842493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600" dirty="0" smtClean="0">
                <a:ln>
                  <a:solidFill>
                    <a:sysClr val="windowText" lastClr="000000"/>
                  </a:solidFill>
                </a:ln>
                <a:solidFill>
                  <a:sysClr val="windowText" lastClr="000000"/>
                </a:solidFill>
                <a:latin typeface="Cambria" pitchFamily="18" charset="0"/>
                <a:cs typeface="+mn-cs"/>
              </a:rPr>
              <a:t>Polarization and power density curve for studied modes of operation; A) RB-2L, B) RB-1L, C) RB-0.5L at flow rates of 40, 20 and 1 </a:t>
            </a:r>
            <a:r>
              <a:rPr lang="en-GB" sz="1600" dirty="0" err="1" smtClean="0">
                <a:ln>
                  <a:solidFill>
                    <a:sysClr val="windowText" lastClr="000000"/>
                  </a:solidFill>
                </a:ln>
                <a:solidFill>
                  <a:sysClr val="windowText" lastClr="000000"/>
                </a:solidFill>
                <a:latin typeface="Cambria" pitchFamily="18" charset="0"/>
                <a:cs typeface="+mn-cs"/>
              </a:rPr>
              <a:t>mL</a:t>
            </a:r>
            <a:r>
              <a:rPr lang="en-GB" sz="1600" dirty="0" smtClean="0">
                <a:ln>
                  <a:solidFill>
                    <a:sysClr val="windowText" lastClr="000000"/>
                  </a:solidFill>
                </a:ln>
                <a:solidFill>
                  <a:sysClr val="windowText" lastClr="000000"/>
                </a:solidFill>
                <a:latin typeface="Cambria" pitchFamily="18" charset="0"/>
                <a:cs typeface="+mn-cs"/>
              </a:rPr>
              <a:t>/min and D) batch, and continuous modes</a:t>
            </a:r>
            <a:endParaRPr lang="en-US" sz="1600" dirty="0" smtClean="0">
              <a:ln>
                <a:solidFill>
                  <a:sysClr val="windowText" lastClr="000000"/>
                </a:solidFill>
              </a:ln>
              <a:solidFill>
                <a:sysClr val="windowText" lastClr="000000"/>
              </a:solidFill>
              <a:latin typeface="Cambria" pitchFamily="18" charset="0"/>
              <a:cs typeface="+mn-cs"/>
            </a:endParaRPr>
          </a:p>
        </p:txBody>
      </p:sp>
      <p:pic>
        <p:nvPicPr>
          <p:cNvPr id="16" name="Picture 15" descr="Fig4.600dpi.TIF"/>
          <p:cNvPicPr>
            <a:picLocks noChangeAspect="1"/>
          </p:cNvPicPr>
          <p:nvPr/>
        </p:nvPicPr>
        <p:blipFill>
          <a:blip r:embed="rId2" cstate="print">
            <a:clrChange>
              <a:clrFrom>
                <a:srgbClr val="FFFFFF"/>
              </a:clrFrom>
              <a:clrTo>
                <a:srgbClr val="FFFFFF">
                  <a:alpha val="0"/>
                </a:srgbClr>
              </a:clrTo>
            </a:clrChange>
          </a:blip>
          <a:srcRect b="50000"/>
          <a:stretch>
            <a:fillRect/>
          </a:stretch>
        </p:blipFill>
        <p:spPr>
          <a:xfrm>
            <a:off x="-36512" y="-305951"/>
            <a:ext cx="4500000" cy="4455031"/>
          </a:xfrm>
          <a:prstGeom prst="rect">
            <a:avLst/>
          </a:prstGeom>
        </p:spPr>
      </p:pic>
      <p:pic>
        <p:nvPicPr>
          <p:cNvPr id="17" name="Picture 16" descr="Fig4.600dpi.TIF"/>
          <p:cNvPicPr>
            <a:picLocks noChangeAspect="1"/>
          </p:cNvPicPr>
          <p:nvPr/>
        </p:nvPicPr>
        <p:blipFill>
          <a:blip r:embed="rId2" cstate="print">
            <a:clrChange>
              <a:clrFrom>
                <a:srgbClr val="FFFFFF"/>
              </a:clrFrom>
              <a:clrTo>
                <a:srgbClr val="FFFFFF">
                  <a:alpha val="0"/>
                </a:srgbClr>
              </a:clrTo>
            </a:clrChange>
          </a:blip>
          <a:srcRect t="50229"/>
          <a:stretch>
            <a:fillRect/>
          </a:stretch>
        </p:blipFill>
        <p:spPr>
          <a:xfrm>
            <a:off x="4572000" y="1052736"/>
            <a:ext cx="4500000" cy="4225773"/>
          </a:xfrm>
          <a:prstGeom prst="rect">
            <a:avLst/>
          </a:prstGeom>
        </p:spPr>
      </p:pic>
    </p:spTree>
    <p:extLst>
      <p:ext uri="{BB962C8B-B14F-4D97-AF65-F5344CB8AC3E}">
        <p14:creationId xmlns:p14="http://schemas.microsoft.com/office/powerpoint/2010/main" val="590044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97260" y="5301208"/>
            <a:ext cx="871296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smtClean="0">
                <a:ln>
                  <a:solidFill>
                    <a:sysClr val="windowText" lastClr="000000"/>
                  </a:solidFill>
                </a:ln>
                <a:solidFill>
                  <a:sysClr val="windowText" lastClr="000000"/>
                </a:solidFill>
                <a:latin typeface="Cambria" pitchFamily="18" charset="0"/>
                <a:cs typeface="+mn-cs"/>
              </a:rPr>
              <a:t>A) Measured and fitted </a:t>
            </a:r>
            <a:r>
              <a:rPr lang="en-US" dirty="0" err="1" smtClean="0">
                <a:ln>
                  <a:solidFill>
                    <a:sysClr val="windowText" lastClr="000000"/>
                  </a:solidFill>
                </a:ln>
                <a:solidFill>
                  <a:sysClr val="windowText" lastClr="000000"/>
                </a:solidFill>
                <a:latin typeface="Cambria" pitchFamily="18" charset="0"/>
                <a:cs typeface="+mn-cs"/>
              </a:rPr>
              <a:t>Nyquist</a:t>
            </a:r>
            <a:r>
              <a:rPr lang="en-US" dirty="0" smtClean="0">
                <a:ln>
                  <a:solidFill>
                    <a:sysClr val="windowText" lastClr="000000"/>
                  </a:solidFill>
                </a:ln>
                <a:solidFill>
                  <a:sysClr val="windowText" lastClr="000000"/>
                </a:solidFill>
                <a:latin typeface="Cambria" pitchFamily="18" charset="0"/>
                <a:cs typeface="+mn-cs"/>
              </a:rPr>
              <a:t> results for electron charge transfer resistance of RB-2L system at recirculation rates of 40, 20 and 1 ml/min in continuous mode. B) Simulated values of charge transfer resistance for RB-2L-40, 20, and 1 ml/min and continuous modes of operation.</a:t>
            </a:r>
          </a:p>
        </p:txBody>
      </p:sp>
      <p:pic>
        <p:nvPicPr>
          <p:cNvPr id="14" name="Picture 13" descr="Fig 6.600dpi.TIF"/>
          <p:cNvPicPr>
            <a:picLocks noChangeAspect="1"/>
          </p:cNvPicPr>
          <p:nvPr/>
        </p:nvPicPr>
        <p:blipFill>
          <a:blip r:embed="rId2" cstate="print">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b="46385"/>
          <a:stretch>
            <a:fillRect/>
          </a:stretch>
        </p:blipFill>
        <p:spPr bwMode="auto">
          <a:xfrm>
            <a:off x="-72783" y="-27384"/>
            <a:ext cx="4644008" cy="4589152"/>
          </a:xfrm>
          <a:prstGeom prst="rect">
            <a:avLst/>
          </a:prstGeom>
          <a:noFill/>
          <a:ln>
            <a:noFill/>
          </a:ln>
        </p:spPr>
      </p:pic>
      <p:pic>
        <p:nvPicPr>
          <p:cNvPr id="15" name="Picture 14" descr="Fig 6.600dpi.TIF"/>
          <p:cNvPicPr>
            <a:picLocks noChangeAspect="1"/>
          </p:cNvPicPr>
          <p:nvPr/>
        </p:nvPicPr>
        <p:blipFill>
          <a:blip r:embed="rId2" cstate="print">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t="54414"/>
          <a:stretch>
            <a:fillRect/>
          </a:stretch>
        </p:blipFill>
        <p:spPr bwMode="auto">
          <a:xfrm>
            <a:off x="4607496" y="1399333"/>
            <a:ext cx="4644008" cy="3901875"/>
          </a:xfrm>
          <a:prstGeom prst="rect">
            <a:avLst/>
          </a:prstGeom>
          <a:noFill/>
          <a:ln>
            <a:noFill/>
          </a:ln>
        </p:spPr>
      </p:pic>
    </p:spTree>
    <p:extLst>
      <p:ext uri="{BB962C8B-B14F-4D97-AF65-F5344CB8AC3E}">
        <p14:creationId xmlns:p14="http://schemas.microsoft.com/office/powerpoint/2010/main" val="590044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2008" y="129406"/>
            <a:ext cx="8892480" cy="646331"/>
          </a:xfrm>
          <a:prstGeom prst="rect">
            <a:avLst/>
          </a:prstGeom>
        </p:spPr>
        <p:txBody>
          <a:bodyPr wrap="square">
            <a:spAutoFit/>
          </a:bodyPr>
          <a:lstStyle/>
          <a:p>
            <a:r>
              <a:rPr lang="en-GB" dirty="0" smtClean="0">
                <a:ln>
                  <a:solidFill>
                    <a:sysClr val="windowText" lastClr="000000"/>
                  </a:solidFill>
                </a:ln>
                <a:solidFill>
                  <a:sysClr val="windowText" lastClr="000000"/>
                </a:solidFill>
                <a:latin typeface="Cambria" pitchFamily="18" charset="0"/>
                <a:cs typeface="+mn-cs"/>
              </a:rPr>
              <a:t>Summary of power density, CV peak oxidation current, charge transfer resistance and time for 2L of waste treatment versus the studied modes of operation </a:t>
            </a:r>
            <a:endParaRPr lang="en-US" dirty="0" smtClean="0">
              <a:ln>
                <a:solidFill>
                  <a:sysClr val="windowText" lastClr="000000"/>
                </a:solidFill>
              </a:ln>
              <a:solidFill>
                <a:sysClr val="windowText" lastClr="000000"/>
              </a:solidFill>
              <a:latin typeface="Cambria" pitchFamily="18" charset="0"/>
              <a:cs typeface="+mn-cs"/>
            </a:endParaRPr>
          </a:p>
        </p:txBody>
      </p:sp>
      <p:graphicFrame>
        <p:nvGraphicFramePr>
          <p:cNvPr id="15" name="Table 14"/>
          <p:cNvGraphicFramePr>
            <a:graphicFrameLocks noGrp="1"/>
          </p:cNvGraphicFramePr>
          <p:nvPr/>
        </p:nvGraphicFramePr>
        <p:xfrm>
          <a:off x="-1" y="1196752"/>
          <a:ext cx="9144001" cy="5072888"/>
        </p:xfrm>
        <a:graphic>
          <a:graphicData uri="http://schemas.openxmlformats.org/drawingml/2006/table">
            <a:tbl>
              <a:tblPr/>
              <a:tblGrid>
                <a:gridCol w="1835697">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2267744">
                  <a:extLst>
                    <a:ext uri="{9D8B030D-6E8A-4147-A177-3AD203B41FA5}">
                      <a16:colId xmlns:a16="http://schemas.microsoft.com/office/drawing/2014/main" val="20004"/>
                    </a:ext>
                  </a:extLst>
                </a:gridCol>
              </a:tblGrid>
              <a:tr h="811454">
                <a:tc>
                  <a:txBody>
                    <a:bodyPr/>
                    <a:lstStyle/>
                    <a:p>
                      <a:pPr>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Mode of Operation</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Maximum Power Density</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(W/m2)</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Peak Oxidation Current</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(mA)</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Charge Transfer Resistance </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(Ώ)</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Time Duration for Treating 2L of waste</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(d)</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7007">
                <a:tc>
                  <a:txBody>
                    <a:bodyPr/>
                    <a:lstStyle/>
                    <a:p>
                      <a:pPr>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RB-2L-40mL</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0.95</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5.8</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35.23</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4*</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47007">
                <a:tc>
                  <a:txBody>
                    <a:bodyPr/>
                    <a:lstStyle/>
                    <a:p>
                      <a:pPr>
                        <a:lnSpc>
                          <a:spcPct val="115000"/>
                        </a:lnSpc>
                        <a:spcBef>
                          <a:spcPts val="100"/>
                        </a:spcBef>
                        <a:spcAft>
                          <a:spcPts val="100"/>
                        </a:spcAft>
                      </a:pPr>
                      <a:r>
                        <a:rPr lang="en-GB" sz="1600" kern="1200" dirty="0" err="1" smtClean="0">
                          <a:ln>
                            <a:solidFill>
                              <a:sysClr val="windowText" lastClr="000000"/>
                            </a:solidFill>
                          </a:ln>
                          <a:solidFill>
                            <a:sysClr val="windowText" lastClr="000000"/>
                          </a:solidFill>
                          <a:latin typeface="Cambria" pitchFamily="18" charset="0"/>
                          <a:ea typeface="+mn-ea"/>
                          <a:cs typeface="+mn-cs"/>
                        </a:rPr>
                        <a:t>RB-2L-20mL</a:t>
                      </a:r>
                      <a:endParaRPr lang="en-US" sz="1600" kern="1200" dirty="0" err="1"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0.7</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4.1</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53.96</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247007">
                <a:tc>
                  <a:txBody>
                    <a:bodyPr/>
                    <a:lstStyle/>
                    <a:p>
                      <a:pPr>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RB-2L-1mL</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0.62</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2.06</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95.68</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extLst>
                  <a:ext uri="{0D108BD9-81ED-4DB2-BD59-A6C34878D82A}">
                    <a16:rowId xmlns:a16="http://schemas.microsoft.com/office/drawing/2014/main" val="10003"/>
                  </a:ext>
                </a:extLst>
              </a:tr>
              <a:tr h="269996">
                <a:tc>
                  <a:txBody>
                    <a:bodyPr/>
                    <a:lstStyle/>
                    <a:p>
                      <a:pPr>
                        <a:lnSpc>
                          <a:spcPct val="115000"/>
                        </a:lnSpc>
                        <a:spcBef>
                          <a:spcPts val="100"/>
                        </a:spcBef>
                        <a:spcAft>
                          <a:spcPts val="100"/>
                        </a:spcAft>
                      </a:pPr>
                      <a:endParaRPr lang="en-GB" sz="4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endParaRPr lang="en-GB"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endParaRPr lang="en-GB"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endParaRPr lang="en-GB"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endParaRPr lang="en-GB"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r h="247007">
                <a:tc>
                  <a:txBody>
                    <a:bodyPr/>
                    <a:lstStyle/>
                    <a:p>
                      <a:pPr>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RB-1L-40mL</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0.65</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4.64</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47.04</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extLst>
                  <a:ext uri="{0D108BD9-81ED-4DB2-BD59-A6C34878D82A}">
                    <a16:rowId xmlns:a16="http://schemas.microsoft.com/office/drawing/2014/main" val="10005"/>
                  </a:ext>
                </a:extLst>
              </a:tr>
              <a:tr h="247007">
                <a:tc>
                  <a:txBody>
                    <a:bodyPr/>
                    <a:lstStyle/>
                    <a:p>
                      <a:pPr>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RB-1L-20mL</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0.56</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2.34</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73.15</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extLst>
                  <a:ext uri="{0D108BD9-81ED-4DB2-BD59-A6C34878D82A}">
                    <a16:rowId xmlns:a16="http://schemas.microsoft.com/office/drawing/2014/main" val="10006"/>
                  </a:ext>
                </a:extLst>
              </a:tr>
              <a:tr h="247007">
                <a:tc>
                  <a:txBody>
                    <a:bodyPr/>
                    <a:lstStyle/>
                    <a:p>
                      <a:pPr>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RB-1L-1mL</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0.53</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1.9</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100.88</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extLst>
                  <a:ext uri="{0D108BD9-81ED-4DB2-BD59-A6C34878D82A}">
                    <a16:rowId xmlns:a16="http://schemas.microsoft.com/office/drawing/2014/main" val="10007"/>
                  </a:ext>
                </a:extLst>
              </a:tr>
              <a:tr h="269996">
                <a:tc>
                  <a:txBody>
                    <a:bodyPr/>
                    <a:lstStyle/>
                    <a:p>
                      <a:pPr>
                        <a:lnSpc>
                          <a:spcPct val="115000"/>
                        </a:lnSpc>
                        <a:spcBef>
                          <a:spcPts val="100"/>
                        </a:spcBef>
                        <a:spcAft>
                          <a:spcPts val="100"/>
                        </a:spcAft>
                      </a:pPr>
                      <a:endParaRPr lang="en-GB"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endParaRPr lang="en-GB"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endParaRPr lang="en-GB"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endParaRPr lang="en-GB"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endParaRPr lang="en-GB"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extLst>
                  <a:ext uri="{0D108BD9-81ED-4DB2-BD59-A6C34878D82A}">
                    <a16:rowId xmlns:a16="http://schemas.microsoft.com/office/drawing/2014/main" val="10008"/>
                  </a:ext>
                </a:extLst>
              </a:tr>
              <a:tr h="247007">
                <a:tc>
                  <a:txBody>
                    <a:bodyPr/>
                    <a:lstStyle/>
                    <a:p>
                      <a:pPr>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RB-0.5Ll-40mL</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0.58</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4.78</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63.63</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extLst>
                  <a:ext uri="{0D108BD9-81ED-4DB2-BD59-A6C34878D82A}">
                    <a16:rowId xmlns:a16="http://schemas.microsoft.com/office/drawing/2014/main" val="10009"/>
                  </a:ext>
                </a:extLst>
              </a:tr>
              <a:tr h="247007">
                <a:tc>
                  <a:txBody>
                    <a:bodyPr/>
                    <a:lstStyle/>
                    <a:p>
                      <a:pPr>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RB-0.5L-20mL</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0.57</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3.20</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83.97</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extLst>
                  <a:ext uri="{0D108BD9-81ED-4DB2-BD59-A6C34878D82A}">
                    <a16:rowId xmlns:a16="http://schemas.microsoft.com/office/drawing/2014/main" val="10010"/>
                  </a:ext>
                </a:extLst>
              </a:tr>
              <a:tr h="247007">
                <a:tc>
                  <a:txBody>
                    <a:bodyPr/>
                    <a:lstStyle/>
                    <a:p>
                      <a:pPr>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RB-0.5L-1 ml</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0.57</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1.53</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103.24</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extLst>
                  <a:ext uri="{0D108BD9-81ED-4DB2-BD59-A6C34878D82A}">
                    <a16:rowId xmlns:a16="http://schemas.microsoft.com/office/drawing/2014/main" val="10011"/>
                  </a:ext>
                </a:extLst>
              </a:tr>
              <a:tr h="269996">
                <a:tc>
                  <a:txBody>
                    <a:bodyPr/>
                    <a:lstStyle/>
                    <a:p>
                      <a:pPr>
                        <a:lnSpc>
                          <a:spcPct val="115000"/>
                        </a:lnSpc>
                        <a:spcBef>
                          <a:spcPts val="100"/>
                        </a:spcBef>
                        <a:spcAft>
                          <a:spcPts val="100"/>
                        </a:spcAft>
                      </a:pPr>
                      <a:endParaRPr lang="en-GB"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endParaRPr lang="en-GB"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endParaRPr lang="en-GB"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endParaRPr lang="en-GB"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endParaRPr lang="en-GB"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extLst>
                  <a:ext uri="{0D108BD9-81ED-4DB2-BD59-A6C34878D82A}">
                    <a16:rowId xmlns:a16="http://schemas.microsoft.com/office/drawing/2014/main" val="10012"/>
                  </a:ext>
                </a:extLst>
              </a:tr>
              <a:tr h="247007">
                <a:tc>
                  <a:txBody>
                    <a:bodyPr/>
                    <a:lstStyle/>
                    <a:p>
                      <a:pPr>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Batch</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0.57</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1.6</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_</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50</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extLst>
                  <a:ext uri="{0D108BD9-81ED-4DB2-BD59-A6C34878D82A}">
                    <a16:rowId xmlns:a16="http://schemas.microsoft.com/office/drawing/2014/main" val="10013"/>
                  </a:ext>
                </a:extLst>
              </a:tr>
              <a:tr h="269996">
                <a:tc>
                  <a:txBody>
                    <a:bodyPr/>
                    <a:lstStyle/>
                    <a:p>
                      <a:pPr>
                        <a:lnSpc>
                          <a:spcPct val="115000"/>
                        </a:lnSpc>
                        <a:spcBef>
                          <a:spcPts val="100"/>
                        </a:spcBef>
                        <a:spcAft>
                          <a:spcPts val="100"/>
                        </a:spcAft>
                      </a:pPr>
                      <a:endParaRPr lang="en-GB"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endParaRPr lang="en-GB"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endParaRPr lang="en-GB"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endParaRPr lang="en-GB"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tc>
                  <a:txBody>
                    <a:bodyPr/>
                    <a:lstStyle/>
                    <a:p>
                      <a:pPr marL="0" algn="l" defTabSz="685800" rtl="0" eaLnBrk="1" latinLnBrk="0" hangingPunct="1">
                        <a:lnSpc>
                          <a:spcPct val="115000"/>
                        </a:lnSpc>
                        <a:spcBef>
                          <a:spcPts val="100"/>
                        </a:spcBef>
                        <a:spcAft>
                          <a:spcPts val="100"/>
                        </a:spcAft>
                      </a:pPr>
                      <a:endParaRPr lang="en-GB"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a:noFill/>
                    </a:lnB>
                  </a:tcPr>
                </a:tc>
                <a:extLst>
                  <a:ext uri="{0D108BD9-81ED-4DB2-BD59-A6C34878D82A}">
                    <a16:rowId xmlns:a16="http://schemas.microsoft.com/office/drawing/2014/main" val="10014"/>
                  </a:ext>
                </a:extLst>
              </a:tr>
              <a:tr h="247007">
                <a:tc>
                  <a:txBody>
                    <a:bodyPr/>
                    <a:lstStyle/>
                    <a:p>
                      <a:pPr>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Continuous</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0.72</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2.7</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76.69</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algn="l" defTabSz="685800" rtl="0" eaLnBrk="1" latinLnBrk="0" hangingPunct="1">
                        <a:lnSpc>
                          <a:spcPct val="115000"/>
                        </a:lnSpc>
                        <a:spcBef>
                          <a:spcPts val="100"/>
                        </a:spcBef>
                        <a:spcAft>
                          <a:spcPts val="100"/>
                        </a:spcAft>
                      </a:pPr>
                      <a:r>
                        <a:rPr lang="en-GB" sz="1600" kern="1200" dirty="0" smtClean="0">
                          <a:ln>
                            <a:solidFill>
                              <a:sysClr val="windowText" lastClr="000000"/>
                            </a:solidFill>
                          </a:ln>
                          <a:solidFill>
                            <a:sysClr val="windowText" lastClr="000000"/>
                          </a:solidFill>
                          <a:latin typeface="Cambria" pitchFamily="18" charset="0"/>
                          <a:ea typeface="+mn-ea"/>
                          <a:cs typeface="+mn-cs"/>
                        </a:rPr>
                        <a:t>17</a:t>
                      </a:r>
                      <a:endParaRPr lang="en-US" sz="1600" kern="1200" dirty="0" smtClean="0">
                        <a:ln>
                          <a:solidFill>
                            <a:sysClr val="windowText" lastClr="000000"/>
                          </a:solidFill>
                        </a:ln>
                        <a:solidFill>
                          <a:sysClr val="windowText" lastClr="000000"/>
                        </a:solidFill>
                        <a:latin typeface="Cambria" pitchFamily="18" charset="0"/>
                        <a:ea typeface="+mn-ea"/>
                        <a:cs typeface="+mn-cs"/>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590044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1640" y="332656"/>
            <a:ext cx="5832648" cy="6494465"/>
          </a:xfrm>
          <a:prstGeom prst="rect">
            <a:avLst/>
          </a:prstGeom>
        </p:spPr>
      </p:pic>
      <p:sp>
        <p:nvSpPr>
          <p:cNvPr id="5" name="Rectangle 4"/>
          <p:cNvSpPr/>
          <p:nvPr/>
        </p:nvSpPr>
        <p:spPr>
          <a:xfrm>
            <a:off x="0" y="0"/>
            <a:ext cx="8316416" cy="369332"/>
          </a:xfrm>
          <a:prstGeom prst="rect">
            <a:avLst/>
          </a:prstGeom>
        </p:spPr>
        <p:txBody>
          <a:bodyPr wrap="square">
            <a:spAutoFit/>
          </a:bodyPr>
          <a:lstStyle/>
          <a:p>
            <a:r>
              <a:rPr lang="en-GB" dirty="0" smtClean="0">
                <a:ln>
                  <a:solidFill>
                    <a:sysClr val="windowText" lastClr="000000"/>
                  </a:solidFill>
                </a:ln>
                <a:solidFill>
                  <a:sysClr val="windowText" lastClr="000000"/>
                </a:solidFill>
                <a:latin typeface="Cambria" pitchFamily="18" charset="0"/>
                <a:cs typeface="+mn-cs"/>
              </a:rPr>
              <a:t>Clean Hydrogen Production in a Full Biological Microbial Electrolysis Cell </a:t>
            </a:r>
            <a:endParaRPr lang="en-US" dirty="0" smtClean="0">
              <a:ln>
                <a:solidFill>
                  <a:sysClr val="windowText" lastClr="000000"/>
                </a:solidFill>
              </a:ln>
              <a:solidFill>
                <a:sysClr val="windowText" lastClr="000000"/>
              </a:solidFill>
              <a:latin typeface="Cambria" pitchFamily="18" charset="0"/>
              <a:cs typeface="+mn-cs"/>
            </a:endParaRPr>
          </a:p>
        </p:txBody>
      </p:sp>
    </p:spTree>
    <p:extLst>
      <p:ext uri="{BB962C8B-B14F-4D97-AF65-F5344CB8AC3E}">
        <p14:creationId xmlns:p14="http://schemas.microsoft.com/office/powerpoint/2010/main" val="4269557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40568" y="188640"/>
            <a:ext cx="3744416" cy="400110"/>
          </a:xfrm>
          <a:prstGeom prst="rect">
            <a:avLst/>
          </a:prstGeom>
        </p:spPr>
        <p:txBody>
          <a:bodyPr wrap="square">
            <a:spAutoFit/>
          </a:bodyPr>
          <a:lstStyle/>
          <a:p>
            <a:pPr marL="1198562" lvl="1" indent="-457200" eaLnBrk="1" hangingPunct="1">
              <a:buFont typeface="Wingdings" pitchFamily="2" charset="2"/>
              <a:buChar char="ü"/>
            </a:pPr>
            <a:r>
              <a:rPr lang="en-US" sz="2000" dirty="0" smtClean="0">
                <a:ln>
                  <a:solidFill>
                    <a:sysClr val="windowText" lastClr="000000"/>
                  </a:solidFill>
                </a:ln>
                <a:solidFill>
                  <a:sysClr val="windowText" lastClr="000000"/>
                </a:solidFill>
                <a:latin typeface="Cambria" pitchFamily="18" charset="0"/>
                <a:cs typeface="+mn-cs"/>
              </a:rPr>
              <a:t>Problem statement </a:t>
            </a:r>
          </a:p>
        </p:txBody>
      </p:sp>
      <p:sp>
        <p:nvSpPr>
          <p:cNvPr id="38" name="Rectangle 37"/>
          <p:cNvSpPr/>
          <p:nvPr/>
        </p:nvSpPr>
        <p:spPr>
          <a:xfrm>
            <a:off x="2987824" y="3856980"/>
            <a:ext cx="6048672" cy="2308324"/>
          </a:xfrm>
          <a:prstGeom prst="rect">
            <a:avLst/>
          </a:prstGeom>
          <a:solidFill>
            <a:schemeClr val="accent6">
              <a:lumMod val="20000"/>
              <a:lumOff val="80000"/>
            </a:schemeClr>
          </a:solidFill>
        </p:spPr>
        <p:txBody>
          <a:bodyPr wrap="square">
            <a:spAutoFit/>
          </a:bodyPr>
          <a:lstStyle/>
          <a:p>
            <a:pPr algn="just">
              <a:buFont typeface="Wingdings" pitchFamily="2" charset="2"/>
              <a:buChar char="q"/>
            </a:pPr>
            <a:r>
              <a:rPr lang="en-GB" sz="1600" dirty="0" smtClean="0">
                <a:ln>
                  <a:solidFill>
                    <a:sysClr val="windowText" lastClr="000000"/>
                  </a:solidFill>
                </a:ln>
                <a:solidFill>
                  <a:sysClr val="windowText" lastClr="000000"/>
                </a:solidFill>
                <a:latin typeface="Cambria" pitchFamily="18" charset="0"/>
                <a:cs typeface="+mn-cs"/>
              </a:rPr>
              <a:t>safe and efficient process</a:t>
            </a:r>
            <a:r>
              <a:rPr lang="en-US" sz="1600" dirty="0" smtClean="0">
                <a:ln>
                  <a:solidFill>
                    <a:sysClr val="windowText" lastClr="000000"/>
                  </a:solidFill>
                </a:ln>
                <a:solidFill>
                  <a:sysClr val="windowText" lastClr="000000"/>
                </a:solidFill>
                <a:latin typeface="Cambria" pitchFamily="18" charset="0"/>
                <a:cs typeface="+mn-cs"/>
              </a:rPr>
              <a:t> with</a:t>
            </a:r>
            <a:r>
              <a:rPr lang="en-GB" sz="1600" dirty="0" smtClean="0">
                <a:ln>
                  <a:solidFill>
                    <a:sysClr val="windowText" lastClr="000000"/>
                  </a:solidFill>
                </a:ln>
                <a:solidFill>
                  <a:sysClr val="windowText" lastClr="000000"/>
                </a:solidFill>
                <a:latin typeface="Cambria" pitchFamily="18" charset="0"/>
                <a:cs typeface="+mn-cs"/>
              </a:rPr>
              <a:t> mild operational conditions  to hinder high energy consumption</a:t>
            </a:r>
          </a:p>
          <a:p>
            <a:pPr algn="just">
              <a:buFont typeface="Wingdings" pitchFamily="2" charset="2"/>
              <a:buChar char="q"/>
            </a:pPr>
            <a:r>
              <a:rPr lang="en-GB" sz="1600" dirty="0" smtClean="0">
                <a:ln>
                  <a:solidFill>
                    <a:sysClr val="windowText" lastClr="000000"/>
                  </a:solidFill>
                </a:ln>
                <a:solidFill>
                  <a:sysClr val="windowText" lastClr="000000"/>
                </a:solidFill>
                <a:latin typeface="Cambria" pitchFamily="18" charset="0"/>
                <a:cs typeface="+mn-cs"/>
              </a:rPr>
              <a:t>lowering chemical and pollutant input which may need further complicated process to remove and will interfere with biological life because the waste streams release to environment after matching basic releasing requirements but long and continuous releasing(a clear examples are  landfills and other final waste disposal locations while process for that chemicals have their own energy  and labour demand and waste production</a:t>
            </a:r>
            <a:endParaRPr lang="en-US" sz="1600" dirty="0" smtClean="0">
              <a:ln>
                <a:solidFill>
                  <a:sysClr val="windowText" lastClr="000000"/>
                </a:solidFill>
              </a:ln>
              <a:solidFill>
                <a:sysClr val="windowText" lastClr="000000"/>
              </a:solidFill>
              <a:latin typeface="Cambria" pitchFamily="18" charset="0"/>
              <a:cs typeface="+mn-cs"/>
            </a:endParaRPr>
          </a:p>
        </p:txBody>
      </p:sp>
      <p:sp>
        <p:nvSpPr>
          <p:cNvPr id="39" name="Rectangle 38"/>
          <p:cNvSpPr/>
          <p:nvPr/>
        </p:nvSpPr>
        <p:spPr>
          <a:xfrm>
            <a:off x="2699792" y="548680"/>
            <a:ext cx="6300192" cy="369332"/>
          </a:xfrm>
          <a:prstGeom prst="rect">
            <a:avLst/>
          </a:prstGeom>
          <a:solidFill>
            <a:srgbClr val="FF0000"/>
          </a:solidFill>
        </p:spPr>
        <p:txBody>
          <a:bodyPr wrap="square">
            <a:spAutoFit/>
          </a:bodyPr>
          <a:lstStyle/>
          <a:p>
            <a:r>
              <a:rPr lang="en-GB" dirty="0" smtClean="0">
                <a:ln>
                  <a:solidFill>
                    <a:sysClr val="windowText" lastClr="000000"/>
                  </a:solidFill>
                </a:ln>
                <a:solidFill>
                  <a:sysClr val="windowText" lastClr="000000"/>
                </a:solidFill>
                <a:latin typeface="Cambria" pitchFamily="18" charset="0"/>
                <a:cs typeface="+mn-cs"/>
              </a:rPr>
              <a:t>Climate change, Fossil fuel depletion, population growth </a:t>
            </a:r>
          </a:p>
        </p:txBody>
      </p:sp>
      <p:sp>
        <p:nvSpPr>
          <p:cNvPr id="41" name="Rectangle 40"/>
          <p:cNvSpPr/>
          <p:nvPr/>
        </p:nvSpPr>
        <p:spPr>
          <a:xfrm>
            <a:off x="3347864" y="1052736"/>
            <a:ext cx="5112568" cy="369332"/>
          </a:xfrm>
          <a:prstGeom prst="rect">
            <a:avLst/>
          </a:prstGeom>
          <a:solidFill>
            <a:srgbClr val="FF0000"/>
          </a:solidFill>
        </p:spPr>
        <p:txBody>
          <a:bodyPr wrap="square">
            <a:spAutoFit/>
          </a:bodyPr>
          <a:lstStyle/>
          <a:p>
            <a:r>
              <a:rPr lang="en-GB" dirty="0" smtClean="0">
                <a:ln>
                  <a:solidFill>
                    <a:sysClr val="windowText" lastClr="000000"/>
                  </a:solidFill>
                </a:ln>
                <a:solidFill>
                  <a:sysClr val="windowText" lastClr="000000"/>
                </a:solidFill>
                <a:latin typeface="Cambria" pitchFamily="18" charset="0"/>
                <a:cs typeface="+mn-cs"/>
              </a:rPr>
              <a:t>High demand for alternative energy sources</a:t>
            </a:r>
          </a:p>
        </p:txBody>
      </p:sp>
      <p:sp>
        <p:nvSpPr>
          <p:cNvPr id="42" name="Rectangle 41"/>
          <p:cNvSpPr/>
          <p:nvPr/>
        </p:nvSpPr>
        <p:spPr>
          <a:xfrm>
            <a:off x="3635896" y="1556792"/>
            <a:ext cx="4680520" cy="646331"/>
          </a:xfrm>
          <a:prstGeom prst="rect">
            <a:avLst/>
          </a:prstGeom>
          <a:solidFill>
            <a:schemeClr val="accent6">
              <a:lumMod val="40000"/>
              <a:lumOff val="60000"/>
            </a:schemeClr>
          </a:solidFill>
        </p:spPr>
        <p:txBody>
          <a:bodyPr wrap="square">
            <a:spAutoFit/>
          </a:bodyPr>
          <a:lstStyle/>
          <a:p>
            <a:pPr algn="ctr"/>
            <a:r>
              <a:rPr lang="en-GB" dirty="0" smtClean="0">
                <a:ln>
                  <a:solidFill>
                    <a:sysClr val="windowText" lastClr="000000"/>
                  </a:solidFill>
                </a:ln>
                <a:solidFill>
                  <a:sysClr val="windowText" lastClr="000000"/>
                </a:solidFill>
                <a:latin typeface="Cambria" pitchFamily="18" charset="0"/>
                <a:cs typeface="+mn-cs"/>
              </a:rPr>
              <a:t>Increasing need for renewable and clean sources of energy</a:t>
            </a:r>
          </a:p>
        </p:txBody>
      </p:sp>
      <p:sp>
        <p:nvSpPr>
          <p:cNvPr id="44" name="Rectangle 43"/>
          <p:cNvSpPr/>
          <p:nvPr/>
        </p:nvSpPr>
        <p:spPr>
          <a:xfrm>
            <a:off x="3960440" y="2350621"/>
            <a:ext cx="4211960" cy="646331"/>
          </a:xfrm>
          <a:prstGeom prst="rect">
            <a:avLst/>
          </a:prstGeom>
          <a:solidFill>
            <a:schemeClr val="accent6">
              <a:lumMod val="40000"/>
              <a:lumOff val="60000"/>
            </a:schemeClr>
          </a:solidFill>
        </p:spPr>
        <p:txBody>
          <a:bodyPr wrap="square">
            <a:spAutoFit/>
          </a:bodyPr>
          <a:lstStyle/>
          <a:p>
            <a:pPr algn="ctr"/>
            <a:r>
              <a:rPr lang="en-GB" dirty="0" smtClean="0">
                <a:ln>
                  <a:solidFill>
                    <a:sysClr val="windowText" lastClr="000000"/>
                  </a:solidFill>
                </a:ln>
                <a:solidFill>
                  <a:sysClr val="windowText" lastClr="000000"/>
                </a:solidFill>
                <a:latin typeface="Cambria" pitchFamily="18" charset="0"/>
                <a:cs typeface="+mn-cs"/>
              </a:rPr>
              <a:t>Values inside waste trigger waste to wealth strategies</a:t>
            </a:r>
          </a:p>
        </p:txBody>
      </p:sp>
      <p:sp>
        <p:nvSpPr>
          <p:cNvPr id="46" name="Rectangle 45"/>
          <p:cNvSpPr/>
          <p:nvPr/>
        </p:nvSpPr>
        <p:spPr>
          <a:xfrm>
            <a:off x="3851920" y="3068960"/>
            <a:ext cx="4392488" cy="584775"/>
          </a:xfrm>
          <a:prstGeom prst="rect">
            <a:avLst/>
          </a:prstGeom>
          <a:solidFill>
            <a:schemeClr val="accent6">
              <a:lumMod val="40000"/>
              <a:lumOff val="60000"/>
            </a:schemeClr>
          </a:solidFill>
        </p:spPr>
        <p:txBody>
          <a:bodyPr wrap="square">
            <a:spAutoFit/>
          </a:bodyPr>
          <a:lstStyle/>
          <a:p>
            <a:pPr algn="ctr"/>
            <a:r>
              <a:rPr lang="en-GB" sz="1600" dirty="0" smtClean="0">
                <a:ln>
                  <a:solidFill>
                    <a:sysClr val="windowText" lastClr="000000"/>
                  </a:solidFill>
                </a:ln>
                <a:solidFill>
                  <a:sysClr val="windowText" lastClr="000000"/>
                </a:solidFill>
                <a:latin typeface="Cambria" pitchFamily="18" charset="0"/>
              </a:rPr>
              <a:t>Energy Production to balance high energy intensive waste treatment processes </a:t>
            </a:r>
          </a:p>
        </p:txBody>
      </p:sp>
      <p:pic>
        <p:nvPicPr>
          <p:cNvPr id="19" name="Picture 18"/>
          <p:cNvPicPr/>
          <p:nvPr/>
        </p:nvPicPr>
        <p:blipFill>
          <a:blip r:embed="rId3" cstate="print">
            <a:lum contrast="-10000"/>
          </a:blip>
          <a:srcRect/>
          <a:stretch>
            <a:fillRect/>
          </a:stretch>
        </p:blipFill>
        <p:spPr bwMode="auto">
          <a:xfrm>
            <a:off x="593558" y="2203123"/>
            <a:ext cx="7956884" cy="4316593"/>
          </a:xfrm>
          <a:prstGeom prst="rect">
            <a:avLst/>
          </a:prstGeom>
          <a:noFill/>
          <a:ln w="9525">
            <a:noFill/>
            <a:miter lim="800000"/>
            <a:headEnd/>
            <a:tailEnd/>
          </a:ln>
        </p:spPr>
      </p:pic>
      <p:sp>
        <p:nvSpPr>
          <p:cNvPr id="51" name="Down Arrow 50"/>
          <p:cNvSpPr/>
          <p:nvPr/>
        </p:nvSpPr>
        <p:spPr>
          <a:xfrm>
            <a:off x="5292080" y="908720"/>
            <a:ext cx="792088" cy="14401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a:off x="5292080" y="1412776"/>
            <a:ext cx="792088" cy="14401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p:nvPr/>
        </p:nvSpPr>
        <p:spPr>
          <a:xfrm>
            <a:off x="5292080" y="2204864"/>
            <a:ext cx="792088" cy="144016"/>
          </a:xfrm>
          <a:prstGeom prst="down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p:cNvSpPr/>
          <p:nvPr/>
        </p:nvSpPr>
        <p:spPr>
          <a:xfrm>
            <a:off x="5292080" y="2924944"/>
            <a:ext cx="792088" cy="144016"/>
          </a:xfrm>
          <a:prstGeom prst="down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p:cNvSpPr/>
          <p:nvPr/>
        </p:nvSpPr>
        <p:spPr>
          <a:xfrm>
            <a:off x="5292080" y="3645024"/>
            <a:ext cx="792088" cy="144016"/>
          </a:xfrm>
          <a:prstGeom prst="down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up)">
                                      <p:cBhvr>
                                        <p:cTn id="12" dur="500"/>
                                        <p:tgtEl>
                                          <p:spTgt spid="39"/>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up)">
                                      <p:cBhvr>
                                        <p:cTn id="16" dur="500"/>
                                        <p:tgtEl>
                                          <p:spTgt spid="51"/>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up)">
                                      <p:cBhvr>
                                        <p:cTn id="24" dur="500"/>
                                        <p:tgtEl>
                                          <p:spTgt spid="52"/>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up)">
                                      <p:cBhvr>
                                        <p:cTn id="28" dur="500"/>
                                        <p:tgtEl>
                                          <p:spTgt spid="42"/>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up)">
                                      <p:cBhvr>
                                        <p:cTn id="32" dur="500"/>
                                        <p:tgtEl>
                                          <p:spTgt spid="53"/>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up)">
                                      <p:cBhvr>
                                        <p:cTn id="36" dur="500"/>
                                        <p:tgtEl>
                                          <p:spTgt spid="44"/>
                                        </p:tgtEl>
                                      </p:cBhvr>
                                    </p:animEffect>
                                  </p:childTnLst>
                                </p:cTn>
                              </p:par>
                            </p:childTnLst>
                          </p:cTn>
                        </p:par>
                        <p:par>
                          <p:cTn id="37" fill="hold">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up)">
                                      <p:cBhvr>
                                        <p:cTn id="40" dur="500"/>
                                        <p:tgtEl>
                                          <p:spTgt spid="54"/>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up)">
                                      <p:cBhvr>
                                        <p:cTn id="44" dur="500"/>
                                        <p:tgtEl>
                                          <p:spTgt spid="46"/>
                                        </p:tgtEl>
                                      </p:cBhvr>
                                    </p:animEffect>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500"/>
                                        <p:tgtEl>
                                          <p:spTgt spid="55"/>
                                        </p:tgtEl>
                                      </p:cBhvr>
                                    </p:animEffect>
                                  </p:childTnLst>
                                </p:cTn>
                              </p:par>
                            </p:childTnLst>
                          </p:cTn>
                        </p:par>
                        <p:par>
                          <p:cTn id="49" fill="hold">
                            <p:stCondLst>
                              <p:cond delay="5500"/>
                            </p:stCondLst>
                            <p:childTnLst>
                              <p:par>
                                <p:cTn id="50" presetID="22" presetClass="entr" presetSubtype="1"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up)">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34"/>
                                        </p:tgtEl>
                                        <p:attrNameLst>
                                          <p:attrName>ppt_x</p:attrName>
                                        </p:attrNameLst>
                                      </p:cBhvr>
                                      <p:tavLst>
                                        <p:tav tm="0">
                                          <p:val>
                                            <p:strVal val="ppt_x"/>
                                          </p:val>
                                        </p:tav>
                                        <p:tav tm="100000">
                                          <p:val>
                                            <p:strVal val="ppt_x"/>
                                          </p:val>
                                        </p:tav>
                                      </p:tavLst>
                                    </p:anim>
                                    <p:anim calcmode="lin" valueType="num">
                                      <p:cBhvr additive="base">
                                        <p:cTn id="57" dur="500"/>
                                        <p:tgtEl>
                                          <p:spTgt spid="34"/>
                                        </p:tgtEl>
                                        <p:attrNameLst>
                                          <p:attrName>ppt_y</p:attrName>
                                        </p:attrNameLst>
                                      </p:cBhvr>
                                      <p:tavLst>
                                        <p:tav tm="0">
                                          <p:val>
                                            <p:strVal val="ppt_y"/>
                                          </p:val>
                                        </p:tav>
                                        <p:tav tm="100000">
                                          <p:val>
                                            <p:strVal val="1+ppt_h/2"/>
                                          </p:val>
                                        </p:tav>
                                      </p:tavLst>
                                    </p:anim>
                                    <p:set>
                                      <p:cBhvr>
                                        <p:cTn id="58" dur="1" fill="hold">
                                          <p:stCondLst>
                                            <p:cond delay="499"/>
                                          </p:stCondLst>
                                        </p:cTn>
                                        <p:tgtEl>
                                          <p:spTgt spid="34"/>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39"/>
                                        </p:tgtEl>
                                        <p:attrNameLst>
                                          <p:attrName>ppt_x</p:attrName>
                                        </p:attrNameLst>
                                      </p:cBhvr>
                                      <p:tavLst>
                                        <p:tav tm="0">
                                          <p:val>
                                            <p:strVal val="ppt_x"/>
                                          </p:val>
                                        </p:tav>
                                        <p:tav tm="100000">
                                          <p:val>
                                            <p:strVal val="ppt_x"/>
                                          </p:val>
                                        </p:tav>
                                      </p:tavLst>
                                    </p:anim>
                                    <p:anim calcmode="lin" valueType="num">
                                      <p:cBhvr additive="base">
                                        <p:cTn id="61" dur="500"/>
                                        <p:tgtEl>
                                          <p:spTgt spid="39"/>
                                        </p:tgtEl>
                                        <p:attrNameLst>
                                          <p:attrName>ppt_y</p:attrName>
                                        </p:attrNameLst>
                                      </p:cBhvr>
                                      <p:tavLst>
                                        <p:tav tm="0">
                                          <p:val>
                                            <p:strVal val="ppt_y"/>
                                          </p:val>
                                        </p:tav>
                                        <p:tav tm="100000">
                                          <p:val>
                                            <p:strVal val="1+ppt_h/2"/>
                                          </p:val>
                                        </p:tav>
                                      </p:tavLst>
                                    </p:anim>
                                    <p:set>
                                      <p:cBhvr>
                                        <p:cTn id="62" dur="1" fill="hold">
                                          <p:stCondLst>
                                            <p:cond delay="499"/>
                                          </p:stCondLst>
                                        </p:cTn>
                                        <p:tgtEl>
                                          <p:spTgt spid="39"/>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51"/>
                                        </p:tgtEl>
                                        <p:attrNameLst>
                                          <p:attrName>ppt_x</p:attrName>
                                        </p:attrNameLst>
                                      </p:cBhvr>
                                      <p:tavLst>
                                        <p:tav tm="0">
                                          <p:val>
                                            <p:strVal val="ppt_x"/>
                                          </p:val>
                                        </p:tav>
                                        <p:tav tm="100000">
                                          <p:val>
                                            <p:strVal val="ppt_x"/>
                                          </p:val>
                                        </p:tav>
                                      </p:tavLst>
                                    </p:anim>
                                    <p:anim calcmode="lin" valueType="num">
                                      <p:cBhvr additive="base">
                                        <p:cTn id="65" dur="500"/>
                                        <p:tgtEl>
                                          <p:spTgt spid="51"/>
                                        </p:tgtEl>
                                        <p:attrNameLst>
                                          <p:attrName>ppt_y</p:attrName>
                                        </p:attrNameLst>
                                      </p:cBhvr>
                                      <p:tavLst>
                                        <p:tav tm="0">
                                          <p:val>
                                            <p:strVal val="ppt_y"/>
                                          </p:val>
                                        </p:tav>
                                        <p:tav tm="100000">
                                          <p:val>
                                            <p:strVal val="1+ppt_h/2"/>
                                          </p:val>
                                        </p:tav>
                                      </p:tavLst>
                                    </p:anim>
                                    <p:set>
                                      <p:cBhvr>
                                        <p:cTn id="66" dur="1" fill="hold">
                                          <p:stCondLst>
                                            <p:cond delay="499"/>
                                          </p:stCondLst>
                                        </p:cTn>
                                        <p:tgtEl>
                                          <p:spTgt spid="51"/>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41"/>
                                        </p:tgtEl>
                                        <p:attrNameLst>
                                          <p:attrName>ppt_x</p:attrName>
                                        </p:attrNameLst>
                                      </p:cBhvr>
                                      <p:tavLst>
                                        <p:tav tm="0">
                                          <p:val>
                                            <p:strVal val="ppt_x"/>
                                          </p:val>
                                        </p:tav>
                                        <p:tav tm="100000">
                                          <p:val>
                                            <p:strVal val="ppt_x"/>
                                          </p:val>
                                        </p:tav>
                                      </p:tavLst>
                                    </p:anim>
                                    <p:anim calcmode="lin" valueType="num">
                                      <p:cBhvr additive="base">
                                        <p:cTn id="69" dur="500"/>
                                        <p:tgtEl>
                                          <p:spTgt spid="41"/>
                                        </p:tgtEl>
                                        <p:attrNameLst>
                                          <p:attrName>ppt_y</p:attrName>
                                        </p:attrNameLst>
                                      </p:cBhvr>
                                      <p:tavLst>
                                        <p:tav tm="0">
                                          <p:val>
                                            <p:strVal val="ppt_y"/>
                                          </p:val>
                                        </p:tav>
                                        <p:tav tm="100000">
                                          <p:val>
                                            <p:strVal val="1+ppt_h/2"/>
                                          </p:val>
                                        </p:tav>
                                      </p:tavLst>
                                    </p:anim>
                                    <p:set>
                                      <p:cBhvr>
                                        <p:cTn id="70" dur="1" fill="hold">
                                          <p:stCondLst>
                                            <p:cond delay="499"/>
                                          </p:stCondLst>
                                        </p:cTn>
                                        <p:tgtEl>
                                          <p:spTgt spid="41"/>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52"/>
                                        </p:tgtEl>
                                        <p:attrNameLst>
                                          <p:attrName>ppt_x</p:attrName>
                                        </p:attrNameLst>
                                      </p:cBhvr>
                                      <p:tavLst>
                                        <p:tav tm="0">
                                          <p:val>
                                            <p:strVal val="ppt_x"/>
                                          </p:val>
                                        </p:tav>
                                        <p:tav tm="100000">
                                          <p:val>
                                            <p:strVal val="ppt_x"/>
                                          </p:val>
                                        </p:tav>
                                      </p:tavLst>
                                    </p:anim>
                                    <p:anim calcmode="lin" valueType="num">
                                      <p:cBhvr additive="base">
                                        <p:cTn id="73" dur="500"/>
                                        <p:tgtEl>
                                          <p:spTgt spid="52"/>
                                        </p:tgtEl>
                                        <p:attrNameLst>
                                          <p:attrName>ppt_y</p:attrName>
                                        </p:attrNameLst>
                                      </p:cBhvr>
                                      <p:tavLst>
                                        <p:tav tm="0">
                                          <p:val>
                                            <p:strVal val="ppt_y"/>
                                          </p:val>
                                        </p:tav>
                                        <p:tav tm="100000">
                                          <p:val>
                                            <p:strVal val="1+ppt_h/2"/>
                                          </p:val>
                                        </p:tav>
                                      </p:tavLst>
                                    </p:anim>
                                    <p:set>
                                      <p:cBhvr>
                                        <p:cTn id="74" dur="1" fill="hold">
                                          <p:stCondLst>
                                            <p:cond delay="499"/>
                                          </p:stCondLst>
                                        </p:cTn>
                                        <p:tgtEl>
                                          <p:spTgt spid="52"/>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42"/>
                                        </p:tgtEl>
                                        <p:attrNameLst>
                                          <p:attrName>ppt_x</p:attrName>
                                        </p:attrNameLst>
                                      </p:cBhvr>
                                      <p:tavLst>
                                        <p:tav tm="0">
                                          <p:val>
                                            <p:strVal val="ppt_x"/>
                                          </p:val>
                                        </p:tav>
                                        <p:tav tm="100000">
                                          <p:val>
                                            <p:strVal val="ppt_x"/>
                                          </p:val>
                                        </p:tav>
                                      </p:tavLst>
                                    </p:anim>
                                    <p:anim calcmode="lin" valueType="num">
                                      <p:cBhvr additive="base">
                                        <p:cTn id="77" dur="500"/>
                                        <p:tgtEl>
                                          <p:spTgt spid="42"/>
                                        </p:tgtEl>
                                        <p:attrNameLst>
                                          <p:attrName>ppt_y</p:attrName>
                                        </p:attrNameLst>
                                      </p:cBhvr>
                                      <p:tavLst>
                                        <p:tav tm="0">
                                          <p:val>
                                            <p:strVal val="ppt_y"/>
                                          </p:val>
                                        </p:tav>
                                        <p:tav tm="100000">
                                          <p:val>
                                            <p:strVal val="1+ppt_h/2"/>
                                          </p:val>
                                        </p:tav>
                                      </p:tavLst>
                                    </p:anim>
                                    <p:set>
                                      <p:cBhvr>
                                        <p:cTn id="78" dur="1" fill="hold">
                                          <p:stCondLst>
                                            <p:cond delay="499"/>
                                          </p:stCondLst>
                                        </p:cTn>
                                        <p:tgtEl>
                                          <p:spTgt spid="42"/>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53"/>
                                        </p:tgtEl>
                                        <p:attrNameLst>
                                          <p:attrName>ppt_x</p:attrName>
                                        </p:attrNameLst>
                                      </p:cBhvr>
                                      <p:tavLst>
                                        <p:tav tm="0">
                                          <p:val>
                                            <p:strVal val="ppt_x"/>
                                          </p:val>
                                        </p:tav>
                                        <p:tav tm="100000">
                                          <p:val>
                                            <p:strVal val="ppt_x"/>
                                          </p:val>
                                        </p:tav>
                                      </p:tavLst>
                                    </p:anim>
                                    <p:anim calcmode="lin" valueType="num">
                                      <p:cBhvr additive="base">
                                        <p:cTn id="81" dur="500"/>
                                        <p:tgtEl>
                                          <p:spTgt spid="53"/>
                                        </p:tgtEl>
                                        <p:attrNameLst>
                                          <p:attrName>ppt_y</p:attrName>
                                        </p:attrNameLst>
                                      </p:cBhvr>
                                      <p:tavLst>
                                        <p:tav tm="0">
                                          <p:val>
                                            <p:strVal val="ppt_y"/>
                                          </p:val>
                                        </p:tav>
                                        <p:tav tm="100000">
                                          <p:val>
                                            <p:strVal val="1+ppt_h/2"/>
                                          </p:val>
                                        </p:tav>
                                      </p:tavLst>
                                    </p:anim>
                                    <p:set>
                                      <p:cBhvr>
                                        <p:cTn id="82" dur="1" fill="hold">
                                          <p:stCondLst>
                                            <p:cond delay="499"/>
                                          </p:stCondLst>
                                        </p:cTn>
                                        <p:tgtEl>
                                          <p:spTgt spid="53"/>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44"/>
                                        </p:tgtEl>
                                        <p:attrNameLst>
                                          <p:attrName>ppt_x</p:attrName>
                                        </p:attrNameLst>
                                      </p:cBhvr>
                                      <p:tavLst>
                                        <p:tav tm="0">
                                          <p:val>
                                            <p:strVal val="ppt_x"/>
                                          </p:val>
                                        </p:tav>
                                        <p:tav tm="100000">
                                          <p:val>
                                            <p:strVal val="ppt_x"/>
                                          </p:val>
                                        </p:tav>
                                      </p:tavLst>
                                    </p:anim>
                                    <p:anim calcmode="lin" valueType="num">
                                      <p:cBhvr additive="base">
                                        <p:cTn id="85" dur="500"/>
                                        <p:tgtEl>
                                          <p:spTgt spid="44"/>
                                        </p:tgtEl>
                                        <p:attrNameLst>
                                          <p:attrName>ppt_y</p:attrName>
                                        </p:attrNameLst>
                                      </p:cBhvr>
                                      <p:tavLst>
                                        <p:tav tm="0">
                                          <p:val>
                                            <p:strVal val="ppt_y"/>
                                          </p:val>
                                        </p:tav>
                                        <p:tav tm="100000">
                                          <p:val>
                                            <p:strVal val="1+ppt_h/2"/>
                                          </p:val>
                                        </p:tav>
                                      </p:tavLst>
                                    </p:anim>
                                    <p:set>
                                      <p:cBhvr>
                                        <p:cTn id="86" dur="1" fill="hold">
                                          <p:stCondLst>
                                            <p:cond delay="499"/>
                                          </p:stCondLst>
                                        </p:cTn>
                                        <p:tgtEl>
                                          <p:spTgt spid="44"/>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54"/>
                                        </p:tgtEl>
                                        <p:attrNameLst>
                                          <p:attrName>ppt_x</p:attrName>
                                        </p:attrNameLst>
                                      </p:cBhvr>
                                      <p:tavLst>
                                        <p:tav tm="0">
                                          <p:val>
                                            <p:strVal val="ppt_x"/>
                                          </p:val>
                                        </p:tav>
                                        <p:tav tm="100000">
                                          <p:val>
                                            <p:strVal val="ppt_x"/>
                                          </p:val>
                                        </p:tav>
                                      </p:tavLst>
                                    </p:anim>
                                    <p:anim calcmode="lin" valueType="num">
                                      <p:cBhvr additive="base">
                                        <p:cTn id="89" dur="500"/>
                                        <p:tgtEl>
                                          <p:spTgt spid="54"/>
                                        </p:tgtEl>
                                        <p:attrNameLst>
                                          <p:attrName>ppt_y</p:attrName>
                                        </p:attrNameLst>
                                      </p:cBhvr>
                                      <p:tavLst>
                                        <p:tav tm="0">
                                          <p:val>
                                            <p:strVal val="ppt_y"/>
                                          </p:val>
                                        </p:tav>
                                        <p:tav tm="100000">
                                          <p:val>
                                            <p:strVal val="1+ppt_h/2"/>
                                          </p:val>
                                        </p:tav>
                                      </p:tavLst>
                                    </p:anim>
                                    <p:set>
                                      <p:cBhvr>
                                        <p:cTn id="90" dur="1" fill="hold">
                                          <p:stCondLst>
                                            <p:cond delay="499"/>
                                          </p:stCondLst>
                                        </p:cTn>
                                        <p:tgtEl>
                                          <p:spTgt spid="54"/>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46"/>
                                        </p:tgtEl>
                                        <p:attrNameLst>
                                          <p:attrName>ppt_x</p:attrName>
                                        </p:attrNameLst>
                                      </p:cBhvr>
                                      <p:tavLst>
                                        <p:tav tm="0">
                                          <p:val>
                                            <p:strVal val="ppt_x"/>
                                          </p:val>
                                        </p:tav>
                                        <p:tav tm="100000">
                                          <p:val>
                                            <p:strVal val="ppt_x"/>
                                          </p:val>
                                        </p:tav>
                                      </p:tavLst>
                                    </p:anim>
                                    <p:anim calcmode="lin" valueType="num">
                                      <p:cBhvr additive="base">
                                        <p:cTn id="93" dur="500"/>
                                        <p:tgtEl>
                                          <p:spTgt spid="46"/>
                                        </p:tgtEl>
                                        <p:attrNameLst>
                                          <p:attrName>ppt_y</p:attrName>
                                        </p:attrNameLst>
                                      </p:cBhvr>
                                      <p:tavLst>
                                        <p:tav tm="0">
                                          <p:val>
                                            <p:strVal val="ppt_y"/>
                                          </p:val>
                                        </p:tav>
                                        <p:tav tm="100000">
                                          <p:val>
                                            <p:strVal val="1+ppt_h/2"/>
                                          </p:val>
                                        </p:tav>
                                      </p:tavLst>
                                    </p:anim>
                                    <p:set>
                                      <p:cBhvr>
                                        <p:cTn id="94" dur="1" fill="hold">
                                          <p:stCondLst>
                                            <p:cond delay="499"/>
                                          </p:stCondLst>
                                        </p:cTn>
                                        <p:tgtEl>
                                          <p:spTgt spid="46"/>
                                        </p:tgtEl>
                                        <p:attrNameLst>
                                          <p:attrName>style.visibility</p:attrName>
                                        </p:attrNameLst>
                                      </p:cBhvr>
                                      <p:to>
                                        <p:strVal val="hidden"/>
                                      </p:to>
                                    </p:set>
                                  </p:childTnLst>
                                </p:cTn>
                              </p:par>
                              <p:par>
                                <p:cTn id="95" presetID="2" presetClass="exit" presetSubtype="4" fill="hold" grpId="1" nodeType="withEffect">
                                  <p:stCondLst>
                                    <p:cond delay="0"/>
                                  </p:stCondLst>
                                  <p:childTnLst>
                                    <p:anim calcmode="lin" valueType="num">
                                      <p:cBhvr additive="base">
                                        <p:cTn id="96" dur="500"/>
                                        <p:tgtEl>
                                          <p:spTgt spid="55"/>
                                        </p:tgtEl>
                                        <p:attrNameLst>
                                          <p:attrName>ppt_x</p:attrName>
                                        </p:attrNameLst>
                                      </p:cBhvr>
                                      <p:tavLst>
                                        <p:tav tm="0">
                                          <p:val>
                                            <p:strVal val="ppt_x"/>
                                          </p:val>
                                        </p:tav>
                                        <p:tav tm="100000">
                                          <p:val>
                                            <p:strVal val="ppt_x"/>
                                          </p:val>
                                        </p:tav>
                                      </p:tavLst>
                                    </p:anim>
                                    <p:anim calcmode="lin" valueType="num">
                                      <p:cBhvr additive="base">
                                        <p:cTn id="97" dur="500"/>
                                        <p:tgtEl>
                                          <p:spTgt spid="55"/>
                                        </p:tgtEl>
                                        <p:attrNameLst>
                                          <p:attrName>ppt_y</p:attrName>
                                        </p:attrNameLst>
                                      </p:cBhvr>
                                      <p:tavLst>
                                        <p:tav tm="0">
                                          <p:val>
                                            <p:strVal val="ppt_y"/>
                                          </p:val>
                                        </p:tav>
                                        <p:tav tm="100000">
                                          <p:val>
                                            <p:strVal val="1+ppt_h/2"/>
                                          </p:val>
                                        </p:tav>
                                      </p:tavLst>
                                    </p:anim>
                                    <p:set>
                                      <p:cBhvr>
                                        <p:cTn id="98" dur="1" fill="hold">
                                          <p:stCondLst>
                                            <p:cond delay="499"/>
                                          </p:stCondLst>
                                        </p:cTn>
                                        <p:tgtEl>
                                          <p:spTgt spid="55"/>
                                        </p:tgtEl>
                                        <p:attrNameLst>
                                          <p:attrName>style.visibility</p:attrName>
                                        </p:attrNameLst>
                                      </p:cBhvr>
                                      <p:to>
                                        <p:strVal val="hidden"/>
                                      </p:to>
                                    </p:set>
                                  </p:childTnLst>
                                </p:cTn>
                              </p:par>
                              <p:par>
                                <p:cTn id="99" presetID="2" presetClass="exit" presetSubtype="4" fill="hold" grpId="1" nodeType="withEffect">
                                  <p:stCondLst>
                                    <p:cond delay="0"/>
                                  </p:stCondLst>
                                  <p:childTnLst>
                                    <p:anim calcmode="lin" valueType="num">
                                      <p:cBhvr additive="base">
                                        <p:cTn id="100" dur="500"/>
                                        <p:tgtEl>
                                          <p:spTgt spid="38"/>
                                        </p:tgtEl>
                                        <p:attrNameLst>
                                          <p:attrName>ppt_x</p:attrName>
                                        </p:attrNameLst>
                                      </p:cBhvr>
                                      <p:tavLst>
                                        <p:tav tm="0">
                                          <p:val>
                                            <p:strVal val="ppt_x"/>
                                          </p:val>
                                        </p:tav>
                                        <p:tav tm="100000">
                                          <p:val>
                                            <p:strVal val="ppt_x"/>
                                          </p:val>
                                        </p:tav>
                                      </p:tavLst>
                                    </p:anim>
                                    <p:anim calcmode="lin" valueType="num">
                                      <p:cBhvr additive="base">
                                        <p:cTn id="101" dur="500"/>
                                        <p:tgtEl>
                                          <p:spTgt spid="38"/>
                                        </p:tgtEl>
                                        <p:attrNameLst>
                                          <p:attrName>ppt_y</p:attrName>
                                        </p:attrNameLst>
                                      </p:cBhvr>
                                      <p:tavLst>
                                        <p:tav tm="0">
                                          <p:val>
                                            <p:strVal val="ppt_y"/>
                                          </p:val>
                                        </p:tav>
                                        <p:tav tm="100000">
                                          <p:val>
                                            <p:strVal val="1+ppt_h/2"/>
                                          </p:val>
                                        </p:tav>
                                      </p:tavLst>
                                    </p:anim>
                                    <p:set>
                                      <p:cBhvr>
                                        <p:cTn id="102" dur="1" fill="hold">
                                          <p:stCondLst>
                                            <p:cond delay="499"/>
                                          </p:stCondLst>
                                        </p:cTn>
                                        <p:tgtEl>
                                          <p:spTgt spid="38"/>
                                        </p:tgtEl>
                                        <p:attrNameLst>
                                          <p:attrName>style.visibility</p:attrName>
                                        </p:attrNameLst>
                                      </p:cBhvr>
                                      <p:to>
                                        <p:strVal val="hidden"/>
                                      </p:to>
                                    </p:set>
                                  </p:childTnLst>
                                </p:cTn>
                              </p:par>
                              <p:par>
                                <p:cTn id="103" presetID="10" presetClass="exit" presetSubtype="0" fill="hold" grpId="2" nodeType="withEffect">
                                  <p:stCondLst>
                                    <p:cond delay="0"/>
                                  </p:stCondLst>
                                  <p:childTnLst>
                                    <p:animEffect transition="out" filter="fade">
                                      <p:cBhvr>
                                        <p:cTn id="104" dur="500"/>
                                        <p:tgtEl>
                                          <p:spTgt spid="39"/>
                                        </p:tgtEl>
                                      </p:cBhvr>
                                    </p:animEffect>
                                    <p:set>
                                      <p:cBhvr>
                                        <p:cTn id="105" dur="1" fill="hold">
                                          <p:stCondLst>
                                            <p:cond delay="499"/>
                                          </p:stCondLst>
                                        </p:cTn>
                                        <p:tgtEl>
                                          <p:spTgt spid="39"/>
                                        </p:tgtEl>
                                        <p:attrNameLst>
                                          <p:attrName>style.visibility</p:attrName>
                                        </p:attrNameLst>
                                      </p:cBhvr>
                                      <p:to>
                                        <p:strVal val="hidden"/>
                                      </p:to>
                                    </p:set>
                                  </p:childTnLst>
                                </p:cTn>
                              </p:par>
                              <p:par>
                                <p:cTn id="106" presetID="10" presetClass="exit" presetSubtype="0" fill="hold" grpId="2" nodeType="withEffect">
                                  <p:stCondLst>
                                    <p:cond delay="0"/>
                                  </p:stCondLst>
                                  <p:childTnLst>
                                    <p:animEffect transition="out" filter="fade">
                                      <p:cBhvr>
                                        <p:cTn id="107" dur="500"/>
                                        <p:tgtEl>
                                          <p:spTgt spid="51"/>
                                        </p:tgtEl>
                                      </p:cBhvr>
                                    </p:animEffect>
                                    <p:set>
                                      <p:cBhvr>
                                        <p:cTn id="108" dur="1" fill="hold">
                                          <p:stCondLst>
                                            <p:cond delay="499"/>
                                          </p:stCondLst>
                                        </p:cTn>
                                        <p:tgtEl>
                                          <p:spTgt spid="51"/>
                                        </p:tgtEl>
                                        <p:attrNameLst>
                                          <p:attrName>style.visibility</p:attrName>
                                        </p:attrNameLst>
                                      </p:cBhvr>
                                      <p:to>
                                        <p:strVal val="hidden"/>
                                      </p:to>
                                    </p:set>
                                  </p:childTnLst>
                                </p:cTn>
                              </p:par>
                              <p:par>
                                <p:cTn id="109" presetID="10" presetClass="exit" presetSubtype="0" fill="hold" grpId="2" nodeType="withEffect">
                                  <p:stCondLst>
                                    <p:cond delay="0"/>
                                  </p:stCondLst>
                                  <p:childTnLst>
                                    <p:animEffect transition="out" filter="fade">
                                      <p:cBhvr>
                                        <p:cTn id="110" dur="500"/>
                                        <p:tgtEl>
                                          <p:spTgt spid="41"/>
                                        </p:tgtEl>
                                      </p:cBhvr>
                                    </p:animEffect>
                                    <p:set>
                                      <p:cBhvr>
                                        <p:cTn id="111" dur="1" fill="hold">
                                          <p:stCondLst>
                                            <p:cond delay="499"/>
                                          </p:stCondLst>
                                        </p:cTn>
                                        <p:tgtEl>
                                          <p:spTgt spid="41"/>
                                        </p:tgtEl>
                                        <p:attrNameLst>
                                          <p:attrName>style.visibility</p:attrName>
                                        </p:attrNameLst>
                                      </p:cBhvr>
                                      <p:to>
                                        <p:strVal val="hidden"/>
                                      </p:to>
                                    </p:set>
                                  </p:childTnLst>
                                </p:cTn>
                              </p:par>
                              <p:par>
                                <p:cTn id="112" presetID="10" presetClass="exit" presetSubtype="0" fill="hold" grpId="2" nodeType="withEffect">
                                  <p:stCondLst>
                                    <p:cond delay="0"/>
                                  </p:stCondLst>
                                  <p:childTnLst>
                                    <p:animEffect transition="out" filter="fade">
                                      <p:cBhvr>
                                        <p:cTn id="113" dur="500"/>
                                        <p:tgtEl>
                                          <p:spTgt spid="52"/>
                                        </p:tgtEl>
                                      </p:cBhvr>
                                    </p:animEffect>
                                    <p:set>
                                      <p:cBhvr>
                                        <p:cTn id="114" dur="1" fill="hold">
                                          <p:stCondLst>
                                            <p:cond delay="499"/>
                                          </p:stCondLst>
                                        </p:cTn>
                                        <p:tgtEl>
                                          <p:spTgt spid="52"/>
                                        </p:tgtEl>
                                        <p:attrNameLst>
                                          <p:attrName>style.visibility</p:attrName>
                                        </p:attrNameLst>
                                      </p:cBhvr>
                                      <p:to>
                                        <p:strVal val="hidden"/>
                                      </p:to>
                                    </p:set>
                                  </p:childTnLst>
                                </p:cTn>
                              </p:par>
                              <p:par>
                                <p:cTn id="115" presetID="10" presetClass="exit" presetSubtype="0" fill="hold" grpId="2" nodeType="withEffect">
                                  <p:stCondLst>
                                    <p:cond delay="0"/>
                                  </p:stCondLst>
                                  <p:childTnLst>
                                    <p:animEffect transition="out" filter="fade">
                                      <p:cBhvr>
                                        <p:cTn id="116" dur="500"/>
                                        <p:tgtEl>
                                          <p:spTgt spid="42"/>
                                        </p:tgtEl>
                                      </p:cBhvr>
                                    </p:animEffect>
                                    <p:set>
                                      <p:cBhvr>
                                        <p:cTn id="117" dur="1" fill="hold">
                                          <p:stCondLst>
                                            <p:cond delay="499"/>
                                          </p:stCondLst>
                                        </p:cTn>
                                        <p:tgtEl>
                                          <p:spTgt spid="42"/>
                                        </p:tgtEl>
                                        <p:attrNameLst>
                                          <p:attrName>style.visibility</p:attrName>
                                        </p:attrNameLst>
                                      </p:cBhvr>
                                      <p:to>
                                        <p:strVal val="hidden"/>
                                      </p:to>
                                    </p:set>
                                  </p:childTnLst>
                                </p:cTn>
                              </p:par>
                              <p:par>
                                <p:cTn id="118" presetID="10" presetClass="exit" presetSubtype="0" fill="hold" grpId="2" nodeType="withEffect">
                                  <p:stCondLst>
                                    <p:cond delay="0"/>
                                  </p:stCondLst>
                                  <p:childTnLst>
                                    <p:animEffect transition="out" filter="fade">
                                      <p:cBhvr>
                                        <p:cTn id="119" dur="500"/>
                                        <p:tgtEl>
                                          <p:spTgt spid="53"/>
                                        </p:tgtEl>
                                      </p:cBhvr>
                                    </p:animEffect>
                                    <p:set>
                                      <p:cBhvr>
                                        <p:cTn id="120" dur="1" fill="hold">
                                          <p:stCondLst>
                                            <p:cond delay="499"/>
                                          </p:stCondLst>
                                        </p:cTn>
                                        <p:tgtEl>
                                          <p:spTgt spid="53"/>
                                        </p:tgtEl>
                                        <p:attrNameLst>
                                          <p:attrName>style.visibility</p:attrName>
                                        </p:attrNameLst>
                                      </p:cBhvr>
                                      <p:to>
                                        <p:strVal val="hidden"/>
                                      </p:to>
                                    </p:set>
                                  </p:childTnLst>
                                </p:cTn>
                              </p:par>
                              <p:par>
                                <p:cTn id="121" presetID="10" presetClass="exit" presetSubtype="0" fill="hold" grpId="2" nodeType="withEffect">
                                  <p:stCondLst>
                                    <p:cond delay="0"/>
                                  </p:stCondLst>
                                  <p:childTnLst>
                                    <p:animEffect transition="out" filter="fade">
                                      <p:cBhvr>
                                        <p:cTn id="122" dur="500"/>
                                        <p:tgtEl>
                                          <p:spTgt spid="44"/>
                                        </p:tgtEl>
                                      </p:cBhvr>
                                    </p:animEffect>
                                    <p:set>
                                      <p:cBhvr>
                                        <p:cTn id="123" dur="1" fill="hold">
                                          <p:stCondLst>
                                            <p:cond delay="499"/>
                                          </p:stCondLst>
                                        </p:cTn>
                                        <p:tgtEl>
                                          <p:spTgt spid="44"/>
                                        </p:tgtEl>
                                        <p:attrNameLst>
                                          <p:attrName>style.visibility</p:attrName>
                                        </p:attrNameLst>
                                      </p:cBhvr>
                                      <p:to>
                                        <p:strVal val="hidden"/>
                                      </p:to>
                                    </p:set>
                                  </p:childTnLst>
                                </p:cTn>
                              </p:par>
                              <p:par>
                                <p:cTn id="124" presetID="10" presetClass="exit" presetSubtype="0" fill="hold" grpId="2" nodeType="withEffect">
                                  <p:stCondLst>
                                    <p:cond delay="0"/>
                                  </p:stCondLst>
                                  <p:childTnLst>
                                    <p:animEffect transition="out" filter="fade">
                                      <p:cBhvr>
                                        <p:cTn id="125" dur="500"/>
                                        <p:tgtEl>
                                          <p:spTgt spid="54"/>
                                        </p:tgtEl>
                                      </p:cBhvr>
                                    </p:animEffect>
                                    <p:set>
                                      <p:cBhvr>
                                        <p:cTn id="126" dur="1" fill="hold">
                                          <p:stCondLst>
                                            <p:cond delay="499"/>
                                          </p:stCondLst>
                                        </p:cTn>
                                        <p:tgtEl>
                                          <p:spTgt spid="54"/>
                                        </p:tgtEl>
                                        <p:attrNameLst>
                                          <p:attrName>style.visibility</p:attrName>
                                        </p:attrNameLst>
                                      </p:cBhvr>
                                      <p:to>
                                        <p:strVal val="hidden"/>
                                      </p:to>
                                    </p:set>
                                  </p:childTnLst>
                                </p:cTn>
                              </p:par>
                              <p:par>
                                <p:cTn id="127" presetID="10" presetClass="exit" presetSubtype="0" fill="hold" grpId="2" nodeType="withEffect">
                                  <p:stCondLst>
                                    <p:cond delay="0"/>
                                  </p:stCondLst>
                                  <p:childTnLst>
                                    <p:animEffect transition="out" filter="fade">
                                      <p:cBhvr>
                                        <p:cTn id="128" dur="500"/>
                                        <p:tgtEl>
                                          <p:spTgt spid="46"/>
                                        </p:tgtEl>
                                      </p:cBhvr>
                                    </p:animEffect>
                                    <p:set>
                                      <p:cBhvr>
                                        <p:cTn id="129" dur="1" fill="hold">
                                          <p:stCondLst>
                                            <p:cond delay="499"/>
                                          </p:stCondLst>
                                        </p:cTn>
                                        <p:tgtEl>
                                          <p:spTgt spid="46"/>
                                        </p:tgtEl>
                                        <p:attrNameLst>
                                          <p:attrName>style.visibility</p:attrName>
                                        </p:attrNameLst>
                                      </p:cBhvr>
                                      <p:to>
                                        <p:strVal val="hidden"/>
                                      </p:to>
                                    </p:set>
                                  </p:childTnLst>
                                </p:cTn>
                              </p:par>
                              <p:par>
                                <p:cTn id="130" presetID="10" presetClass="exit" presetSubtype="0" fill="hold" grpId="2" nodeType="withEffect">
                                  <p:stCondLst>
                                    <p:cond delay="0"/>
                                  </p:stCondLst>
                                  <p:childTnLst>
                                    <p:animEffect transition="out" filter="fade">
                                      <p:cBhvr>
                                        <p:cTn id="131" dur="500"/>
                                        <p:tgtEl>
                                          <p:spTgt spid="55"/>
                                        </p:tgtEl>
                                      </p:cBhvr>
                                    </p:animEffect>
                                    <p:set>
                                      <p:cBhvr>
                                        <p:cTn id="132" dur="1" fill="hold">
                                          <p:stCondLst>
                                            <p:cond delay="499"/>
                                          </p:stCondLst>
                                        </p:cTn>
                                        <p:tgtEl>
                                          <p:spTgt spid="55"/>
                                        </p:tgtEl>
                                        <p:attrNameLst>
                                          <p:attrName>style.visibility</p:attrName>
                                        </p:attrNameLst>
                                      </p:cBhvr>
                                      <p:to>
                                        <p:strVal val="hidden"/>
                                      </p:to>
                                    </p:set>
                                  </p:childTnLst>
                                </p:cTn>
                              </p:par>
                              <p:par>
                                <p:cTn id="133" presetID="22" presetClass="entr" presetSubtype="1" fill="hold" nodeType="with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wipe(up)">
                                      <p:cBhvr>
                                        <p:cTn id="1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8" grpId="0" animBg="1"/>
      <p:bldP spid="38" grpId="1" animBg="1"/>
      <p:bldP spid="39" grpId="0" animBg="1"/>
      <p:bldP spid="39" grpId="1" animBg="1"/>
      <p:bldP spid="39" grpId="2" animBg="1"/>
      <p:bldP spid="41" grpId="0" animBg="1"/>
      <p:bldP spid="41" grpId="1" animBg="1"/>
      <p:bldP spid="41" grpId="2" animBg="1"/>
      <p:bldP spid="42" grpId="0" animBg="1"/>
      <p:bldP spid="42" grpId="1" animBg="1"/>
      <p:bldP spid="42" grpId="2" animBg="1"/>
      <p:bldP spid="44" grpId="0" animBg="1"/>
      <p:bldP spid="44" grpId="1" animBg="1"/>
      <p:bldP spid="44" grpId="2" animBg="1"/>
      <p:bldP spid="46" grpId="0" animBg="1"/>
      <p:bldP spid="46" grpId="1" animBg="1"/>
      <p:bldP spid="46" grpId="2" animBg="1"/>
      <p:bldP spid="51" grpId="0" animBg="1"/>
      <p:bldP spid="51" grpId="1" animBg="1"/>
      <p:bldP spid="51" grpId="2" animBg="1"/>
      <p:bldP spid="52" grpId="0" animBg="1"/>
      <p:bldP spid="52" grpId="1" animBg="1"/>
      <p:bldP spid="52" grpId="2" animBg="1"/>
      <p:bldP spid="53" grpId="0" animBg="1"/>
      <p:bldP spid="53" grpId="1" animBg="1"/>
      <p:bldP spid="53" grpId="2" animBg="1"/>
      <p:bldP spid="54" grpId="0" animBg="1"/>
      <p:bldP spid="54" grpId="1" animBg="1"/>
      <p:bldP spid="54" grpId="2" animBg="1"/>
      <p:bldP spid="55" grpId="0" animBg="1"/>
      <p:bldP spid="55" grpId="1" animBg="1"/>
      <p:bldP spid="55"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2A-s-noh2.tif"/>
          <p:cNvPicPr/>
          <p:nvPr/>
        </p:nvPicPr>
        <p:blipFill>
          <a:blip r:embed="rId2" cstate="print">
            <a:extLst>
              <a:ext uri="{28A0092B-C50C-407E-A947-70E740481C1C}">
                <a14:useLocalDpi xmlns:a14="http://schemas.microsoft.com/office/drawing/2010/main" val="0"/>
              </a:ext>
            </a:extLst>
          </a:blip>
          <a:srcRect r="19290"/>
          <a:stretch>
            <a:fillRect/>
          </a:stretch>
        </p:blipFill>
        <p:spPr bwMode="auto">
          <a:xfrm>
            <a:off x="179512" y="663327"/>
            <a:ext cx="2524760" cy="2333625"/>
          </a:xfrm>
          <a:prstGeom prst="rect">
            <a:avLst/>
          </a:prstGeom>
          <a:noFill/>
          <a:ln>
            <a:noFill/>
          </a:ln>
        </p:spPr>
      </p:pic>
      <p:pic>
        <p:nvPicPr>
          <p:cNvPr id="38" name="Picture 37" descr="2B.tif"/>
          <p:cNvPicPr/>
          <p:nvPr/>
        </p:nvPicPr>
        <p:blipFill>
          <a:blip r:embed="rId3" cstate="print">
            <a:extLst>
              <a:ext uri="{28A0092B-C50C-407E-A947-70E740481C1C}">
                <a14:useLocalDpi xmlns:a14="http://schemas.microsoft.com/office/drawing/2010/main" val="0"/>
              </a:ext>
            </a:extLst>
          </a:blip>
          <a:srcRect r="20041"/>
          <a:stretch>
            <a:fillRect/>
          </a:stretch>
        </p:blipFill>
        <p:spPr bwMode="auto">
          <a:xfrm>
            <a:off x="3059832" y="548680"/>
            <a:ext cx="2511425" cy="2360930"/>
          </a:xfrm>
          <a:prstGeom prst="rect">
            <a:avLst/>
          </a:prstGeom>
          <a:noFill/>
          <a:ln>
            <a:noFill/>
          </a:ln>
        </p:spPr>
      </p:pic>
      <p:pic>
        <p:nvPicPr>
          <p:cNvPr id="39" name="Picture 38" descr="2C.tif"/>
          <p:cNvPicPr/>
          <p:nvPr/>
        </p:nvPicPr>
        <p:blipFill>
          <a:blip r:embed="rId4" cstate="print">
            <a:extLst>
              <a:ext uri="{28A0092B-C50C-407E-A947-70E740481C1C}">
                <a14:useLocalDpi xmlns:a14="http://schemas.microsoft.com/office/drawing/2010/main" val="0"/>
              </a:ext>
            </a:extLst>
          </a:blip>
          <a:srcRect r="19287"/>
          <a:stretch>
            <a:fillRect/>
          </a:stretch>
        </p:blipFill>
        <p:spPr bwMode="auto">
          <a:xfrm>
            <a:off x="6012160" y="620688"/>
            <a:ext cx="2524760" cy="2333625"/>
          </a:xfrm>
          <a:prstGeom prst="rect">
            <a:avLst/>
          </a:prstGeom>
          <a:noFill/>
          <a:ln>
            <a:noFill/>
          </a:ln>
        </p:spPr>
      </p:pic>
      <p:pic>
        <p:nvPicPr>
          <p:cNvPr id="40" name="Picture 39" descr="3D.tif"/>
          <p:cNvPicPr/>
          <p:nvPr/>
        </p:nvPicPr>
        <p:blipFill>
          <a:blip r:embed="rId5" cstate="print">
            <a:extLst>
              <a:ext uri="{28A0092B-C50C-407E-A947-70E740481C1C}">
                <a14:useLocalDpi xmlns:a14="http://schemas.microsoft.com/office/drawing/2010/main" val="0"/>
              </a:ext>
            </a:extLst>
          </a:blip>
          <a:srcRect r="19286"/>
          <a:stretch>
            <a:fillRect/>
          </a:stretch>
        </p:blipFill>
        <p:spPr bwMode="auto">
          <a:xfrm>
            <a:off x="179512" y="3068960"/>
            <a:ext cx="2524760" cy="2333625"/>
          </a:xfrm>
          <a:prstGeom prst="rect">
            <a:avLst/>
          </a:prstGeom>
          <a:noFill/>
          <a:ln>
            <a:noFill/>
          </a:ln>
        </p:spPr>
      </p:pic>
      <p:pic>
        <p:nvPicPr>
          <p:cNvPr id="41" name="Picture 40" descr="3E.tif"/>
          <p:cNvPicPr/>
          <p:nvPr/>
        </p:nvPicPr>
        <p:blipFill>
          <a:blip r:embed="rId6" cstate="print">
            <a:extLst>
              <a:ext uri="{28A0092B-C50C-407E-A947-70E740481C1C}">
                <a14:useLocalDpi xmlns:a14="http://schemas.microsoft.com/office/drawing/2010/main" val="0"/>
              </a:ext>
            </a:extLst>
          </a:blip>
          <a:srcRect r="19806"/>
          <a:stretch>
            <a:fillRect/>
          </a:stretch>
        </p:blipFill>
        <p:spPr bwMode="auto">
          <a:xfrm>
            <a:off x="3059832" y="2996952"/>
            <a:ext cx="2524760" cy="2347595"/>
          </a:xfrm>
          <a:prstGeom prst="rect">
            <a:avLst/>
          </a:prstGeom>
          <a:noFill/>
          <a:ln>
            <a:noFill/>
          </a:ln>
        </p:spPr>
      </p:pic>
      <p:pic>
        <p:nvPicPr>
          <p:cNvPr id="42" name="Picture 41" descr="3F.tif"/>
          <p:cNvPicPr/>
          <p:nvPr/>
        </p:nvPicPr>
        <p:blipFill>
          <a:blip r:embed="rId7" cstate="print">
            <a:extLst>
              <a:ext uri="{28A0092B-C50C-407E-A947-70E740481C1C}">
                <a14:useLocalDpi xmlns:a14="http://schemas.microsoft.com/office/drawing/2010/main" val="0"/>
              </a:ext>
            </a:extLst>
          </a:blip>
          <a:srcRect r="19286"/>
          <a:stretch>
            <a:fillRect/>
          </a:stretch>
        </p:blipFill>
        <p:spPr bwMode="auto">
          <a:xfrm>
            <a:off x="6012160" y="2996952"/>
            <a:ext cx="2524760" cy="2333625"/>
          </a:xfrm>
          <a:prstGeom prst="rect">
            <a:avLst/>
          </a:prstGeom>
          <a:noFill/>
          <a:ln>
            <a:noFill/>
          </a:ln>
        </p:spPr>
      </p:pic>
      <p:sp>
        <p:nvSpPr>
          <p:cNvPr id="8234" name="Rectangle 42"/>
          <p:cNvSpPr>
            <a:spLocks noChangeArrowheads="1"/>
          </p:cNvSpPr>
          <p:nvPr/>
        </p:nvSpPr>
        <p:spPr bwMode="auto">
          <a:xfrm>
            <a:off x="179512" y="5624572"/>
            <a:ext cx="860444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260475" algn="l"/>
              </a:tabLst>
            </a:pPr>
            <a:r>
              <a:rPr lang="en-GB" sz="1600" dirty="0" smtClean="0">
                <a:ln>
                  <a:solidFill>
                    <a:sysClr val="windowText" lastClr="000000"/>
                  </a:solidFill>
                </a:ln>
                <a:solidFill>
                  <a:sysClr val="windowText" lastClr="000000"/>
                </a:solidFill>
                <a:latin typeface="Cambria" pitchFamily="18" charset="0"/>
                <a:cs typeface="+mn-cs"/>
              </a:rPr>
              <a:t>SEM images of the developed MEC </a:t>
            </a:r>
            <a:r>
              <a:rPr lang="en-GB" sz="1600" dirty="0" err="1" smtClean="0">
                <a:ln>
                  <a:solidFill>
                    <a:sysClr val="windowText" lastClr="000000"/>
                  </a:solidFill>
                </a:ln>
                <a:solidFill>
                  <a:sysClr val="windowText" lastClr="000000"/>
                </a:solidFill>
                <a:latin typeface="Cambria" pitchFamily="18" charset="0"/>
                <a:cs typeface="+mn-cs"/>
              </a:rPr>
              <a:t>Biocathodes</a:t>
            </a:r>
            <a:r>
              <a:rPr lang="en-GB" sz="1600" dirty="0" smtClean="0">
                <a:ln>
                  <a:solidFill>
                    <a:sysClr val="windowText" lastClr="000000"/>
                  </a:solidFill>
                </a:ln>
                <a:solidFill>
                  <a:sysClr val="windowText" lastClr="000000"/>
                </a:solidFill>
                <a:latin typeface="Cambria" pitchFamily="18" charset="0"/>
                <a:cs typeface="+mn-cs"/>
              </a:rPr>
              <a:t> under different conditions of SS concentrations and H2 environment;  A)  1 g/l SS, W/O H2, B) 1 g/l SS, W/ H2, C) 0.1 g/l SS, W/O H2, D, E and F) 0.1 g/l SS, W/ H2 during the enrichment stage (in different magnifications).</a:t>
            </a:r>
          </a:p>
        </p:txBody>
      </p:sp>
    </p:spTree>
    <p:extLst>
      <p:ext uri="{BB962C8B-B14F-4D97-AF65-F5344CB8AC3E}">
        <p14:creationId xmlns:p14="http://schemas.microsoft.com/office/powerpoint/2010/main" val="590044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3A.tif"/>
          <p:cNvPicPr/>
          <p:nvPr/>
        </p:nvPicPr>
        <p:blipFill>
          <a:blip r:embed="rId2" cstate="print">
            <a:extLst>
              <a:ext uri="{28A0092B-C50C-407E-A947-70E740481C1C}">
                <a14:useLocalDpi xmlns:a14="http://schemas.microsoft.com/office/drawing/2010/main" val="0"/>
              </a:ext>
            </a:extLst>
          </a:blip>
          <a:srcRect r="19286"/>
          <a:stretch>
            <a:fillRect/>
          </a:stretch>
        </p:blipFill>
        <p:spPr bwMode="auto">
          <a:xfrm>
            <a:off x="108901" y="1052736"/>
            <a:ext cx="2653741" cy="2507706"/>
          </a:xfrm>
          <a:prstGeom prst="rect">
            <a:avLst/>
          </a:prstGeom>
          <a:noFill/>
          <a:ln>
            <a:noFill/>
          </a:ln>
        </p:spPr>
      </p:pic>
      <p:pic>
        <p:nvPicPr>
          <p:cNvPr id="16" name="Picture 15" descr="3B.tif"/>
          <p:cNvPicPr/>
          <p:nvPr/>
        </p:nvPicPr>
        <p:blipFill>
          <a:blip r:embed="rId3" cstate="print">
            <a:extLst>
              <a:ext uri="{28A0092B-C50C-407E-A947-70E740481C1C}">
                <a14:useLocalDpi xmlns:a14="http://schemas.microsoft.com/office/drawing/2010/main" val="0"/>
              </a:ext>
            </a:extLst>
          </a:blip>
          <a:srcRect r="19769"/>
          <a:stretch>
            <a:fillRect/>
          </a:stretch>
        </p:blipFill>
        <p:spPr bwMode="auto">
          <a:xfrm>
            <a:off x="2987824" y="1052736"/>
            <a:ext cx="2736304" cy="2507705"/>
          </a:xfrm>
          <a:prstGeom prst="rect">
            <a:avLst/>
          </a:prstGeom>
          <a:noFill/>
          <a:ln>
            <a:noFill/>
          </a:ln>
        </p:spPr>
      </p:pic>
      <p:pic>
        <p:nvPicPr>
          <p:cNvPr id="24" name="Picture 23" descr="3C.tif"/>
          <p:cNvPicPr/>
          <p:nvPr/>
        </p:nvPicPr>
        <p:blipFill>
          <a:blip r:embed="rId4" cstate="print">
            <a:extLst>
              <a:ext uri="{28A0092B-C50C-407E-A947-70E740481C1C}">
                <a14:useLocalDpi xmlns:a14="http://schemas.microsoft.com/office/drawing/2010/main" val="0"/>
              </a:ext>
            </a:extLst>
          </a:blip>
          <a:srcRect r="19286"/>
          <a:stretch>
            <a:fillRect/>
          </a:stretch>
        </p:blipFill>
        <p:spPr bwMode="auto">
          <a:xfrm>
            <a:off x="6012160" y="1052736"/>
            <a:ext cx="2736304" cy="2507705"/>
          </a:xfrm>
          <a:prstGeom prst="rect">
            <a:avLst/>
          </a:prstGeom>
          <a:noFill/>
          <a:ln>
            <a:noFill/>
          </a:ln>
        </p:spPr>
      </p:pic>
      <p:sp>
        <p:nvSpPr>
          <p:cNvPr id="25" name="Rectangle 24"/>
          <p:cNvSpPr/>
          <p:nvPr/>
        </p:nvSpPr>
        <p:spPr>
          <a:xfrm>
            <a:off x="611560" y="3789040"/>
            <a:ext cx="7848872" cy="369332"/>
          </a:xfrm>
          <a:prstGeom prst="rect">
            <a:avLst/>
          </a:prstGeom>
        </p:spPr>
        <p:txBody>
          <a:bodyPr wrap="square">
            <a:spAutoFit/>
          </a:bodyPr>
          <a:lstStyle/>
          <a:p>
            <a:pPr algn="ctr"/>
            <a:r>
              <a:rPr lang="en-GB" dirty="0" smtClean="0">
                <a:ln>
                  <a:solidFill>
                    <a:sysClr val="windowText" lastClr="000000"/>
                  </a:solidFill>
                </a:ln>
                <a:solidFill>
                  <a:sysClr val="windowText" lastClr="000000"/>
                </a:solidFill>
                <a:latin typeface="Cambria" pitchFamily="18" charset="0"/>
                <a:cs typeface="+mn-cs"/>
              </a:rPr>
              <a:t>SEM images of the anodic </a:t>
            </a:r>
            <a:r>
              <a:rPr lang="en-GB" dirty="0" err="1" smtClean="0">
                <a:ln>
                  <a:solidFill>
                    <a:sysClr val="windowText" lastClr="000000"/>
                  </a:solidFill>
                </a:ln>
                <a:solidFill>
                  <a:sysClr val="windowText" lastClr="000000"/>
                </a:solidFill>
                <a:latin typeface="Cambria" pitchFamily="18" charset="0"/>
                <a:cs typeface="+mn-cs"/>
              </a:rPr>
              <a:t>biofilm</a:t>
            </a:r>
            <a:r>
              <a:rPr lang="en-GB" dirty="0" smtClean="0">
                <a:ln>
                  <a:solidFill>
                    <a:sysClr val="windowText" lastClr="000000"/>
                  </a:solidFill>
                </a:ln>
                <a:solidFill>
                  <a:sysClr val="windowText" lastClr="000000"/>
                </a:solidFill>
                <a:latin typeface="Cambria" pitchFamily="18" charset="0"/>
                <a:cs typeface="+mn-cs"/>
              </a:rPr>
              <a:t> in different magnifications</a:t>
            </a:r>
            <a:endParaRPr lang="en-US" dirty="0" smtClean="0">
              <a:ln>
                <a:solidFill>
                  <a:sysClr val="windowText" lastClr="000000"/>
                </a:solidFill>
              </a:ln>
              <a:solidFill>
                <a:sysClr val="windowText" lastClr="000000"/>
              </a:solidFill>
              <a:latin typeface="Cambria" pitchFamily="18" charset="0"/>
              <a:cs typeface="+mn-cs"/>
            </a:endParaRPr>
          </a:p>
        </p:txBody>
      </p:sp>
    </p:spTree>
    <p:extLst>
      <p:ext uri="{BB962C8B-B14F-4D97-AF65-F5344CB8AC3E}">
        <p14:creationId xmlns:p14="http://schemas.microsoft.com/office/powerpoint/2010/main" val="590044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Fig3-paper.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600" y="764704"/>
            <a:ext cx="7244860" cy="4165500"/>
          </a:xfrm>
          <a:prstGeom prst="rect">
            <a:avLst/>
          </a:prstGeom>
          <a:noFill/>
          <a:ln>
            <a:noFill/>
          </a:ln>
        </p:spPr>
      </p:pic>
      <p:sp>
        <p:nvSpPr>
          <p:cNvPr id="26" name="Rectangle 25"/>
          <p:cNvSpPr/>
          <p:nvPr/>
        </p:nvSpPr>
        <p:spPr>
          <a:xfrm>
            <a:off x="755576" y="5085184"/>
            <a:ext cx="7776864" cy="646331"/>
          </a:xfrm>
          <a:prstGeom prst="rect">
            <a:avLst/>
          </a:prstGeom>
        </p:spPr>
        <p:txBody>
          <a:bodyPr wrap="square">
            <a:spAutoFit/>
          </a:bodyPr>
          <a:lstStyle/>
          <a:p>
            <a:r>
              <a:rPr lang="en-GB" dirty="0" smtClean="0">
                <a:ln>
                  <a:solidFill>
                    <a:sysClr val="windowText" lastClr="000000"/>
                  </a:solidFill>
                </a:ln>
                <a:solidFill>
                  <a:sysClr val="windowText" lastClr="000000"/>
                </a:solidFill>
                <a:latin typeface="Cambria" pitchFamily="18" charset="0"/>
                <a:cs typeface="+mn-cs"/>
              </a:rPr>
              <a:t>Current density production in the FB-MEC-B and the FB-MEC-RB over the time of operation.</a:t>
            </a:r>
            <a:endParaRPr lang="en-US" dirty="0" smtClean="0">
              <a:ln>
                <a:solidFill>
                  <a:sysClr val="windowText" lastClr="000000"/>
                </a:solidFill>
              </a:ln>
              <a:solidFill>
                <a:sysClr val="windowText" lastClr="000000"/>
              </a:solidFill>
              <a:latin typeface="Cambria" pitchFamily="18" charset="0"/>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ig 5.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387424"/>
            <a:ext cx="4680520" cy="3921925"/>
          </a:xfrm>
          <a:prstGeom prst="rect">
            <a:avLst/>
          </a:prstGeom>
          <a:noFill/>
          <a:ln>
            <a:noFill/>
          </a:ln>
        </p:spPr>
      </p:pic>
      <p:pic>
        <p:nvPicPr>
          <p:cNvPr id="12" name="Picture 1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9378"/>
          <a:stretch/>
        </p:blipFill>
        <p:spPr bwMode="auto">
          <a:xfrm>
            <a:off x="4572001" y="2115420"/>
            <a:ext cx="4572000" cy="3879011"/>
          </a:xfrm>
          <a:prstGeom prst="rect">
            <a:avLst/>
          </a:prstGeom>
          <a:ln>
            <a:noFill/>
          </a:ln>
          <a:extLst>
            <a:ext uri="{53640926-AAD7-44D8-BBD7-CCE9431645EC}">
              <a14:shadowObscured xmlns:a14="http://schemas.microsoft.com/office/drawing/2010/main"/>
            </a:ext>
          </a:extLst>
        </p:spPr>
      </p:pic>
      <p:sp>
        <p:nvSpPr>
          <p:cNvPr id="13" name="Rectangle 12"/>
          <p:cNvSpPr/>
          <p:nvPr/>
        </p:nvSpPr>
        <p:spPr>
          <a:xfrm>
            <a:off x="4860032" y="908720"/>
            <a:ext cx="3960440" cy="923330"/>
          </a:xfrm>
          <a:prstGeom prst="rect">
            <a:avLst/>
          </a:prstGeom>
        </p:spPr>
        <p:txBody>
          <a:bodyPr wrap="square">
            <a:spAutoFit/>
          </a:bodyPr>
          <a:lstStyle/>
          <a:p>
            <a:r>
              <a:rPr lang="en-GB" dirty="0" smtClean="0">
                <a:ln>
                  <a:solidFill>
                    <a:sysClr val="windowText" lastClr="000000"/>
                  </a:solidFill>
                </a:ln>
                <a:solidFill>
                  <a:sysClr val="windowText" lastClr="000000"/>
                </a:solidFill>
                <a:latin typeface="Cambria" pitchFamily="18" charset="0"/>
                <a:cs typeface="+mn-cs"/>
              </a:rPr>
              <a:t>Hydrogen production rate and </a:t>
            </a:r>
            <a:r>
              <a:rPr lang="en-GB" dirty="0" err="1" smtClean="0">
                <a:ln>
                  <a:solidFill>
                    <a:sysClr val="windowText" lastClr="000000"/>
                  </a:solidFill>
                </a:ln>
                <a:solidFill>
                  <a:sysClr val="windowText" lastClr="000000"/>
                </a:solidFill>
                <a:latin typeface="Cambria" pitchFamily="18" charset="0"/>
                <a:cs typeface="+mn-cs"/>
              </a:rPr>
              <a:t>cathodic</a:t>
            </a:r>
            <a:r>
              <a:rPr lang="en-GB" dirty="0" smtClean="0">
                <a:ln>
                  <a:solidFill>
                    <a:sysClr val="windowText" lastClr="000000"/>
                  </a:solidFill>
                </a:ln>
                <a:solidFill>
                  <a:sysClr val="windowText" lastClr="000000"/>
                </a:solidFill>
                <a:latin typeface="Cambria" pitchFamily="18" charset="0"/>
                <a:cs typeface="+mn-cs"/>
              </a:rPr>
              <a:t> hydrogen recovery obtained by the FB-MEC-B and the FB-MEC-RB</a:t>
            </a:r>
            <a:endParaRPr lang="en-US" dirty="0" smtClean="0">
              <a:ln>
                <a:solidFill>
                  <a:sysClr val="windowText" lastClr="000000"/>
                </a:solidFill>
              </a:ln>
              <a:solidFill>
                <a:sysClr val="windowText" lastClr="000000"/>
              </a:solidFill>
              <a:latin typeface="Cambria" pitchFamily="18" charset="0"/>
              <a:cs typeface="+mn-cs"/>
            </a:endParaRPr>
          </a:p>
        </p:txBody>
      </p:sp>
      <p:sp>
        <p:nvSpPr>
          <p:cNvPr id="14" name="Rectangle 13"/>
          <p:cNvSpPr/>
          <p:nvPr/>
        </p:nvSpPr>
        <p:spPr>
          <a:xfrm>
            <a:off x="539552" y="4437112"/>
            <a:ext cx="4104456" cy="1200329"/>
          </a:xfrm>
          <a:prstGeom prst="rect">
            <a:avLst/>
          </a:prstGeom>
        </p:spPr>
        <p:txBody>
          <a:bodyPr wrap="square">
            <a:spAutoFit/>
          </a:bodyPr>
          <a:lstStyle/>
          <a:p>
            <a:r>
              <a:rPr lang="en-GB" dirty="0" smtClean="0">
                <a:ln>
                  <a:solidFill>
                    <a:sysClr val="windowText" lastClr="000000"/>
                  </a:solidFill>
                </a:ln>
                <a:solidFill>
                  <a:sysClr val="windowText" lastClr="000000"/>
                </a:solidFill>
                <a:latin typeface="Cambria" pitchFamily="18" charset="0"/>
                <a:cs typeface="+mn-cs"/>
              </a:rPr>
              <a:t>In-situ LSV plots and cathode HER onset potentials for the FB-MEC-B, the FB-MEC-RB and Pt and non-inoculated cathode control </a:t>
            </a:r>
            <a:r>
              <a:rPr lang="en-GB" dirty="0" err="1" smtClean="0">
                <a:ln>
                  <a:solidFill>
                    <a:sysClr val="windowText" lastClr="000000"/>
                  </a:solidFill>
                </a:ln>
                <a:solidFill>
                  <a:sysClr val="windowText" lastClr="000000"/>
                </a:solidFill>
                <a:latin typeface="Cambria" pitchFamily="18" charset="0"/>
                <a:cs typeface="+mn-cs"/>
              </a:rPr>
              <a:t>MECs</a:t>
            </a:r>
            <a:endParaRPr lang="en-US" dirty="0" smtClean="0">
              <a:ln>
                <a:solidFill>
                  <a:sysClr val="windowText" lastClr="000000"/>
                </a:solidFill>
              </a:ln>
              <a:solidFill>
                <a:sysClr val="windowText" lastClr="000000"/>
              </a:solidFill>
              <a:latin typeface="Cambria" pitchFamily="18" charset="0"/>
              <a:cs typeface="+mn-cs"/>
            </a:endParaRPr>
          </a:p>
        </p:txBody>
      </p:sp>
    </p:spTree>
    <p:extLst>
      <p:ext uri="{BB962C8B-B14F-4D97-AF65-F5344CB8AC3E}">
        <p14:creationId xmlns:p14="http://schemas.microsoft.com/office/powerpoint/2010/main" val="59004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2" presetClass="entr" presetSubtype="8"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slide(fromLeft)">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2" presetClass="entr" presetSubtype="2"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slide(from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634552"/>
          <a:ext cx="9144000" cy="5141874"/>
        </p:xfrm>
        <a:graphic>
          <a:graphicData uri="http://schemas.openxmlformats.org/drawingml/2006/table">
            <a:tbl>
              <a:tblPr/>
              <a:tblGrid>
                <a:gridCol w="104360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gridCol w="1115616">
                  <a:extLst>
                    <a:ext uri="{9D8B030D-6E8A-4147-A177-3AD203B41FA5}">
                      <a16:colId xmlns:a16="http://schemas.microsoft.com/office/drawing/2014/main" val="20005"/>
                    </a:ext>
                  </a:extLst>
                </a:gridCol>
              </a:tblGrid>
              <a:tr h="490192">
                <a:tc rowSpan="7">
                  <a:txBody>
                    <a:bodyPr/>
                    <a:lstStyle/>
                    <a:p>
                      <a:pPr>
                        <a:spcBef>
                          <a:spcPts val="100"/>
                        </a:spcBef>
                        <a:spcAft>
                          <a:spcPts val="100"/>
                        </a:spcAft>
                      </a:pPr>
                      <a:r>
                        <a:rPr lang="en-GB" sz="1200" b="1" dirty="0">
                          <a:latin typeface="Times New Roman"/>
                          <a:ea typeface="MS Mincho"/>
                          <a:cs typeface="Arial"/>
                        </a:rPr>
                        <a:t>MEC</a:t>
                      </a:r>
                      <a:endParaRPr lang="en-US" sz="1200" b="1" dirty="0">
                        <a:latin typeface="Times New Roman"/>
                        <a:ea typeface="MS Mincho"/>
                        <a:cs typeface="Arial"/>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err="1" smtClean="0">
                          <a:ln>
                            <a:solidFill>
                              <a:sysClr val="windowText" lastClr="000000"/>
                            </a:solidFill>
                          </a:ln>
                          <a:solidFill>
                            <a:sysClr val="windowText" lastClr="000000"/>
                          </a:solidFill>
                          <a:latin typeface="Cambria" pitchFamily="18" charset="0"/>
                          <a:ea typeface="+mn-ea"/>
                          <a:cs typeface="+mn-cs"/>
                        </a:rPr>
                        <a:t>Biocathode</a:t>
                      </a:r>
                      <a:r>
                        <a:rPr lang="en-GB" sz="1200" kern="1200" dirty="0" smtClean="0">
                          <a:ln>
                            <a:solidFill>
                              <a:sysClr val="windowText" lastClr="000000"/>
                            </a:solidFill>
                          </a:ln>
                          <a:solidFill>
                            <a:sysClr val="windowText" lastClr="000000"/>
                          </a:solidFill>
                          <a:latin typeface="Cambria" pitchFamily="18" charset="0"/>
                          <a:ea typeface="+mn-ea"/>
                          <a:cs typeface="+mn-cs"/>
                        </a:rPr>
                        <a:t> type</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Biocathode source</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Cathodic chamber volume (mL)</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Hydrogen production rate</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Ref</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5782">
                <a:tc vMerge="1">
                  <a:txBody>
                    <a:bodyPr/>
                    <a:lstStyle/>
                    <a:p>
                      <a:endParaRPr lang="en-US"/>
                    </a:p>
                  </a:txBody>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Graphite rod</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Pure culture of </a:t>
                      </a:r>
                      <a:r>
                        <a:rPr lang="en-GB" sz="1200" kern="1200" dirty="0" err="1" smtClean="0">
                          <a:ln>
                            <a:solidFill>
                              <a:sysClr val="windowText" lastClr="000000"/>
                            </a:solidFill>
                          </a:ln>
                          <a:solidFill>
                            <a:sysClr val="windowText" lastClr="000000"/>
                          </a:solidFill>
                          <a:latin typeface="Cambria" pitchFamily="18" charset="0"/>
                          <a:ea typeface="+mn-ea"/>
                          <a:cs typeface="+mn-cs"/>
                        </a:rPr>
                        <a:t>Desulfovibrio</a:t>
                      </a:r>
                      <a:r>
                        <a:rPr lang="en-GB" sz="1200" kern="1200" dirty="0" smtClean="0">
                          <a:ln>
                            <a:solidFill>
                              <a:sysClr val="windowText" lastClr="000000"/>
                            </a:solidFill>
                          </a:ln>
                          <a:solidFill>
                            <a:sysClr val="windowText" lastClr="000000"/>
                          </a:solidFill>
                          <a:latin typeface="Cambria" pitchFamily="18" charset="0"/>
                          <a:ea typeface="+mn-ea"/>
                          <a:cs typeface="+mn-cs"/>
                        </a:rPr>
                        <a:t> </a:t>
                      </a:r>
                      <a:r>
                        <a:rPr lang="en-GB" sz="1200" kern="1200" dirty="0" err="1" smtClean="0">
                          <a:ln>
                            <a:solidFill>
                              <a:sysClr val="windowText" lastClr="000000"/>
                            </a:solidFill>
                          </a:ln>
                          <a:solidFill>
                            <a:sysClr val="windowText" lastClr="000000"/>
                          </a:solidFill>
                          <a:latin typeface="Cambria" pitchFamily="18" charset="0"/>
                          <a:ea typeface="+mn-ea"/>
                          <a:cs typeface="+mn-cs"/>
                        </a:rPr>
                        <a:t>paquessi</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270</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0.12</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(Aulenta et al. 2012) </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1932">
                <a:tc vMerge="1">
                  <a:txBody>
                    <a:bodyPr/>
                    <a:lstStyle/>
                    <a:p>
                      <a:endParaRPr lang="en-US"/>
                    </a:p>
                  </a:txBody>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Graphite granules</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Brewery wastewater</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150</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0.295</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(Marshall et al. 2012) </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5782">
                <a:tc vMerge="1">
                  <a:txBody>
                    <a:bodyPr/>
                    <a:lstStyle/>
                    <a:p>
                      <a:endParaRPr lang="en-US"/>
                    </a:p>
                  </a:txBody>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Carbon paper</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Previously enriched in anaerobic reactors</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270</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0.01</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(Villano et al. 2011) </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5782">
                <a:tc vMerge="1">
                  <a:txBody>
                    <a:bodyPr/>
                    <a:lstStyle/>
                    <a:p>
                      <a:endParaRPr lang="en-US"/>
                    </a:p>
                  </a:txBody>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Carbon cloth </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Previously enriched in an MFC </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250</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0.46</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(Fu et al. 2013) </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1932">
                <a:tc vMerge="1">
                  <a:txBody>
                    <a:bodyPr/>
                    <a:lstStyle/>
                    <a:p>
                      <a:endParaRPr lang="en-US"/>
                    </a:p>
                  </a:txBody>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Carbon cloth </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Alkali pre-treated waste sludge</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40</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0.148</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(Liu et al. 2016) </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40858">
                <a:tc vMerge="1">
                  <a:txBody>
                    <a:bodyPr/>
                    <a:lstStyle/>
                    <a:p>
                      <a:endParaRPr lang="en-US"/>
                    </a:p>
                  </a:txBody>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Graphite felt</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Using POME as a mixed culture source enriched through comprehensively described ex-situ and in-situ enrichment procedures</a:t>
                      </a:r>
                    </a:p>
                    <a:p>
                      <a:pPr>
                        <a:spcBef>
                          <a:spcPts val="100"/>
                        </a:spcBef>
                        <a:spcAft>
                          <a:spcPts val="100"/>
                        </a:spcAft>
                      </a:pP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40</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1.85</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This study</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3090">
                <a:tc rowSpan="5">
                  <a:txBody>
                    <a:bodyPr/>
                    <a:lstStyle/>
                    <a:p>
                      <a:pPr>
                        <a:spcBef>
                          <a:spcPts val="100"/>
                        </a:spcBef>
                        <a:spcAft>
                          <a:spcPts val="100"/>
                        </a:spcAft>
                      </a:pPr>
                      <a:r>
                        <a:rPr lang="en-GB" sz="1200" b="1">
                          <a:latin typeface="Times New Roman"/>
                          <a:ea typeface="MS Mincho"/>
                          <a:cs typeface="Arial"/>
                        </a:rPr>
                        <a:t>Fermentation</a:t>
                      </a:r>
                      <a:endParaRPr lang="en-US" sz="1200" b="1">
                        <a:latin typeface="Times New Roman"/>
                        <a:ea typeface="MS Mincho"/>
                        <a:cs typeface="Arial"/>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Reactor type</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Substrate / seed sources</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Reactor volume (L)</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Hydrogen production rate (m3H2/m3/d)</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Ref</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1932">
                <a:tc vMerge="1">
                  <a:txBody>
                    <a:bodyPr/>
                    <a:lstStyle/>
                    <a:p>
                      <a:endParaRPr lang="en-US"/>
                    </a:p>
                  </a:txBody>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UASB-CSTR</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POME / sludge</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5 </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2.15</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(Krishnan et al. 2016) </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1932">
                <a:tc vMerge="1">
                  <a:txBody>
                    <a:bodyPr/>
                    <a:lstStyle/>
                    <a:p>
                      <a:endParaRPr lang="en-US"/>
                    </a:p>
                  </a:txBody>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UASB–CSTR</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POME / sludge</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4 </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1.72</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(Krishnan et al. 2016) </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1932">
                <a:tc vMerge="1">
                  <a:txBody>
                    <a:bodyPr/>
                    <a:lstStyle/>
                    <a:p>
                      <a:endParaRPr lang="en-US"/>
                    </a:p>
                  </a:txBody>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Batch serum bottle</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POME / sludge</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0.5 </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1.24</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a:t>
                      </a:r>
                      <a:r>
                        <a:rPr lang="en-GB" sz="1200" kern="1200" dirty="0" err="1" smtClean="0">
                          <a:ln>
                            <a:solidFill>
                              <a:sysClr val="windowText" lastClr="000000"/>
                            </a:solidFill>
                          </a:ln>
                          <a:solidFill>
                            <a:sysClr val="windowText" lastClr="000000"/>
                          </a:solidFill>
                          <a:latin typeface="Cambria" pitchFamily="18" charset="0"/>
                          <a:ea typeface="+mn-ea"/>
                          <a:cs typeface="+mn-cs"/>
                        </a:rPr>
                        <a:t>Mohammadi</a:t>
                      </a:r>
                      <a:r>
                        <a:rPr lang="en-GB" sz="1200" kern="1200" dirty="0" smtClean="0">
                          <a:ln>
                            <a:solidFill>
                              <a:sysClr val="windowText" lastClr="000000"/>
                            </a:solidFill>
                          </a:ln>
                          <a:solidFill>
                            <a:sysClr val="windowText" lastClr="000000"/>
                          </a:solidFill>
                          <a:latin typeface="Cambria" pitchFamily="18" charset="0"/>
                          <a:ea typeface="+mn-ea"/>
                          <a:cs typeface="+mn-cs"/>
                        </a:rPr>
                        <a:t> et al. 2012) </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1932">
                <a:tc vMerge="1">
                  <a:txBody>
                    <a:bodyPr/>
                    <a:lstStyle/>
                    <a:p>
                      <a:endParaRPr lang="en-US"/>
                    </a:p>
                  </a:txBody>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Batch serum bottle</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POME / decanter cake</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0.5</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1.48</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100"/>
                        </a:spcBef>
                        <a:spcAft>
                          <a:spcPts val="100"/>
                        </a:spcAft>
                      </a:pPr>
                      <a:r>
                        <a:rPr lang="en-GB" sz="1200" kern="1200" dirty="0" smtClean="0">
                          <a:ln>
                            <a:solidFill>
                              <a:sysClr val="windowText" lastClr="000000"/>
                            </a:solidFill>
                          </a:ln>
                          <a:solidFill>
                            <a:sysClr val="windowText" lastClr="000000"/>
                          </a:solidFill>
                          <a:latin typeface="Cambria" pitchFamily="18" charset="0"/>
                          <a:ea typeface="+mn-ea"/>
                          <a:cs typeface="+mn-cs"/>
                        </a:rPr>
                        <a:t>(</a:t>
                      </a:r>
                      <a:r>
                        <a:rPr lang="en-GB" sz="1200" kern="1200" dirty="0" err="1" smtClean="0">
                          <a:ln>
                            <a:solidFill>
                              <a:sysClr val="windowText" lastClr="000000"/>
                            </a:solidFill>
                          </a:ln>
                          <a:solidFill>
                            <a:sysClr val="windowText" lastClr="000000"/>
                          </a:solidFill>
                          <a:latin typeface="Cambria" pitchFamily="18" charset="0"/>
                          <a:ea typeface="+mn-ea"/>
                          <a:cs typeface="+mn-cs"/>
                        </a:rPr>
                        <a:t>Suksong</a:t>
                      </a:r>
                      <a:r>
                        <a:rPr lang="en-GB" sz="1200" kern="1200" dirty="0" smtClean="0">
                          <a:ln>
                            <a:solidFill>
                              <a:sysClr val="windowText" lastClr="000000"/>
                            </a:solidFill>
                          </a:ln>
                          <a:solidFill>
                            <a:sysClr val="windowText" lastClr="000000"/>
                          </a:solidFill>
                          <a:latin typeface="Cambria" pitchFamily="18" charset="0"/>
                          <a:ea typeface="+mn-ea"/>
                          <a:cs typeface="+mn-cs"/>
                        </a:rPr>
                        <a:t> et al. 2015) </a:t>
                      </a:r>
                      <a:endParaRPr lang="en-US" sz="1200" kern="1200" dirty="0" smtClean="0">
                        <a:ln>
                          <a:solidFill>
                            <a:sysClr val="windowText" lastClr="000000"/>
                          </a:solidFill>
                        </a:ln>
                        <a:solidFill>
                          <a:sysClr val="windowText" lastClr="000000"/>
                        </a:solidFill>
                        <a:latin typeface="Cambria" pitchFamily="18" charset="0"/>
                        <a:ea typeface="+mn-ea"/>
                        <a:cs typeface="+mn-cs"/>
                      </a:endParaRPr>
                    </a:p>
                  </a:txBody>
                  <a:tcPr marL="24664" marR="24664" marT="12116" marB="12116">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7703868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6" name="Rectangle 24"/>
          <p:cNvSpPr>
            <a:spLocks noChangeArrowheads="1"/>
          </p:cNvSpPr>
          <p:nvPr/>
        </p:nvSpPr>
        <p:spPr bwMode="auto">
          <a:xfrm>
            <a:off x="179512" y="520944"/>
            <a:ext cx="8568952" cy="58015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endParaRPr lang="en-US" altLang="ko-KR" sz="1600" dirty="0" smtClean="0">
              <a:ln>
                <a:solidFill>
                  <a:sysClr val="windowText" lastClr="000000"/>
                </a:solidFill>
              </a:ln>
              <a:solidFill>
                <a:sysClr val="windowText" lastClr="000000"/>
              </a:solidFill>
              <a:latin typeface="Cambria" pitchFamily="18" charset="0"/>
              <a:cs typeface="+mn-cs"/>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lang="en-US" altLang="ko-KR" sz="900" dirty="0" smtClean="0">
              <a:ln>
                <a:solidFill>
                  <a:sysClr val="windowText" lastClr="000000"/>
                </a:solidFill>
              </a:ln>
              <a:solidFill>
                <a:sysClr val="windowText" lastClr="000000"/>
              </a:solidFill>
              <a:latin typeface="Cambria" pitchFamily="18" charset="0"/>
              <a:cs typeface="+mn-cs"/>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lang="en-US" altLang="ko-KR" sz="1600" dirty="0" smtClean="0">
                <a:ln>
                  <a:solidFill>
                    <a:sysClr val="windowText" lastClr="000000"/>
                  </a:solidFill>
                </a:ln>
                <a:solidFill>
                  <a:sysClr val="windowText" lastClr="000000"/>
                </a:solidFill>
                <a:latin typeface="Cambria" pitchFamily="18" charset="0"/>
                <a:cs typeface="+mn-cs"/>
              </a:rPr>
              <a:t>An autotrophic MEC </a:t>
            </a:r>
            <a:r>
              <a:rPr lang="en-US" altLang="ko-KR" sz="1600" dirty="0" err="1" smtClean="0">
                <a:ln>
                  <a:solidFill>
                    <a:sysClr val="windowText" lastClr="000000"/>
                  </a:solidFill>
                </a:ln>
                <a:solidFill>
                  <a:sysClr val="windowText" lastClr="000000"/>
                </a:solidFill>
                <a:latin typeface="Cambria" pitchFamily="18" charset="0"/>
                <a:cs typeface="+mn-cs"/>
              </a:rPr>
              <a:t>biocathode</a:t>
            </a:r>
            <a:r>
              <a:rPr lang="en-US" altLang="ko-KR" sz="1600" dirty="0" smtClean="0">
                <a:ln>
                  <a:solidFill>
                    <a:sysClr val="windowText" lastClr="000000"/>
                  </a:solidFill>
                </a:ln>
                <a:solidFill>
                  <a:sysClr val="windowText" lastClr="000000"/>
                </a:solidFill>
                <a:latin typeface="Cambria" pitchFamily="18" charset="0"/>
                <a:cs typeface="+mn-cs"/>
              </a:rPr>
              <a:t> was successfully developed for the purpose of hydrogen production in a half biological setup through the ex-situ and in-situ enrichment stages. SRB-rich culture was enriched from POME during the ex-situ </a:t>
            </a:r>
            <a:r>
              <a:rPr lang="en-US" altLang="ko-KR" sz="1600" dirty="0" err="1" smtClean="0">
                <a:ln>
                  <a:solidFill>
                    <a:sysClr val="windowText" lastClr="000000"/>
                  </a:solidFill>
                </a:ln>
                <a:solidFill>
                  <a:sysClr val="windowText" lastClr="000000"/>
                </a:solidFill>
                <a:latin typeface="Cambria" pitchFamily="18" charset="0"/>
                <a:cs typeface="+mn-cs"/>
              </a:rPr>
              <a:t>enrichemnt</a:t>
            </a:r>
            <a:r>
              <a:rPr lang="en-US" altLang="ko-KR" sz="1600" dirty="0" smtClean="0">
                <a:ln>
                  <a:solidFill>
                    <a:sysClr val="windowText" lastClr="000000"/>
                  </a:solidFill>
                </a:ln>
                <a:solidFill>
                  <a:sysClr val="windowText" lastClr="000000"/>
                </a:solidFill>
                <a:latin typeface="Cambria" pitchFamily="18" charset="0"/>
                <a:cs typeface="+mn-cs"/>
              </a:rPr>
              <a:t> stage and the hydrogen producing </a:t>
            </a:r>
            <a:r>
              <a:rPr lang="en-US" altLang="ko-KR" sz="1600" dirty="0" err="1" smtClean="0">
                <a:ln>
                  <a:solidFill>
                    <a:sysClr val="windowText" lastClr="000000"/>
                  </a:solidFill>
                </a:ln>
                <a:solidFill>
                  <a:sysClr val="windowText" lastClr="000000"/>
                </a:solidFill>
                <a:latin typeface="Cambria" pitchFamily="18" charset="0"/>
                <a:cs typeface="+mn-cs"/>
              </a:rPr>
              <a:t>biocathode</a:t>
            </a:r>
            <a:r>
              <a:rPr lang="en-US" altLang="ko-KR" sz="1600" dirty="0" smtClean="0">
                <a:ln>
                  <a:solidFill>
                    <a:sysClr val="windowText" lastClr="000000"/>
                  </a:solidFill>
                </a:ln>
                <a:solidFill>
                  <a:sysClr val="windowText" lastClr="000000"/>
                </a:solidFill>
                <a:latin typeface="Cambria" pitchFamily="18" charset="0"/>
                <a:cs typeface="+mn-cs"/>
              </a:rPr>
              <a:t> was enriched through the in-situ enrichment stage. </a:t>
            </a:r>
          </a:p>
          <a:p>
            <a:pPr marL="0" marR="0" lvl="0" indent="0" algn="justLow" defTabSz="914400" rtl="0" eaLnBrk="0" fontAlgn="base" latinLnBrk="0" hangingPunct="0">
              <a:lnSpc>
                <a:spcPct val="100000"/>
              </a:lnSpc>
              <a:spcBef>
                <a:spcPct val="0"/>
              </a:spcBef>
              <a:spcAft>
                <a:spcPct val="0"/>
              </a:spcAft>
              <a:buClrTx/>
              <a:buSzTx/>
              <a:buFontTx/>
              <a:buChar char="•"/>
              <a:tabLst/>
            </a:pPr>
            <a:endParaRPr lang="en-US" altLang="ko-KR" sz="1000" dirty="0" smtClean="0">
              <a:ln>
                <a:solidFill>
                  <a:sysClr val="windowText" lastClr="000000"/>
                </a:solidFill>
              </a:ln>
              <a:solidFill>
                <a:sysClr val="windowText" lastClr="000000"/>
              </a:solidFill>
              <a:latin typeface="Cambria" pitchFamily="18" charset="0"/>
              <a:cs typeface="+mn-cs"/>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lang="en-US" altLang="ko-KR" sz="1600" dirty="0" smtClean="0">
                <a:ln>
                  <a:solidFill>
                    <a:sysClr val="windowText" lastClr="000000"/>
                  </a:solidFill>
                </a:ln>
                <a:solidFill>
                  <a:sysClr val="windowText" lastClr="000000"/>
                </a:solidFill>
                <a:latin typeface="Cambria" pitchFamily="18" charset="0"/>
                <a:cs typeface="+mn-cs"/>
              </a:rPr>
              <a:t>An MEC-O </a:t>
            </a:r>
            <a:r>
              <a:rPr lang="en-US" altLang="ko-KR" sz="1600" dirty="0" err="1" smtClean="0">
                <a:ln>
                  <a:solidFill>
                    <a:sysClr val="windowText" lastClr="000000"/>
                  </a:solidFill>
                </a:ln>
                <a:solidFill>
                  <a:sysClr val="windowText" lastClr="000000"/>
                </a:solidFill>
                <a:latin typeface="Cambria" pitchFamily="18" charset="0"/>
                <a:cs typeface="+mn-cs"/>
              </a:rPr>
              <a:t>biocathode</a:t>
            </a:r>
            <a:r>
              <a:rPr lang="en-US" altLang="ko-KR" sz="1600" dirty="0" smtClean="0">
                <a:ln>
                  <a:solidFill>
                    <a:sysClr val="windowText" lastClr="000000"/>
                  </a:solidFill>
                </a:ln>
                <a:solidFill>
                  <a:sysClr val="windowText" lastClr="000000"/>
                </a:solidFill>
                <a:latin typeface="Cambria" pitchFamily="18" charset="0"/>
                <a:cs typeface="+mn-cs"/>
              </a:rPr>
              <a:t> showed more promise results with regard to the rate of hydrogen production (0.18 m3 H2/(m3.d)) compared to the MFC-MEC </a:t>
            </a:r>
            <a:r>
              <a:rPr lang="en-US" altLang="ko-KR" sz="1600" dirty="0" err="1" smtClean="0">
                <a:ln>
                  <a:solidFill>
                    <a:sysClr val="windowText" lastClr="000000"/>
                  </a:solidFill>
                </a:ln>
                <a:solidFill>
                  <a:sysClr val="windowText" lastClr="000000"/>
                </a:solidFill>
                <a:latin typeface="Cambria" pitchFamily="18" charset="0"/>
                <a:cs typeface="+mn-cs"/>
              </a:rPr>
              <a:t>biocathode</a:t>
            </a:r>
            <a:r>
              <a:rPr lang="en-US" altLang="ko-KR" sz="1600" dirty="0" smtClean="0">
                <a:ln>
                  <a:solidFill>
                    <a:sysClr val="windowText" lastClr="000000"/>
                  </a:solidFill>
                </a:ln>
                <a:solidFill>
                  <a:sysClr val="windowText" lastClr="000000"/>
                </a:solidFill>
                <a:latin typeface="Cambria" pitchFamily="18" charset="0"/>
                <a:cs typeface="+mn-cs"/>
              </a:rPr>
              <a:t> system, which mainly produced methane. </a:t>
            </a:r>
          </a:p>
          <a:p>
            <a:pPr marL="0" marR="0" lvl="0" indent="0" algn="justLow" defTabSz="914400" rtl="0" eaLnBrk="0" fontAlgn="base" latinLnBrk="0" hangingPunct="0">
              <a:lnSpc>
                <a:spcPct val="100000"/>
              </a:lnSpc>
              <a:spcBef>
                <a:spcPct val="0"/>
              </a:spcBef>
              <a:spcAft>
                <a:spcPct val="0"/>
              </a:spcAft>
              <a:buClrTx/>
              <a:buSzTx/>
              <a:buFontTx/>
              <a:buChar char="•"/>
              <a:tabLst/>
            </a:pPr>
            <a:endParaRPr lang="en-US" altLang="ko-KR" sz="1600" dirty="0" smtClean="0">
              <a:ln>
                <a:solidFill>
                  <a:sysClr val="windowText" lastClr="000000"/>
                </a:solidFill>
              </a:ln>
              <a:solidFill>
                <a:sysClr val="windowText" lastClr="000000"/>
              </a:solidFill>
              <a:latin typeface="Cambria" pitchFamily="18" charset="0"/>
              <a:cs typeface="+mn-cs"/>
            </a:endParaRPr>
          </a:p>
          <a:p>
            <a:pPr lvl="0" algn="justLow" eaLnBrk="0" hangingPunct="0">
              <a:buFontTx/>
              <a:buChar char="•"/>
            </a:pPr>
            <a:r>
              <a:rPr lang="en-US" altLang="ko-KR" sz="1600" dirty="0" smtClean="0">
                <a:ln>
                  <a:solidFill>
                    <a:sysClr val="windowText" lastClr="000000"/>
                  </a:solidFill>
                </a:ln>
                <a:solidFill>
                  <a:sysClr val="windowText" lastClr="000000"/>
                </a:solidFill>
                <a:latin typeface="Cambria" pitchFamily="18" charset="0"/>
              </a:rPr>
              <a:t>An acidic (pH=4), low </a:t>
            </a:r>
            <a:r>
              <a:rPr lang="en-US" altLang="ko-KR" sz="1600" dirty="0" err="1" smtClean="0">
                <a:ln>
                  <a:solidFill>
                    <a:sysClr val="windowText" lastClr="000000"/>
                  </a:solidFill>
                </a:ln>
                <a:solidFill>
                  <a:sysClr val="windowText" lastClr="000000"/>
                </a:solidFill>
                <a:latin typeface="Cambria" pitchFamily="18" charset="0"/>
              </a:rPr>
              <a:t>sulphate</a:t>
            </a:r>
            <a:r>
              <a:rPr lang="en-US" altLang="ko-KR" sz="1600" dirty="0" smtClean="0">
                <a:ln>
                  <a:solidFill>
                    <a:sysClr val="windowText" lastClr="000000"/>
                  </a:solidFill>
                </a:ln>
                <a:solidFill>
                  <a:sysClr val="windowText" lastClr="000000"/>
                </a:solidFill>
                <a:latin typeface="Cambria" pitchFamily="18" charset="0"/>
              </a:rPr>
              <a:t> content medium (0.2 g/L), which was enriched under a H2 environment, accelerated the </a:t>
            </a:r>
            <a:r>
              <a:rPr lang="en-US" altLang="ko-KR" sz="1600" dirty="0" err="1" smtClean="0">
                <a:ln>
                  <a:solidFill>
                    <a:sysClr val="windowText" lastClr="000000"/>
                  </a:solidFill>
                </a:ln>
                <a:solidFill>
                  <a:sysClr val="windowText" lastClr="000000"/>
                </a:solidFill>
                <a:latin typeface="Cambria" pitchFamily="18" charset="0"/>
              </a:rPr>
              <a:t>biocathode</a:t>
            </a:r>
            <a:r>
              <a:rPr lang="en-US" altLang="ko-KR" sz="1600" dirty="0" smtClean="0">
                <a:ln>
                  <a:solidFill>
                    <a:sysClr val="windowText" lastClr="000000"/>
                  </a:solidFill>
                </a:ln>
                <a:solidFill>
                  <a:sysClr val="windowText" lastClr="000000"/>
                </a:solidFill>
                <a:latin typeface="Cambria" pitchFamily="18" charset="0"/>
              </a:rPr>
              <a:t> formation and increased the rate of production of hydrogen gas (1.85 m3 H2/(m3.d)).Methane was completely hindered by utilizing an acidic medium within the MEC </a:t>
            </a:r>
            <a:r>
              <a:rPr lang="en-US" altLang="ko-KR" sz="1600" dirty="0" err="1" smtClean="0">
                <a:ln>
                  <a:solidFill>
                    <a:sysClr val="windowText" lastClr="000000"/>
                  </a:solidFill>
                </a:ln>
                <a:solidFill>
                  <a:sysClr val="windowText" lastClr="000000"/>
                </a:solidFill>
                <a:latin typeface="Cambria" pitchFamily="18" charset="0"/>
              </a:rPr>
              <a:t>biocathode</a:t>
            </a:r>
            <a:r>
              <a:rPr lang="en-US" altLang="ko-KR" sz="1600" dirty="0" smtClean="0">
                <a:ln>
                  <a:solidFill>
                    <a:sysClr val="windowText" lastClr="000000"/>
                  </a:solidFill>
                </a:ln>
                <a:solidFill>
                  <a:sysClr val="windowText" lastClr="000000"/>
                </a:solidFill>
                <a:latin typeface="Cambria" pitchFamily="18" charset="0"/>
              </a:rPr>
              <a:t> chamber. </a:t>
            </a:r>
          </a:p>
          <a:p>
            <a:pPr lvl="0" algn="justLow" eaLnBrk="0" hangingPunct="0">
              <a:buFontTx/>
              <a:buChar char="•"/>
            </a:pPr>
            <a:endParaRPr lang="en-US" altLang="ko-KR" sz="1600" dirty="0" smtClean="0">
              <a:ln>
                <a:solidFill>
                  <a:sysClr val="windowText" lastClr="000000"/>
                </a:solidFill>
              </a:ln>
              <a:solidFill>
                <a:sysClr val="windowText" lastClr="000000"/>
              </a:solidFill>
              <a:latin typeface="Cambria" pitchFamily="18" charset="0"/>
            </a:endParaRPr>
          </a:p>
          <a:p>
            <a:pPr lvl="0" algn="justLow" eaLnBrk="0" hangingPunct="0">
              <a:buFontTx/>
              <a:buChar char="•"/>
            </a:pPr>
            <a:r>
              <a:rPr lang="en-US" altLang="ko-KR" sz="1600" dirty="0" smtClean="0">
                <a:ln>
                  <a:solidFill>
                    <a:sysClr val="windowText" lastClr="000000"/>
                  </a:solidFill>
                </a:ln>
                <a:solidFill>
                  <a:sysClr val="windowText" lastClr="000000"/>
                </a:solidFill>
                <a:latin typeface="Cambria" pitchFamily="18" charset="0"/>
              </a:rPr>
              <a:t>The LSV analysis showed that the HER potential decreased by 430 mV, while the hydrogen production was increased by 6 times compared to the non-inoculated graphite felt cathode, saving about 1 KWh/m3 of the required applied energy for the HER reaction. </a:t>
            </a:r>
          </a:p>
          <a:p>
            <a:pPr lvl="0" algn="justLow" eaLnBrk="0" hangingPunct="0">
              <a:buFontTx/>
              <a:buChar char="•"/>
            </a:pPr>
            <a:endParaRPr lang="en-US" altLang="ko-KR" sz="1600" dirty="0" smtClean="0">
              <a:ln>
                <a:solidFill>
                  <a:sysClr val="windowText" lastClr="000000"/>
                </a:solidFill>
              </a:ln>
              <a:solidFill>
                <a:sysClr val="windowText" lastClr="000000"/>
              </a:solidFill>
              <a:latin typeface="Cambria" pitchFamily="18" charset="0"/>
            </a:endParaRPr>
          </a:p>
          <a:p>
            <a:pPr lvl="0" algn="justLow" eaLnBrk="0" hangingPunct="0">
              <a:buFontTx/>
              <a:buChar char="•"/>
            </a:pPr>
            <a:r>
              <a:rPr lang="en-US" altLang="ko-KR" sz="1600" dirty="0" smtClean="0">
                <a:ln>
                  <a:solidFill>
                    <a:sysClr val="windowText" lastClr="000000"/>
                  </a:solidFill>
                </a:ln>
                <a:solidFill>
                  <a:sysClr val="windowText" lastClr="000000"/>
                </a:solidFill>
                <a:latin typeface="Cambria" pitchFamily="18" charset="0"/>
              </a:rPr>
              <a:t>The EIS tests showed that the </a:t>
            </a:r>
            <a:r>
              <a:rPr lang="en-US" altLang="ko-KR" sz="1600" dirty="0" err="1" smtClean="0">
                <a:ln>
                  <a:solidFill>
                    <a:sysClr val="windowText" lastClr="000000"/>
                  </a:solidFill>
                </a:ln>
                <a:solidFill>
                  <a:sysClr val="windowText" lastClr="000000"/>
                </a:solidFill>
                <a:latin typeface="Cambria" pitchFamily="18" charset="0"/>
              </a:rPr>
              <a:t>cathodic</a:t>
            </a:r>
            <a:r>
              <a:rPr lang="en-US" altLang="ko-KR" sz="1600" dirty="0" smtClean="0">
                <a:ln>
                  <a:solidFill>
                    <a:sysClr val="windowText" lastClr="000000"/>
                  </a:solidFill>
                </a:ln>
                <a:solidFill>
                  <a:sysClr val="windowText" lastClr="000000"/>
                </a:solidFill>
                <a:latin typeface="Cambria" pitchFamily="18" charset="0"/>
              </a:rPr>
              <a:t> charge transfer resistance value of the optimized enriched </a:t>
            </a:r>
            <a:r>
              <a:rPr lang="en-US" altLang="ko-KR" sz="1600" dirty="0" err="1" smtClean="0">
                <a:ln>
                  <a:solidFill>
                    <a:sysClr val="windowText" lastClr="000000"/>
                  </a:solidFill>
                </a:ln>
                <a:solidFill>
                  <a:sysClr val="windowText" lastClr="000000"/>
                </a:solidFill>
                <a:latin typeface="Cambria" pitchFamily="18" charset="0"/>
              </a:rPr>
              <a:t>biocathode</a:t>
            </a:r>
            <a:r>
              <a:rPr lang="en-US" altLang="ko-KR" sz="1600" dirty="0" smtClean="0">
                <a:ln>
                  <a:solidFill>
                    <a:sysClr val="windowText" lastClr="000000"/>
                  </a:solidFill>
                </a:ln>
                <a:solidFill>
                  <a:sysClr val="windowText" lastClr="000000"/>
                </a:solidFill>
                <a:latin typeface="Cambria" pitchFamily="18" charset="0"/>
              </a:rPr>
              <a:t> MEC (1.56 Ώ) was comparable to that of the Pt-cathode MEC (1.22 Ώ). </a:t>
            </a:r>
          </a:p>
          <a:p>
            <a:pPr marL="0" marR="0" lvl="0" indent="0" algn="justLow" defTabSz="914400" rtl="0" eaLnBrk="0" fontAlgn="base" latinLnBrk="0" hangingPunct="0">
              <a:lnSpc>
                <a:spcPct val="100000"/>
              </a:lnSpc>
              <a:spcBef>
                <a:spcPct val="0"/>
              </a:spcBef>
              <a:spcAft>
                <a:spcPct val="0"/>
              </a:spcAft>
              <a:buClrTx/>
              <a:buSzTx/>
              <a:buFontTx/>
              <a:buChar char="•"/>
              <a:tabLst/>
            </a:pPr>
            <a:endParaRPr lang="en-US" altLang="ko-KR" sz="1600" dirty="0" smtClean="0">
              <a:ln>
                <a:solidFill>
                  <a:sysClr val="windowText" lastClr="000000"/>
                </a:solidFill>
              </a:ln>
              <a:solidFill>
                <a:sysClr val="windowText" lastClr="000000"/>
              </a:solidFill>
              <a:latin typeface="Cambria" pitchFamily="18" charset="0"/>
              <a:cs typeface="+mn-cs"/>
            </a:endParaRPr>
          </a:p>
          <a:p>
            <a:pPr marL="0" marR="0" lvl="0" indent="0" algn="justLow" defTabSz="914400" rtl="0" eaLnBrk="0" fontAlgn="base" latinLnBrk="0" hangingPunct="0">
              <a:lnSpc>
                <a:spcPct val="100000"/>
              </a:lnSpc>
              <a:spcBef>
                <a:spcPct val="0"/>
              </a:spcBef>
              <a:spcAft>
                <a:spcPct val="0"/>
              </a:spcAft>
              <a:buClrTx/>
              <a:buSzTx/>
              <a:buFontTx/>
              <a:buChar char="•"/>
              <a:tabLst/>
            </a:pPr>
            <a:endParaRPr lang="en-US" altLang="ko-KR" sz="1600" dirty="0" smtClean="0">
              <a:ln>
                <a:solidFill>
                  <a:sysClr val="windowText" lastClr="000000"/>
                </a:solidFill>
              </a:ln>
              <a:solidFill>
                <a:sysClr val="windowText" lastClr="000000"/>
              </a:solidFill>
              <a:latin typeface="Cambria" pitchFamily="18" charset="0"/>
              <a:cs typeface="+mn-cs"/>
            </a:endParaRPr>
          </a:p>
        </p:txBody>
      </p:sp>
      <p:sp>
        <p:nvSpPr>
          <p:cNvPr id="35" name="Rectangle 34"/>
          <p:cNvSpPr/>
          <p:nvPr/>
        </p:nvSpPr>
        <p:spPr>
          <a:xfrm>
            <a:off x="323528" y="332656"/>
            <a:ext cx="3106941" cy="369332"/>
          </a:xfrm>
          <a:prstGeom prst="rect">
            <a:avLst/>
          </a:prstGeom>
        </p:spPr>
        <p:txBody>
          <a:bodyPr wrap="none">
            <a:spAutoFit/>
          </a:bodyPr>
          <a:lstStyle/>
          <a:p>
            <a:pPr algn="ctr"/>
            <a:r>
              <a:rPr lang="en-US" dirty="0" smtClean="0">
                <a:ln>
                  <a:solidFill>
                    <a:sysClr val="windowText" lastClr="000000"/>
                  </a:solidFill>
                </a:ln>
                <a:solidFill>
                  <a:sysClr val="windowText" lastClr="000000"/>
                </a:solidFill>
                <a:latin typeface="Cambria" pitchFamily="18" charset="0"/>
              </a:rPr>
              <a:t>Contribution and Conclusions</a:t>
            </a:r>
            <a:endParaRPr lang="en-US" dirty="0">
              <a:ln>
                <a:solidFill>
                  <a:sysClr val="windowText" lastClr="000000"/>
                </a:solidFill>
              </a:ln>
              <a:solidFill>
                <a:sysClr val="windowText" lastClr="000000"/>
              </a:solidFill>
              <a:latin typeface="Cambria" pitchFamily="18" charset="0"/>
            </a:endParaRPr>
          </a:p>
        </p:txBody>
      </p:sp>
    </p:spTree>
    <p:extLst>
      <p:ext uri="{BB962C8B-B14F-4D97-AF65-F5344CB8AC3E}">
        <p14:creationId xmlns:p14="http://schemas.microsoft.com/office/powerpoint/2010/main" val="590044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3528" y="980728"/>
            <a:ext cx="8208912" cy="4724370"/>
          </a:xfrm>
          <a:prstGeom prst="rect">
            <a:avLst/>
          </a:prstGeom>
        </p:spPr>
        <p:txBody>
          <a:bodyPr wrap="square">
            <a:spAutoFit/>
          </a:bodyPr>
          <a:lstStyle/>
          <a:p>
            <a:pPr lvl="0" algn="justLow">
              <a:buFontTx/>
              <a:buChar char="•"/>
            </a:pPr>
            <a:r>
              <a:rPr lang="en-US" altLang="ko-KR" dirty="0" smtClean="0">
                <a:ln>
                  <a:solidFill>
                    <a:sysClr val="windowText" lastClr="000000"/>
                  </a:solidFill>
                </a:ln>
                <a:solidFill>
                  <a:sysClr val="windowText" lastClr="000000"/>
                </a:solidFill>
                <a:latin typeface="Cambria" pitchFamily="18" charset="0"/>
              </a:rPr>
              <a:t>The system running in an easy-maintained and controlled recirculation batch mode of operation achieved a high COD removal rate with a fast and long oxidation response while producing high clean energy of 0.95 W/m2 compared to 0.72 and 0.57 W/m2 obtained in the continuous and batch systems.</a:t>
            </a:r>
          </a:p>
          <a:p>
            <a:pPr lvl="0" algn="justLow">
              <a:buFontTx/>
              <a:buChar char="•"/>
            </a:pPr>
            <a:endParaRPr lang="en-US" altLang="ko-KR" sz="1050" dirty="0" smtClean="0">
              <a:ln>
                <a:solidFill>
                  <a:sysClr val="windowText" lastClr="000000"/>
                </a:solidFill>
              </a:ln>
              <a:solidFill>
                <a:sysClr val="windowText" lastClr="000000"/>
              </a:solidFill>
              <a:latin typeface="Cambria" pitchFamily="18" charset="0"/>
            </a:endParaRPr>
          </a:p>
          <a:p>
            <a:pPr lvl="0" algn="justLow" eaLnBrk="0" hangingPunct="0">
              <a:buFontTx/>
              <a:buChar char="•"/>
            </a:pPr>
            <a:r>
              <a:rPr lang="en-US" altLang="ko-KR" dirty="0" smtClean="0">
                <a:ln>
                  <a:solidFill>
                    <a:sysClr val="windowText" lastClr="000000"/>
                  </a:solidFill>
                </a:ln>
                <a:solidFill>
                  <a:sysClr val="windowText" lastClr="000000"/>
                </a:solidFill>
                <a:latin typeface="Cambria" pitchFamily="18" charset="0"/>
              </a:rPr>
              <a:t>The time taken for the treatment of the equal volume of the waste in the BES running under RB operation mode was decreased significantly by more than 4 and 12 times compared to the continuous and batch systems, respectively. </a:t>
            </a:r>
          </a:p>
          <a:p>
            <a:pPr lvl="0" algn="justLow" eaLnBrk="0" hangingPunct="0">
              <a:buFontTx/>
              <a:buChar char="•"/>
            </a:pPr>
            <a:endParaRPr lang="en-US" altLang="ko-KR" sz="1050" dirty="0" smtClean="0">
              <a:ln>
                <a:solidFill>
                  <a:sysClr val="windowText" lastClr="000000"/>
                </a:solidFill>
              </a:ln>
              <a:solidFill>
                <a:sysClr val="windowText" lastClr="000000"/>
              </a:solidFill>
              <a:latin typeface="Cambria" pitchFamily="18" charset="0"/>
            </a:endParaRPr>
          </a:p>
          <a:p>
            <a:pPr lvl="0" algn="justLow" eaLnBrk="0" hangingPunct="0">
              <a:buFontTx/>
              <a:buChar char="•"/>
            </a:pPr>
            <a:r>
              <a:rPr lang="en-US" altLang="ko-KR" dirty="0" smtClean="0">
                <a:ln>
                  <a:solidFill>
                    <a:sysClr val="windowText" lastClr="000000"/>
                  </a:solidFill>
                </a:ln>
                <a:solidFill>
                  <a:sysClr val="windowText" lastClr="000000"/>
                </a:solidFill>
                <a:latin typeface="Cambria" pitchFamily="18" charset="0"/>
              </a:rPr>
              <a:t>The pH of the effluent in the BES running under RB operation mode remained close to the required releasing point, removing the need for further adjustments by extra chemicals, improving the cleaner production of energy while treating the waste, cutting time and cost. </a:t>
            </a:r>
          </a:p>
          <a:p>
            <a:pPr lvl="0" algn="justLow" eaLnBrk="0" hangingPunct="0">
              <a:buFontTx/>
              <a:buChar char="•"/>
            </a:pPr>
            <a:endParaRPr lang="en-US" altLang="ko-KR" sz="1000" dirty="0" smtClean="0">
              <a:ln>
                <a:solidFill>
                  <a:sysClr val="windowText" lastClr="000000"/>
                </a:solidFill>
              </a:ln>
              <a:solidFill>
                <a:sysClr val="windowText" lastClr="000000"/>
              </a:solidFill>
              <a:latin typeface="Cambria" pitchFamily="18" charset="0"/>
            </a:endParaRPr>
          </a:p>
          <a:p>
            <a:pPr lvl="0" algn="justLow" eaLnBrk="0" hangingPunct="0">
              <a:buFontTx/>
              <a:buChar char="•"/>
            </a:pPr>
            <a:r>
              <a:rPr lang="en-US" altLang="ko-KR" dirty="0" smtClean="0">
                <a:ln>
                  <a:solidFill>
                    <a:sysClr val="windowText" lastClr="000000"/>
                  </a:solidFill>
                </a:ln>
                <a:solidFill>
                  <a:sysClr val="windowText" lastClr="000000"/>
                </a:solidFill>
                <a:latin typeface="Cambria" pitchFamily="18" charset="0"/>
              </a:rPr>
              <a:t>The highest oxidation rate and the lowest charge transfer resistance were recorded by the CV and EIS analyses for the studied recirculation batch system (5.8 </a:t>
            </a:r>
            <a:r>
              <a:rPr lang="en-US" altLang="ko-KR" dirty="0" err="1" smtClean="0">
                <a:ln>
                  <a:solidFill>
                    <a:sysClr val="windowText" lastClr="000000"/>
                  </a:solidFill>
                </a:ln>
                <a:solidFill>
                  <a:sysClr val="windowText" lastClr="000000"/>
                </a:solidFill>
                <a:latin typeface="Cambria" pitchFamily="18" charset="0"/>
              </a:rPr>
              <a:t>mA</a:t>
            </a:r>
            <a:r>
              <a:rPr lang="en-US" altLang="ko-KR" dirty="0" smtClean="0">
                <a:ln>
                  <a:solidFill>
                    <a:sysClr val="windowText" lastClr="000000"/>
                  </a:solidFill>
                </a:ln>
                <a:solidFill>
                  <a:sysClr val="windowText" lastClr="000000"/>
                </a:solidFill>
                <a:latin typeface="Cambria" pitchFamily="18" charset="0"/>
              </a:rPr>
              <a:t> and 35 Ώ) compared to the continuous (2.7 </a:t>
            </a:r>
            <a:r>
              <a:rPr lang="en-US" altLang="ko-KR" dirty="0" err="1" smtClean="0">
                <a:ln>
                  <a:solidFill>
                    <a:sysClr val="windowText" lastClr="000000"/>
                  </a:solidFill>
                </a:ln>
                <a:solidFill>
                  <a:sysClr val="windowText" lastClr="000000"/>
                </a:solidFill>
                <a:latin typeface="Cambria" pitchFamily="18" charset="0"/>
              </a:rPr>
              <a:t>mA</a:t>
            </a:r>
            <a:r>
              <a:rPr lang="en-US" altLang="ko-KR" dirty="0" smtClean="0">
                <a:ln>
                  <a:solidFill>
                    <a:sysClr val="windowText" lastClr="000000"/>
                  </a:solidFill>
                </a:ln>
                <a:solidFill>
                  <a:sysClr val="windowText" lastClr="000000"/>
                </a:solidFill>
                <a:latin typeface="Cambria" pitchFamily="18" charset="0"/>
              </a:rPr>
              <a:t> and 77 Ώ) and batch (1.6 </a:t>
            </a:r>
            <a:r>
              <a:rPr lang="en-US" altLang="ko-KR" dirty="0" err="1" smtClean="0">
                <a:ln>
                  <a:solidFill>
                    <a:sysClr val="windowText" lastClr="000000"/>
                  </a:solidFill>
                </a:ln>
                <a:solidFill>
                  <a:sysClr val="windowText" lastClr="000000"/>
                </a:solidFill>
                <a:latin typeface="Cambria" pitchFamily="18" charset="0"/>
              </a:rPr>
              <a:t>mA</a:t>
            </a:r>
            <a:r>
              <a:rPr lang="en-US" altLang="ko-KR" dirty="0" smtClean="0">
                <a:ln>
                  <a:solidFill>
                    <a:sysClr val="windowText" lastClr="000000"/>
                  </a:solidFill>
                </a:ln>
                <a:solidFill>
                  <a:sysClr val="windowText" lastClr="000000"/>
                </a:solidFill>
                <a:latin typeface="Cambria" pitchFamily="18" charset="0"/>
              </a:rPr>
              <a:t>) systems.</a:t>
            </a:r>
            <a:endParaRPr lang="en-US" dirty="0"/>
          </a:p>
        </p:txBody>
      </p:sp>
    </p:spTree>
    <p:extLst>
      <p:ext uri="{BB962C8B-B14F-4D97-AF65-F5344CB8AC3E}">
        <p14:creationId xmlns:p14="http://schemas.microsoft.com/office/powerpoint/2010/main" val="5900449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3528" y="1052736"/>
            <a:ext cx="8208912" cy="4247317"/>
          </a:xfrm>
          <a:prstGeom prst="rect">
            <a:avLst/>
          </a:prstGeom>
        </p:spPr>
        <p:txBody>
          <a:bodyPr wrap="square">
            <a:spAutoFit/>
          </a:bodyPr>
          <a:lstStyle/>
          <a:p>
            <a:pPr lvl="0" algn="justLow" eaLnBrk="0" hangingPunct="0">
              <a:buFontTx/>
              <a:buChar char="•"/>
            </a:pPr>
            <a:r>
              <a:rPr lang="en-US" altLang="ko-KR" dirty="0" smtClean="0">
                <a:ln>
                  <a:solidFill>
                    <a:sysClr val="windowText" lastClr="000000"/>
                  </a:solidFill>
                </a:ln>
                <a:solidFill>
                  <a:sysClr val="windowText" lastClr="000000"/>
                </a:solidFill>
                <a:latin typeface="Cambria" pitchFamily="18" charset="0"/>
              </a:rPr>
              <a:t>The full biological MEC was successfully established by using the enriched </a:t>
            </a:r>
            <a:r>
              <a:rPr lang="en-US" altLang="ko-KR" dirty="0" err="1" smtClean="0">
                <a:ln>
                  <a:solidFill>
                    <a:sysClr val="windowText" lastClr="000000"/>
                  </a:solidFill>
                </a:ln>
                <a:solidFill>
                  <a:sysClr val="windowText" lastClr="000000"/>
                </a:solidFill>
                <a:latin typeface="Cambria" pitchFamily="18" charset="0"/>
              </a:rPr>
              <a:t>bioanode</a:t>
            </a:r>
            <a:r>
              <a:rPr lang="en-US" altLang="ko-KR" dirty="0" smtClean="0">
                <a:ln>
                  <a:solidFill>
                    <a:sysClr val="windowText" lastClr="000000"/>
                  </a:solidFill>
                </a:ln>
                <a:solidFill>
                  <a:sysClr val="windowText" lastClr="000000"/>
                </a:solidFill>
                <a:latin typeface="Cambria" pitchFamily="18" charset="0"/>
              </a:rPr>
              <a:t> and the </a:t>
            </a:r>
            <a:r>
              <a:rPr lang="en-US" altLang="ko-KR" dirty="0" err="1" smtClean="0">
                <a:ln>
                  <a:solidFill>
                    <a:sysClr val="windowText" lastClr="000000"/>
                  </a:solidFill>
                </a:ln>
                <a:solidFill>
                  <a:sysClr val="windowText" lastClr="000000"/>
                </a:solidFill>
                <a:latin typeface="Cambria" pitchFamily="18" charset="0"/>
              </a:rPr>
              <a:t>biocathode</a:t>
            </a:r>
            <a:r>
              <a:rPr lang="en-US" altLang="ko-KR" dirty="0" smtClean="0">
                <a:ln>
                  <a:solidFill>
                    <a:sysClr val="windowText" lastClr="000000"/>
                  </a:solidFill>
                </a:ln>
                <a:solidFill>
                  <a:sysClr val="windowText" lastClr="000000"/>
                </a:solidFill>
                <a:latin typeface="Cambria" pitchFamily="18" charset="0"/>
              </a:rPr>
              <a:t> from the half biological MFC and MEC systems. </a:t>
            </a:r>
          </a:p>
          <a:p>
            <a:pPr lvl="0" algn="justLow" eaLnBrk="0" hangingPunct="0">
              <a:buFontTx/>
              <a:buChar char="•"/>
            </a:pPr>
            <a:endParaRPr lang="en-US" altLang="ko-KR" dirty="0" smtClean="0">
              <a:ln>
                <a:solidFill>
                  <a:sysClr val="windowText" lastClr="000000"/>
                </a:solidFill>
              </a:ln>
              <a:solidFill>
                <a:sysClr val="windowText" lastClr="000000"/>
              </a:solidFill>
              <a:latin typeface="Cambria" pitchFamily="18" charset="0"/>
            </a:endParaRPr>
          </a:p>
          <a:p>
            <a:pPr lvl="0" algn="justLow" eaLnBrk="0" hangingPunct="0">
              <a:buFontTx/>
              <a:buChar char="•"/>
            </a:pPr>
            <a:r>
              <a:rPr lang="en-US" altLang="ko-KR" dirty="0" smtClean="0">
                <a:ln>
                  <a:solidFill>
                    <a:sysClr val="windowText" lastClr="000000"/>
                  </a:solidFill>
                </a:ln>
                <a:solidFill>
                  <a:sysClr val="windowText" lastClr="000000"/>
                </a:solidFill>
                <a:latin typeface="Cambria" pitchFamily="18" charset="0"/>
              </a:rPr>
              <a:t>The FB-MEC could compete with the HB-MEC in terms of </a:t>
            </a:r>
            <a:r>
              <a:rPr lang="en-US" altLang="ko-KR" dirty="0" err="1" smtClean="0">
                <a:ln>
                  <a:solidFill>
                    <a:sysClr val="windowText" lastClr="000000"/>
                  </a:solidFill>
                </a:ln>
                <a:solidFill>
                  <a:sysClr val="windowText" lastClr="000000"/>
                </a:solidFill>
                <a:latin typeface="Cambria" pitchFamily="18" charset="0"/>
              </a:rPr>
              <a:t>cathodic</a:t>
            </a:r>
            <a:r>
              <a:rPr lang="en-US" altLang="ko-KR" dirty="0" smtClean="0">
                <a:ln>
                  <a:solidFill>
                    <a:sysClr val="windowText" lastClr="000000"/>
                  </a:solidFill>
                </a:ln>
                <a:solidFill>
                  <a:sysClr val="windowText" lastClr="000000"/>
                </a:solidFill>
                <a:latin typeface="Cambria" pitchFamily="18" charset="0"/>
              </a:rPr>
              <a:t> hydrogen recovery and HER onset potential. The FB-MEC system under recirculation batch mode of operation demonstrated the higher </a:t>
            </a:r>
            <a:r>
              <a:rPr lang="en-US" altLang="ko-KR" dirty="0" err="1" smtClean="0">
                <a:ln>
                  <a:solidFill>
                    <a:sysClr val="windowText" lastClr="000000"/>
                  </a:solidFill>
                </a:ln>
                <a:solidFill>
                  <a:sysClr val="windowText" lastClr="000000"/>
                </a:solidFill>
                <a:latin typeface="Cambria" pitchFamily="18" charset="0"/>
              </a:rPr>
              <a:t>cathodic</a:t>
            </a:r>
            <a:r>
              <a:rPr lang="en-US" altLang="ko-KR" dirty="0" smtClean="0">
                <a:ln>
                  <a:solidFill>
                    <a:sysClr val="windowText" lastClr="000000"/>
                  </a:solidFill>
                </a:ln>
                <a:solidFill>
                  <a:sysClr val="windowText" lastClr="000000"/>
                </a:solidFill>
                <a:latin typeface="Cambria" pitchFamily="18" charset="0"/>
              </a:rPr>
              <a:t> hydrogen recovery and hydrogen production rate compared to the FB-MEC under the batch mode of operation (65% and 0.45 m3 H2/(m3.d) against 56% and 0.17 m3 H2/(m3.d)). The high HER onset potential of the </a:t>
            </a:r>
            <a:r>
              <a:rPr lang="en-US" altLang="ko-KR" dirty="0" err="1" smtClean="0">
                <a:ln>
                  <a:solidFill>
                    <a:sysClr val="windowText" lastClr="000000"/>
                  </a:solidFill>
                </a:ln>
                <a:solidFill>
                  <a:sysClr val="windowText" lastClr="000000"/>
                </a:solidFill>
                <a:latin typeface="Cambria" pitchFamily="18" charset="0"/>
              </a:rPr>
              <a:t>abiotic</a:t>
            </a:r>
            <a:r>
              <a:rPr lang="en-US" altLang="ko-KR" dirty="0" smtClean="0">
                <a:ln>
                  <a:solidFill>
                    <a:sysClr val="windowText" lastClr="000000"/>
                  </a:solidFill>
                </a:ln>
                <a:solidFill>
                  <a:sysClr val="windowText" lastClr="000000"/>
                </a:solidFill>
                <a:latin typeface="Cambria" pitchFamily="18" charset="0"/>
              </a:rPr>
              <a:t> control system was significantly reduced by 500 mV when the oxidation and reduction reaction were biologically catalyzed by the </a:t>
            </a:r>
            <a:r>
              <a:rPr lang="en-US" altLang="ko-KR" dirty="0" err="1" smtClean="0">
                <a:ln>
                  <a:solidFill>
                    <a:sysClr val="windowText" lastClr="000000"/>
                  </a:solidFill>
                </a:ln>
                <a:solidFill>
                  <a:sysClr val="windowText" lastClr="000000"/>
                </a:solidFill>
                <a:latin typeface="Cambria" pitchFamily="18" charset="0"/>
              </a:rPr>
              <a:t>biofilm</a:t>
            </a:r>
            <a:r>
              <a:rPr lang="en-US" altLang="ko-KR" dirty="0" smtClean="0">
                <a:ln>
                  <a:solidFill>
                    <a:sysClr val="windowText" lastClr="000000"/>
                  </a:solidFill>
                </a:ln>
                <a:solidFill>
                  <a:sysClr val="windowText" lastClr="000000"/>
                </a:solidFill>
                <a:latin typeface="Cambria" pitchFamily="18" charset="0"/>
              </a:rPr>
              <a:t> attached to the electrodes in FB-MECs. </a:t>
            </a:r>
          </a:p>
          <a:p>
            <a:pPr lvl="0" algn="justLow" eaLnBrk="0" hangingPunct="0">
              <a:buFontTx/>
              <a:buChar char="•"/>
            </a:pPr>
            <a:endParaRPr lang="en-US" altLang="ko-KR" dirty="0" smtClean="0">
              <a:ln>
                <a:solidFill>
                  <a:sysClr val="windowText" lastClr="000000"/>
                </a:solidFill>
              </a:ln>
              <a:solidFill>
                <a:sysClr val="windowText" lastClr="000000"/>
              </a:solidFill>
              <a:latin typeface="Cambria" pitchFamily="18" charset="0"/>
            </a:endParaRPr>
          </a:p>
          <a:p>
            <a:pPr lvl="0" algn="justLow" eaLnBrk="0" hangingPunct="0">
              <a:buFontTx/>
              <a:buChar char="•"/>
            </a:pPr>
            <a:r>
              <a:rPr lang="en-US" altLang="ko-KR" dirty="0" smtClean="0">
                <a:ln>
                  <a:solidFill>
                    <a:sysClr val="windowText" lastClr="000000"/>
                  </a:solidFill>
                </a:ln>
                <a:solidFill>
                  <a:sysClr val="windowText" lastClr="000000"/>
                </a:solidFill>
                <a:latin typeface="Cambria" pitchFamily="18" charset="0"/>
              </a:rPr>
              <a:t>The high dominancy of </a:t>
            </a:r>
            <a:r>
              <a:rPr lang="en-US" altLang="ko-KR" dirty="0" err="1" smtClean="0">
                <a:ln>
                  <a:solidFill>
                    <a:sysClr val="windowText" lastClr="000000"/>
                  </a:solidFill>
                </a:ln>
                <a:solidFill>
                  <a:sysClr val="windowText" lastClr="000000"/>
                </a:solidFill>
                <a:latin typeface="Cambria" pitchFamily="18" charset="0"/>
              </a:rPr>
              <a:t>Proteobacteria</a:t>
            </a:r>
            <a:r>
              <a:rPr lang="en-US" altLang="ko-KR" dirty="0" smtClean="0">
                <a:ln>
                  <a:solidFill>
                    <a:sysClr val="windowText" lastClr="000000"/>
                  </a:solidFill>
                </a:ln>
                <a:solidFill>
                  <a:sysClr val="windowText" lastClr="000000"/>
                </a:solidFill>
                <a:latin typeface="Cambria" pitchFamily="18" charset="0"/>
              </a:rPr>
              <a:t> in phylum and </a:t>
            </a:r>
            <a:r>
              <a:rPr lang="en-US" altLang="ko-KR" dirty="0" err="1" smtClean="0">
                <a:ln>
                  <a:solidFill>
                    <a:sysClr val="windowText" lastClr="000000"/>
                  </a:solidFill>
                </a:ln>
                <a:solidFill>
                  <a:sysClr val="windowText" lastClr="000000"/>
                </a:solidFill>
                <a:latin typeface="Cambria" pitchFamily="18" charset="0"/>
              </a:rPr>
              <a:t>Desulfovribio</a:t>
            </a:r>
            <a:r>
              <a:rPr lang="en-US" altLang="ko-KR" dirty="0" smtClean="0">
                <a:ln>
                  <a:solidFill>
                    <a:sysClr val="windowText" lastClr="000000"/>
                  </a:solidFill>
                </a:ln>
                <a:solidFill>
                  <a:sysClr val="windowText" lastClr="000000"/>
                </a:solidFill>
                <a:latin typeface="Cambria" pitchFamily="18" charset="0"/>
              </a:rPr>
              <a:t> in genus level supported the energy conservation mechanism suggested for HER in MEC </a:t>
            </a:r>
            <a:r>
              <a:rPr lang="en-US" altLang="ko-KR" dirty="0" err="1" smtClean="0">
                <a:ln>
                  <a:solidFill>
                    <a:sysClr val="windowText" lastClr="000000"/>
                  </a:solidFill>
                </a:ln>
                <a:solidFill>
                  <a:sysClr val="windowText" lastClr="000000"/>
                </a:solidFill>
                <a:latin typeface="Cambria" pitchFamily="18" charset="0"/>
              </a:rPr>
              <a:t>biocathodes</a:t>
            </a:r>
            <a:r>
              <a:rPr lang="en-US" altLang="ko-KR" dirty="0" smtClean="0">
                <a:ln>
                  <a:solidFill>
                    <a:sysClr val="windowText" lastClr="000000"/>
                  </a:solidFill>
                </a:ln>
                <a:solidFill>
                  <a:sysClr val="windowText" lastClr="000000"/>
                </a:solidFill>
                <a:latin typeface="Cambria" pitchFamily="18" charset="0"/>
              </a:rPr>
              <a:t> by </a:t>
            </a:r>
            <a:r>
              <a:rPr lang="en-US" altLang="ko-KR" dirty="0" err="1" smtClean="0">
                <a:ln>
                  <a:solidFill>
                    <a:sysClr val="windowText" lastClr="000000"/>
                  </a:solidFill>
                </a:ln>
                <a:solidFill>
                  <a:sysClr val="windowText" lastClr="000000"/>
                </a:solidFill>
                <a:latin typeface="Cambria" pitchFamily="18" charset="0"/>
              </a:rPr>
              <a:t>Desulfovribio</a:t>
            </a:r>
            <a:r>
              <a:rPr lang="en-US" altLang="ko-KR" dirty="0" smtClean="0">
                <a:ln>
                  <a:solidFill>
                    <a:sysClr val="windowText" lastClr="000000"/>
                  </a:solidFill>
                </a:ln>
                <a:solidFill>
                  <a:sysClr val="windowText" lastClr="000000"/>
                </a:solidFill>
                <a:latin typeface="Cambria" pitchFamily="18" charset="0"/>
              </a:rPr>
              <a:t>.</a:t>
            </a:r>
            <a:endParaRPr lang="en-US" dirty="0"/>
          </a:p>
        </p:txBody>
      </p:sp>
    </p:spTree>
    <p:extLst>
      <p:ext uri="{BB962C8B-B14F-4D97-AF65-F5344CB8AC3E}">
        <p14:creationId xmlns:p14="http://schemas.microsoft.com/office/powerpoint/2010/main" val="590044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496" y="-27384"/>
            <a:ext cx="1572866" cy="369332"/>
          </a:xfrm>
          <a:prstGeom prst="rect">
            <a:avLst/>
          </a:prstGeom>
        </p:spPr>
        <p:txBody>
          <a:bodyPr wrap="none">
            <a:spAutoFit/>
          </a:bodyPr>
          <a:lstStyle/>
          <a:p>
            <a:r>
              <a:rPr lang="en-US" b="1" dirty="0" smtClean="0">
                <a:latin typeface="Cambria" pitchFamily="18" charset="0"/>
              </a:rPr>
              <a:t>Publications:</a:t>
            </a:r>
            <a:endParaRPr lang="en-US" b="1" dirty="0"/>
          </a:p>
        </p:txBody>
      </p:sp>
      <p:sp>
        <p:nvSpPr>
          <p:cNvPr id="4097" name="Rectangle 1"/>
          <p:cNvSpPr>
            <a:spLocks noChangeArrowheads="1"/>
          </p:cNvSpPr>
          <p:nvPr/>
        </p:nvSpPr>
        <p:spPr bwMode="auto">
          <a:xfrm>
            <a:off x="0" y="541276"/>
            <a:ext cx="8964488"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Journal publications</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228600" indent="-228600" algn="justLow" eaLnBrk="0" hangingPunct="0">
              <a:buAutoNum type="arabicPeriod"/>
            </a:pPr>
            <a:r>
              <a:rPr lang="en-GB" sz="1100" dirty="0" err="1" smtClean="0">
                <a:latin typeface="Times New Roman" pitchFamily="18" charset="0"/>
                <a:ea typeface="MS Mincho" pitchFamily="49" charset="-128"/>
                <a:cs typeface="Times New Roman" pitchFamily="18" charset="0"/>
              </a:rPr>
              <a:t>Jafary</a:t>
            </a:r>
            <a:r>
              <a:rPr lang="en-GB" sz="1100" dirty="0" smtClean="0">
                <a:latin typeface="Times New Roman" pitchFamily="18" charset="0"/>
                <a:ea typeface="MS Mincho" pitchFamily="49" charset="-128"/>
                <a:cs typeface="Times New Roman" pitchFamily="18" charset="0"/>
              </a:rPr>
              <a:t>, T., </a:t>
            </a:r>
            <a:r>
              <a:rPr lang="en-GB" sz="1100" dirty="0" err="1" smtClean="0">
                <a:latin typeface="Times New Roman" pitchFamily="18" charset="0"/>
                <a:ea typeface="MS Mincho" pitchFamily="49" charset="-128"/>
                <a:cs typeface="Times New Roman" pitchFamily="18" charset="0"/>
              </a:rPr>
              <a:t>Daud</a:t>
            </a:r>
            <a:r>
              <a:rPr lang="en-GB" sz="1100" dirty="0" smtClean="0">
                <a:latin typeface="Times New Roman" pitchFamily="18" charset="0"/>
                <a:ea typeface="MS Mincho" pitchFamily="49" charset="-128"/>
                <a:cs typeface="Times New Roman" pitchFamily="18" charset="0"/>
              </a:rPr>
              <a:t>, W. R. W., </a:t>
            </a:r>
            <a:r>
              <a:rPr lang="en-GB" sz="1100" dirty="0" err="1" smtClean="0">
                <a:latin typeface="Times New Roman" pitchFamily="18" charset="0"/>
                <a:ea typeface="MS Mincho" pitchFamily="49" charset="-128"/>
                <a:cs typeface="Times New Roman" pitchFamily="18" charset="0"/>
              </a:rPr>
              <a:t>Ghasemi</a:t>
            </a:r>
            <a:r>
              <a:rPr lang="en-GB" sz="1100" dirty="0" smtClean="0">
                <a:latin typeface="Times New Roman" pitchFamily="18" charset="0"/>
                <a:ea typeface="MS Mincho" pitchFamily="49" charset="-128"/>
                <a:cs typeface="Times New Roman" pitchFamily="18" charset="0"/>
              </a:rPr>
              <a:t>, M., </a:t>
            </a:r>
            <a:r>
              <a:rPr lang="en-GB" sz="1100" dirty="0" err="1" smtClean="0">
                <a:latin typeface="Times New Roman" pitchFamily="18" charset="0"/>
                <a:ea typeface="MS Mincho" pitchFamily="49" charset="-128"/>
                <a:cs typeface="Times New Roman" pitchFamily="18" charset="0"/>
              </a:rPr>
              <a:t>Bakar</a:t>
            </a:r>
            <a:r>
              <a:rPr lang="en-GB" sz="1100" dirty="0" smtClean="0">
                <a:latin typeface="Times New Roman" pitchFamily="18" charset="0"/>
                <a:ea typeface="MS Mincho" pitchFamily="49" charset="-128"/>
                <a:cs typeface="Times New Roman" pitchFamily="18" charset="0"/>
              </a:rPr>
              <a:t>, M. H. A., </a:t>
            </a:r>
            <a:r>
              <a:rPr lang="en-GB" sz="1100" dirty="0" err="1" smtClean="0">
                <a:latin typeface="Times New Roman" pitchFamily="18" charset="0"/>
                <a:ea typeface="MS Mincho" pitchFamily="49" charset="-128"/>
                <a:cs typeface="Times New Roman" pitchFamily="18" charset="0"/>
              </a:rPr>
              <a:t>Aljlil</a:t>
            </a:r>
            <a:r>
              <a:rPr lang="en-GB" sz="1100" dirty="0" smtClean="0">
                <a:latin typeface="Times New Roman" pitchFamily="18" charset="0"/>
                <a:ea typeface="MS Mincho" pitchFamily="49" charset="-128"/>
                <a:cs typeface="Times New Roman" pitchFamily="18" charset="0"/>
              </a:rPr>
              <a:t>, S.A., Kim, B. H., Carmona-</a:t>
            </a:r>
            <a:r>
              <a:rPr lang="en-GB" sz="1100" dirty="0" err="1" smtClean="0">
                <a:latin typeface="Times New Roman" pitchFamily="18" charset="0"/>
                <a:ea typeface="MS Mincho" pitchFamily="49" charset="-128"/>
                <a:cs typeface="Times New Roman" pitchFamily="18" charset="0"/>
              </a:rPr>
              <a:t>Martínez</a:t>
            </a:r>
            <a:r>
              <a:rPr lang="en-GB" sz="1100" dirty="0" smtClean="0">
                <a:latin typeface="Times New Roman" pitchFamily="18" charset="0"/>
                <a:ea typeface="MS Mincho" pitchFamily="49" charset="-128"/>
                <a:cs typeface="Times New Roman" pitchFamily="18" charset="0"/>
              </a:rPr>
              <a:t>, A.A., </a:t>
            </a:r>
            <a:r>
              <a:rPr lang="en-GB" sz="1100" dirty="0" err="1" smtClean="0">
                <a:latin typeface="Times New Roman" pitchFamily="18" charset="0"/>
                <a:ea typeface="MS Mincho" pitchFamily="49" charset="-128"/>
                <a:cs typeface="Times New Roman" pitchFamily="18" charset="0"/>
              </a:rPr>
              <a:t>Jahim</a:t>
            </a:r>
            <a:r>
              <a:rPr lang="en-GB" sz="1100" dirty="0" smtClean="0">
                <a:latin typeface="Times New Roman" pitchFamily="18" charset="0"/>
                <a:ea typeface="MS Mincho" pitchFamily="49" charset="-128"/>
                <a:cs typeface="Times New Roman" pitchFamily="18" charset="0"/>
              </a:rPr>
              <a:t>, J. M., Ismail, M. Clean Hydrogen Production in a Full Biological Microbial Electrolysis Cell. Accepted in International Journal of Hydrogen Energy. (Q2, IF=3.582)</a:t>
            </a:r>
          </a:p>
          <a:p>
            <a:pPr marL="228600" indent="-228600" algn="justLow" eaLnBrk="0" hangingPunct="0">
              <a:buAutoNum type="arabicPeriod"/>
            </a:pPr>
            <a:r>
              <a:rPr lang="en-GB" sz="1100" dirty="0" err="1" smtClean="0">
                <a:latin typeface="Times New Roman" pitchFamily="18" charset="0"/>
                <a:ea typeface="MS Mincho" pitchFamily="49" charset="-128"/>
                <a:cs typeface="Times New Roman" pitchFamily="18" charset="0"/>
              </a:rPr>
              <a:t>Jafary</a:t>
            </a:r>
            <a:r>
              <a:rPr lang="en-GB" sz="1100" dirty="0" smtClean="0">
                <a:latin typeface="Times New Roman" pitchFamily="18" charset="0"/>
                <a:ea typeface="MS Mincho" pitchFamily="49" charset="-128"/>
                <a:cs typeface="Times New Roman" pitchFamily="18" charset="0"/>
              </a:rPr>
              <a:t>, T., </a:t>
            </a:r>
            <a:r>
              <a:rPr lang="en-GB" sz="1100" dirty="0" err="1" smtClean="0">
                <a:latin typeface="Times New Roman" pitchFamily="18" charset="0"/>
                <a:ea typeface="MS Mincho" pitchFamily="49" charset="-128"/>
                <a:cs typeface="Times New Roman" pitchFamily="18" charset="0"/>
              </a:rPr>
              <a:t>Daud</a:t>
            </a:r>
            <a:r>
              <a:rPr lang="en-GB" sz="1100" dirty="0" smtClean="0">
                <a:latin typeface="Times New Roman" pitchFamily="18" charset="0"/>
                <a:ea typeface="MS Mincho" pitchFamily="49" charset="-128"/>
                <a:cs typeface="Times New Roman" pitchFamily="18" charset="0"/>
              </a:rPr>
              <a:t>, W.R.W., </a:t>
            </a:r>
            <a:r>
              <a:rPr lang="en-GB" sz="1100" dirty="0" err="1" smtClean="0">
                <a:latin typeface="Times New Roman" pitchFamily="18" charset="0"/>
                <a:ea typeface="MS Mincho" pitchFamily="49" charset="-128"/>
                <a:cs typeface="Times New Roman" pitchFamily="18" charset="0"/>
              </a:rPr>
              <a:t>Ghasemi</a:t>
            </a:r>
            <a:r>
              <a:rPr lang="en-GB" sz="1100" dirty="0" smtClean="0">
                <a:latin typeface="Times New Roman" pitchFamily="18" charset="0"/>
                <a:ea typeface="MS Mincho" pitchFamily="49" charset="-128"/>
                <a:cs typeface="Times New Roman" pitchFamily="18" charset="0"/>
              </a:rPr>
              <a:t>, M., Kim, B.H., Carmona-</a:t>
            </a:r>
            <a:r>
              <a:rPr lang="en-GB" sz="1100" dirty="0" err="1" smtClean="0">
                <a:latin typeface="Times New Roman" pitchFamily="18" charset="0"/>
                <a:ea typeface="MS Mincho" pitchFamily="49" charset="-128"/>
                <a:cs typeface="Times New Roman" pitchFamily="18" charset="0"/>
              </a:rPr>
              <a:t>Martínez</a:t>
            </a:r>
            <a:r>
              <a:rPr lang="en-GB" sz="1100" dirty="0" smtClean="0">
                <a:latin typeface="Times New Roman" pitchFamily="18" charset="0"/>
                <a:ea typeface="MS Mincho" pitchFamily="49" charset="-128"/>
                <a:cs typeface="Times New Roman" pitchFamily="18" charset="0"/>
              </a:rPr>
              <a:t>, A.A., </a:t>
            </a:r>
            <a:r>
              <a:rPr lang="en-GB" sz="1100" dirty="0" err="1" smtClean="0">
                <a:latin typeface="Times New Roman" pitchFamily="18" charset="0"/>
                <a:ea typeface="MS Mincho" pitchFamily="49" charset="-128"/>
                <a:cs typeface="Times New Roman" pitchFamily="18" charset="0"/>
              </a:rPr>
              <a:t>Bakar</a:t>
            </a:r>
            <a:r>
              <a:rPr lang="en-GB" sz="1100" dirty="0" smtClean="0">
                <a:latin typeface="Times New Roman" pitchFamily="18" charset="0"/>
                <a:ea typeface="MS Mincho" pitchFamily="49" charset="-128"/>
                <a:cs typeface="Times New Roman" pitchFamily="18" charset="0"/>
              </a:rPr>
              <a:t>, M.H.A., </a:t>
            </a:r>
            <a:r>
              <a:rPr lang="en-GB" sz="1100" dirty="0" err="1" smtClean="0">
                <a:latin typeface="Times New Roman" pitchFamily="18" charset="0"/>
                <a:ea typeface="MS Mincho" pitchFamily="49" charset="-128"/>
                <a:cs typeface="Times New Roman" pitchFamily="18" charset="0"/>
              </a:rPr>
              <a:t>Jahim</a:t>
            </a:r>
            <a:r>
              <a:rPr lang="en-GB" sz="1100" dirty="0" smtClean="0">
                <a:latin typeface="Times New Roman" pitchFamily="18" charset="0"/>
                <a:ea typeface="MS Mincho" pitchFamily="49" charset="-128"/>
                <a:cs typeface="Times New Roman" pitchFamily="18" charset="0"/>
              </a:rPr>
              <a:t>, J.M., Ismail, M. 2017. A comprehensive study on development of a </a:t>
            </a:r>
            <a:r>
              <a:rPr lang="en-GB" sz="1100" dirty="0" err="1" smtClean="0">
                <a:latin typeface="Times New Roman" pitchFamily="18" charset="0"/>
                <a:ea typeface="MS Mincho" pitchFamily="49" charset="-128"/>
                <a:cs typeface="Times New Roman" pitchFamily="18" charset="0"/>
              </a:rPr>
              <a:t>biocathode</a:t>
            </a:r>
            <a:r>
              <a:rPr lang="en-GB" sz="1100" dirty="0" smtClean="0">
                <a:latin typeface="Times New Roman" pitchFamily="18" charset="0"/>
                <a:ea typeface="MS Mincho" pitchFamily="49" charset="-128"/>
                <a:cs typeface="Times New Roman" pitchFamily="18" charset="0"/>
              </a:rPr>
              <a:t> for cleaner production of hydrogen in a microbial electrolysis cell. Journal of Cleaner Production 164: 1135-1144. (Q1, IF=5.715)</a:t>
            </a:r>
          </a:p>
          <a:p>
            <a:pPr marL="228600" indent="-228600" algn="justLow" eaLnBrk="0" hangingPunct="0">
              <a:buAutoNum type="arabicPeriod"/>
            </a:pPr>
            <a:r>
              <a:rPr lang="en-GB" sz="1100" dirty="0" err="1" smtClean="0">
                <a:latin typeface="Times New Roman" pitchFamily="18" charset="0"/>
                <a:ea typeface="MS Mincho" pitchFamily="49" charset="-128"/>
                <a:cs typeface="Times New Roman" pitchFamily="18" charset="0"/>
              </a:rPr>
              <a:t>Jafary</a:t>
            </a:r>
            <a:r>
              <a:rPr lang="en-GB" sz="1100" dirty="0" smtClean="0">
                <a:latin typeface="Times New Roman" pitchFamily="18" charset="0"/>
                <a:ea typeface="MS Mincho" pitchFamily="49" charset="-128"/>
                <a:cs typeface="Times New Roman" pitchFamily="18" charset="0"/>
              </a:rPr>
              <a:t>, T., </a:t>
            </a:r>
            <a:r>
              <a:rPr lang="en-GB" sz="1100" dirty="0" err="1" smtClean="0">
                <a:latin typeface="Times New Roman" pitchFamily="18" charset="0"/>
                <a:ea typeface="MS Mincho" pitchFamily="49" charset="-128"/>
                <a:cs typeface="Times New Roman" pitchFamily="18" charset="0"/>
              </a:rPr>
              <a:t>Daud</a:t>
            </a:r>
            <a:r>
              <a:rPr lang="en-GB" sz="1100" dirty="0" smtClean="0">
                <a:latin typeface="Times New Roman" pitchFamily="18" charset="0"/>
                <a:ea typeface="MS Mincho" pitchFamily="49" charset="-128"/>
                <a:cs typeface="Times New Roman" pitchFamily="18" charset="0"/>
              </a:rPr>
              <a:t>, W. R. W., </a:t>
            </a:r>
            <a:r>
              <a:rPr lang="en-GB" sz="1100" dirty="0" err="1" smtClean="0">
                <a:latin typeface="Times New Roman" pitchFamily="18" charset="0"/>
                <a:ea typeface="MS Mincho" pitchFamily="49" charset="-128"/>
                <a:cs typeface="Times New Roman" pitchFamily="18" charset="0"/>
              </a:rPr>
              <a:t>Ghasemi</a:t>
            </a:r>
            <a:r>
              <a:rPr lang="en-GB" sz="1100" dirty="0" smtClean="0">
                <a:latin typeface="Times New Roman" pitchFamily="18" charset="0"/>
                <a:ea typeface="MS Mincho" pitchFamily="49" charset="-128"/>
                <a:cs typeface="Times New Roman" pitchFamily="18" charset="0"/>
              </a:rPr>
              <a:t>, M., Kim, B. H., </a:t>
            </a:r>
            <a:r>
              <a:rPr lang="en-GB" sz="1100" dirty="0" err="1" smtClean="0">
                <a:latin typeface="Times New Roman" pitchFamily="18" charset="0"/>
                <a:ea typeface="MS Mincho" pitchFamily="49" charset="-128"/>
                <a:cs typeface="Times New Roman" pitchFamily="18" charset="0"/>
              </a:rPr>
              <a:t>Bakar</a:t>
            </a:r>
            <a:r>
              <a:rPr lang="en-GB" sz="1100" dirty="0" smtClean="0">
                <a:latin typeface="Times New Roman" pitchFamily="18" charset="0"/>
                <a:ea typeface="MS Mincho" pitchFamily="49" charset="-128"/>
                <a:cs typeface="Times New Roman" pitchFamily="18" charset="0"/>
              </a:rPr>
              <a:t>, M. H. A., </a:t>
            </a:r>
            <a:r>
              <a:rPr lang="en-GB" sz="1100" dirty="0" err="1" smtClean="0">
                <a:latin typeface="Times New Roman" pitchFamily="18" charset="0"/>
                <a:ea typeface="MS Mincho" pitchFamily="49" charset="-128"/>
                <a:cs typeface="Times New Roman" pitchFamily="18" charset="0"/>
              </a:rPr>
              <a:t>Jahim</a:t>
            </a:r>
            <a:r>
              <a:rPr lang="en-GB" sz="1100" dirty="0" smtClean="0">
                <a:latin typeface="Times New Roman" pitchFamily="18" charset="0"/>
                <a:ea typeface="MS Mincho" pitchFamily="49" charset="-128"/>
                <a:cs typeface="Times New Roman" pitchFamily="18" charset="0"/>
              </a:rPr>
              <a:t>, J. M., Ismail, M., </a:t>
            </a:r>
            <a:r>
              <a:rPr lang="en-GB" sz="1100" dirty="0" err="1" smtClean="0">
                <a:latin typeface="Times New Roman" pitchFamily="18" charset="0"/>
                <a:ea typeface="MS Mincho" pitchFamily="49" charset="-128"/>
                <a:cs typeface="Times New Roman" pitchFamily="18" charset="0"/>
              </a:rPr>
              <a:t>Kamaruzzaman</a:t>
            </a:r>
            <a:r>
              <a:rPr lang="en-GB" sz="1100" dirty="0" smtClean="0">
                <a:latin typeface="Times New Roman" pitchFamily="18" charset="0"/>
                <a:ea typeface="MS Mincho" pitchFamily="49" charset="-128"/>
                <a:cs typeface="Times New Roman" pitchFamily="18" charset="0"/>
              </a:rPr>
              <a:t>, M. A. 2017. Assessment of recirculation batch mode of operation in </a:t>
            </a:r>
            <a:r>
              <a:rPr lang="en-GB" sz="1100" dirty="0" err="1" smtClean="0">
                <a:latin typeface="Times New Roman" pitchFamily="18" charset="0"/>
                <a:ea typeface="MS Mincho" pitchFamily="49" charset="-128"/>
                <a:cs typeface="Times New Roman" pitchFamily="18" charset="0"/>
              </a:rPr>
              <a:t>bioelectrochemical</a:t>
            </a:r>
            <a:r>
              <a:rPr lang="en-GB" sz="1100" dirty="0" smtClean="0">
                <a:latin typeface="Times New Roman" pitchFamily="18" charset="0"/>
                <a:ea typeface="MS Mincho" pitchFamily="49" charset="-128"/>
                <a:cs typeface="Times New Roman" pitchFamily="18" charset="0"/>
              </a:rPr>
              <a:t> system; a way forward for cleaner production of energy and waste treatment. Journal of Cleaner Production 142: 2544-2555. (Q1, IF=5.715)</a:t>
            </a:r>
          </a:p>
          <a:p>
            <a:pPr marL="228600" indent="-228600" algn="justLow" eaLnBrk="0" hangingPunct="0">
              <a:buFontTx/>
              <a:buAutoNum type="arabicPeriod"/>
            </a:pPr>
            <a:r>
              <a:rPr lang="en-GB" sz="1100" dirty="0" err="1" smtClean="0">
                <a:latin typeface="Times New Roman" pitchFamily="18" charset="0"/>
                <a:ea typeface="MS Mincho" pitchFamily="49" charset="-128"/>
                <a:cs typeface="Times New Roman" pitchFamily="18" charset="0"/>
              </a:rPr>
              <a:t>Jafary</a:t>
            </a:r>
            <a:r>
              <a:rPr lang="en-GB" sz="1100" dirty="0" smtClean="0">
                <a:latin typeface="Times New Roman" pitchFamily="18" charset="0"/>
                <a:ea typeface="MS Mincho" pitchFamily="49" charset="-128"/>
                <a:cs typeface="Times New Roman" pitchFamily="18" charset="0"/>
              </a:rPr>
              <a:t>, T., </a:t>
            </a:r>
            <a:r>
              <a:rPr lang="en-GB" sz="1100" dirty="0" err="1" smtClean="0">
                <a:latin typeface="Times New Roman" pitchFamily="18" charset="0"/>
                <a:ea typeface="MS Mincho" pitchFamily="49" charset="-128"/>
                <a:cs typeface="Times New Roman" pitchFamily="18" charset="0"/>
              </a:rPr>
              <a:t>Daud</a:t>
            </a:r>
            <a:r>
              <a:rPr lang="en-GB" sz="1100" dirty="0" smtClean="0">
                <a:latin typeface="Times New Roman" pitchFamily="18" charset="0"/>
                <a:ea typeface="MS Mincho" pitchFamily="49" charset="-128"/>
                <a:cs typeface="Times New Roman" pitchFamily="18" charset="0"/>
              </a:rPr>
              <a:t>, W. R. W., </a:t>
            </a:r>
            <a:r>
              <a:rPr lang="en-GB" sz="1100" dirty="0" err="1" smtClean="0">
                <a:latin typeface="Times New Roman" pitchFamily="18" charset="0"/>
                <a:ea typeface="MS Mincho" pitchFamily="49" charset="-128"/>
                <a:cs typeface="Times New Roman" pitchFamily="18" charset="0"/>
              </a:rPr>
              <a:t>Ghasemi</a:t>
            </a:r>
            <a:r>
              <a:rPr lang="en-GB" sz="1100" dirty="0" smtClean="0">
                <a:latin typeface="Times New Roman" pitchFamily="18" charset="0"/>
                <a:ea typeface="MS Mincho" pitchFamily="49" charset="-128"/>
                <a:cs typeface="Times New Roman" pitchFamily="18" charset="0"/>
              </a:rPr>
              <a:t>, M., Kim, B. H., </a:t>
            </a:r>
            <a:r>
              <a:rPr lang="en-GB" sz="1100" dirty="0" err="1" smtClean="0">
                <a:latin typeface="Times New Roman" pitchFamily="18" charset="0"/>
                <a:ea typeface="MS Mincho" pitchFamily="49" charset="-128"/>
                <a:cs typeface="Times New Roman" pitchFamily="18" charset="0"/>
              </a:rPr>
              <a:t>Jahim</a:t>
            </a:r>
            <a:r>
              <a:rPr lang="en-GB" sz="1100" dirty="0" smtClean="0">
                <a:latin typeface="Times New Roman" pitchFamily="18" charset="0"/>
                <a:ea typeface="MS Mincho" pitchFamily="49" charset="-128"/>
                <a:cs typeface="Times New Roman" pitchFamily="18" charset="0"/>
              </a:rPr>
              <a:t>, J. M., Ismail, M., &amp; Lim, S. S. 2015. </a:t>
            </a:r>
            <a:r>
              <a:rPr lang="en-GB" sz="1100" dirty="0" err="1" smtClean="0">
                <a:latin typeface="Times New Roman" pitchFamily="18" charset="0"/>
                <a:ea typeface="MS Mincho" pitchFamily="49" charset="-128"/>
                <a:cs typeface="Times New Roman" pitchFamily="18" charset="0"/>
              </a:rPr>
              <a:t>Biocathode</a:t>
            </a:r>
            <a:r>
              <a:rPr lang="en-GB" sz="1100" dirty="0" smtClean="0">
                <a:latin typeface="Times New Roman" pitchFamily="18" charset="0"/>
                <a:ea typeface="MS Mincho" pitchFamily="49" charset="-128"/>
                <a:cs typeface="Times New Roman" pitchFamily="18" charset="0"/>
              </a:rPr>
              <a:t> in microbial electrolysis cell; present status and future prospects. Renewable and Sustainable Energy Reviews 47: 23-33. (Q1, IF=8.050)</a:t>
            </a:r>
          </a:p>
          <a:p>
            <a:pPr marL="228600" indent="-228600" algn="justLow" eaLnBrk="0" hangingPunct="0">
              <a:buAutoNum type="arabicPeriod"/>
            </a:pPr>
            <a:r>
              <a:rPr lang="en-GB" sz="1100" dirty="0" err="1" smtClean="0">
                <a:latin typeface="Times New Roman" pitchFamily="18" charset="0"/>
                <a:ea typeface="MS Mincho" pitchFamily="49" charset="-128"/>
                <a:cs typeface="Times New Roman" pitchFamily="18" charset="0"/>
              </a:rPr>
              <a:t>Jafary</a:t>
            </a:r>
            <a:r>
              <a:rPr lang="en-GB" sz="1100" dirty="0" smtClean="0">
                <a:latin typeface="Times New Roman" pitchFamily="18" charset="0"/>
                <a:ea typeface="MS Mincho" pitchFamily="49" charset="-128"/>
                <a:cs typeface="Times New Roman" pitchFamily="18" charset="0"/>
              </a:rPr>
              <a:t>, T., </a:t>
            </a:r>
            <a:r>
              <a:rPr lang="en-GB" sz="1100" dirty="0" err="1" smtClean="0">
                <a:latin typeface="Times New Roman" pitchFamily="18" charset="0"/>
                <a:ea typeface="MS Mincho" pitchFamily="49" charset="-128"/>
                <a:cs typeface="Times New Roman" pitchFamily="18" charset="0"/>
              </a:rPr>
              <a:t>Aljlil</a:t>
            </a:r>
            <a:r>
              <a:rPr lang="en-GB" sz="1100" dirty="0" smtClean="0">
                <a:latin typeface="Times New Roman" pitchFamily="18" charset="0"/>
                <a:ea typeface="MS Mincho" pitchFamily="49" charset="-128"/>
                <a:cs typeface="Times New Roman" pitchFamily="18" charset="0"/>
              </a:rPr>
              <a:t>, S.A., </a:t>
            </a:r>
            <a:r>
              <a:rPr lang="en-GB" sz="1100" dirty="0" err="1" smtClean="0">
                <a:latin typeface="Times New Roman" pitchFamily="18" charset="0"/>
                <a:ea typeface="MS Mincho" pitchFamily="49" charset="-128"/>
                <a:cs typeface="Times New Roman" pitchFamily="18" charset="0"/>
              </a:rPr>
              <a:t>Alam</a:t>
            </a:r>
            <a:r>
              <a:rPr lang="en-GB" sz="1100" dirty="0" smtClean="0">
                <a:latin typeface="Times New Roman" pitchFamily="18" charset="0"/>
                <a:ea typeface="MS Mincho" pitchFamily="49" charset="-128"/>
                <a:cs typeface="Times New Roman" pitchFamily="18" charset="0"/>
              </a:rPr>
              <a:t>, J., </a:t>
            </a:r>
            <a:r>
              <a:rPr lang="en-GB" sz="1100" dirty="0" err="1" smtClean="0">
                <a:latin typeface="Times New Roman" pitchFamily="18" charset="0"/>
                <a:ea typeface="MS Mincho" pitchFamily="49" charset="-128"/>
                <a:cs typeface="Times New Roman" pitchFamily="18" charset="0"/>
              </a:rPr>
              <a:t>Ghasemi</a:t>
            </a:r>
            <a:r>
              <a:rPr lang="en-GB" sz="1100" dirty="0" smtClean="0">
                <a:latin typeface="Times New Roman" pitchFamily="18" charset="0"/>
                <a:ea typeface="MS Mincho" pitchFamily="49" charset="-128"/>
                <a:cs typeface="Times New Roman" pitchFamily="18" charset="0"/>
              </a:rPr>
              <a:t>, M. 2017. Effect of the membrane type and resistance load on the performance of the microbial fuel cell; A step ahead of microbial desalination cell establishment. Journal of the Japan Institute of Energy 96: 346-351. (Scopus Indexed)</a:t>
            </a:r>
          </a:p>
          <a:p>
            <a:pPr marL="228600" indent="-228600" algn="justLow" eaLnBrk="0" hangingPunct="0">
              <a:buAutoNum type="arabicPeriod"/>
            </a:pPr>
            <a:r>
              <a:rPr lang="en-GB" sz="1100" dirty="0" err="1" smtClean="0">
                <a:latin typeface="Times New Roman" pitchFamily="18" charset="0"/>
                <a:ea typeface="MS Mincho" pitchFamily="49" charset="-128"/>
                <a:cs typeface="Times New Roman" pitchFamily="18" charset="0"/>
              </a:rPr>
              <a:t>Ghasemi</a:t>
            </a:r>
            <a:r>
              <a:rPr lang="en-GB" sz="1100" dirty="0" smtClean="0">
                <a:latin typeface="Times New Roman" pitchFamily="18" charset="0"/>
                <a:ea typeface="MS Mincho" pitchFamily="49" charset="-128"/>
                <a:cs typeface="Times New Roman" pitchFamily="18" charset="0"/>
              </a:rPr>
              <a:t>, M., Ahmad, A., </a:t>
            </a:r>
            <a:r>
              <a:rPr lang="en-GB" sz="1100" dirty="0" err="1" smtClean="0">
                <a:latin typeface="Times New Roman" pitchFamily="18" charset="0"/>
                <a:ea typeface="MS Mincho" pitchFamily="49" charset="-128"/>
                <a:cs typeface="Times New Roman" pitchFamily="18" charset="0"/>
              </a:rPr>
              <a:t>Jafary</a:t>
            </a:r>
            <a:r>
              <a:rPr lang="en-GB" sz="1100" dirty="0" smtClean="0">
                <a:latin typeface="Times New Roman" pitchFamily="18" charset="0"/>
                <a:ea typeface="MS Mincho" pitchFamily="49" charset="-128"/>
                <a:cs typeface="Times New Roman" pitchFamily="18" charset="0"/>
              </a:rPr>
              <a:t>, T., Azad, A. K., </a:t>
            </a:r>
            <a:r>
              <a:rPr lang="en-GB" sz="1100" dirty="0" err="1" smtClean="0">
                <a:latin typeface="Times New Roman" pitchFamily="18" charset="0"/>
                <a:ea typeface="MS Mincho" pitchFamily="49" charset="-128"/>
                <a:cs typeface="Times New Roman" pitchFamily="18" charset="0"/>
              </a:rPr>
              <a:t>Kakooei</a:t>
            </a:r>
            <a:r>
              <a:rPr lang="en-GB" sz="1100" dirty="0" smtClean="0">
                <a:latin typeface="Times New Roman" pitchFamily="18" charset="0"/>
                <a:ea typeface="MS Mincho" pitchFamily="49" charset="-128"/>
                <a:cs typeface="Times New Roman" pitchFamily="18" charset="0"/>
              </a:rPr>
              <a:t>, S., </a:t>
            </a:r>
            <a:r>
              <a:rPr lang="en-GB" sz="1100" dirty="0" err="1" smtClean="0">
                <a:latin typeface="Times New Roman" pitchFamily="18" charset="0"/>
                <a:ea typeface="MS Mincho" pitchFamily="49" charset="-128"/>
                <a:cs typeface="Times New Roman" pitchFamily="18" charset="0"/>
              </a:rPr>
              <a:t>Daud</a:t>
            </a:r>
            <a:r>
              <a:rPr lang="en-GB" sz="1100" dirty="0" smtClean="0">
                <a:latin typeface="Times New Roman" pitchFamily="18" charset="0"/>
                <a:ea typeface="MS Mincho" pitchFamily="49" charset="-128"/>
                <a:cs typeface="Times New Roman" pitchFamily="18" charset="0"/>
              </a:rPr>
              <a:t>, W. R. W., &amp; </a:t>
            </a:r>
            <a:r>
              <a:rPr lang="en-GB" sz="1100" dirty="0" err="1" smtClean="0">
                <a:latin typeface="Times New Roman" pitchFamily="18" charset="0"/>
                <a:ea typeface="MS Mincho" pitchFamily="49" charset="-128"/>
                <a:cs typeface="Times New Roman" pitchFamily="18" charset="0"/>
              </a:rPr>
              <a:t>Sedighi</a:t>
            </a:r>
            <a:r>
              <a:rPr lang="en-GB" sz="1100" dirty="0" smtClean="0">
                <a:latin typeface="Times New Roman" pitchFamily="18" charset="0"/>
                <a:ea typeface="MS Mincho" pitchFamily="49" charset="-128"/>
                <a:cs typeface="Times New Roman" pitchFamily="18" charset="0"/>
              </a:rPr>
              <a:t>, M. 2017. Assessment of immobilized cell reactor and microbial fuel cell for simultaneous cheese whey treatment and lactic acid/electricity production. International Journal of Hydrogen Energy 42(14): 9107-9115. (Q2, IF=3.582)</a:t>
            </a:r>
          </a:p>
          <a:p>
            <a:pPr marL="228600" indent="-228600" algn="justLow" eaLnBrk="0" hangingPunct="0">
              <a:buAutoNum type="arabicPeriod"/>
            </a:pPr>
            <a:r>
              <a:rPr lang="en-GB" sz="1100" dirty="0" err="1" smtClean="0">
                <a:latin typeface="Times New Roman" pitchFamily="18" charset="0"/>
                <a:ea typeface="MS Mincho" pitchFamily="49" charset="-128"/>
                <a:cs typeface="Times New Roman" pitchFamily="18" charset="0"/>
              </a:rPr>
              <a:t>Ghasemi</a:t>
            </a:r>
            <a:r>
              <a:rPr lang="en-GB" sz="1100" dirty="0" smtClean="0">
                <a:latin typeface="Times New Roman" pitchFamily="18" charset="0"/>
                <a:ea typeface="MS Mincho" pitchFamily="49" charset="-128"/>
                <a:cs typeface="Times New Roman" pitchFamily="18" charset="0"/>
              </a:rPr>
              <a:t>, M., </a:t>
            </a:r>
            <a:r>
              <a:rPr lang="en-GB" sz="1100" dirty="0" err="1" smtClean="0">
                <a:latin typeface="Times New Roman" pitchFamily="18" charset="0"/>
                <a:ea typeface="MS Mincho" pitchFamily="49" charset="-128"/>
                <a:cs typeface="Times New Roman" pitchFamily="18" charset="0"/>
              </a:rPr>
              <a:t>Daud</a:t>
            </a:r>
            <a:r>
              <a:rPr lang="en-GB" sz="1100" dirty="0" smtClean="0">
                <a:latin typeface="Times New Roman" pitchFamily="18" charset="0"/>
                <a:ea typeface="MS Mincho" pitchFamily="49" charset="-128"/>
                <a:cs typeface="Times New Roman" pitchFamily="18" charset="0"/>
              </a:rPr>
              <a:t> W.R.W., Hassan S.H., </a:t>
            </a:r>
            <a:r>
              <a:rPr lang="en-GB" sz="1100" dirty="0" err="1" smtClean="0">
                <a:latin typeface="Times New Roman" pitchFamily="18" charset="0"/>
                <a:ea typeface="MS Mincho" pitchFamily="49" charset="-128"/>
                <a:cs typeface="Times New Roman" pitchFamily="18" charset="0"/>
              </a:rPr>
              <a:t>Jafary</a:t>
            </a:r>
            <a:r>
              <a:rPr lang="en-GB" sz="1100" dirty="0" smtClean="0">
                <a:latin typeface="Times New Roman" pitchFamily="18" charset="0"/>
                <a:ea typeface="MS Mincho" pitchFamily="49" charset="-128"/>
                <a:cs typeface="Times New Roman" pitchFamily="18" charset="0"/>
              </a:rPr>
              <a:t> T., </a:t>
            </a:r>
            <a:r>
              <a:rPr lang="en-GB" sz="1100" dirty="0" err="1" smtClean="0">
                <a:latin typeface="Times New Roman" pitchFamily="18" charset="0"/>
                <a:ea typeface="MS Mincho" pitchFamily="49" charset="-128"/>
                <a:cs typeface="Times New Roman" pitchFamily="18" charset="0"/>
              </a:rPr>
              <a:t>Rahimnejad</a:t>
            </a:r>
            <a:r>
              <a:rPr lang="en-GB" sz="1100" dirty="0" smtClean="0">
                <a:latin typeface="Times New Roman" pitchFamily="18" charset="0"/>
                <a:ea typeface="MS Mincho" pitchFamily="49" charset="-128"/>
                <a:cs typeface="Times New Roman" pitchFamily="18" charset="0"/>
              </a:rPr>
              <a:t> M., Ahmad A., </a:t>
            </a:r>
            <a:r>
              <a:rPr lang="en-GB" sz="1100" dirty="0" err="1" smtClean="0">
                <a:latin typeface="Times New Roman" pitchFamily="18" charset="0"/>
                <a:ea typeface="MS Mincho" pitchFamily="49" charset="-128"/>
                <a:cs typeface="Times New Roman" pitchFamily="18" charset="0"/>
              </a:rPr>
              <a:t>Yazdi</a:t>
            </a:r>
            <a:r>
              <a:rPr lang="en-GB" sz="1100" dirty="0" smtClean="0">
                <a:latin typeface="Times New Roman" pitchFamily="18" charset="0"/>
                <a:ea typeface="MS Mincho" pitchFamily="49" charset="-128"/>
                <a:cs typeface="Times New Roman" pitchFamily="18" charset="0"/>
              </a:rPr>
              <a:t> M.H. 2016. Carbon </a:t>
            </a:r>
            <a:r>
              <a:rPr lang="en-GB" sz="1100" dirty="0" err="1" smtClean="0">
                <a:latin typeface="Times New Roman" pitchFamily="18" charset="0"/>
                <a:ea typeface="MS Mincho" pitchFamily="49" charset="-128"/>
                <a:cs typeface="Times New Roman" pitchFamily="18" charset="0"/>
              </a:rPr>
              <a:t>nanotube/polypyrrole</a:t>
            </a:r>
            <a:r>
              <a:rPr lang="en-GB" sz="1100" dirty="0" smtClean="0">
                <a:latin typeface="Times New Roman" pitchFamily="18" charset="0"/>
                <a:ea typeface="MS Mincho" pitchFamily="49" charset="-128"/>
                <a:cs typeface="Times New Roman" pitchFamily="18" charset="0"/>
              </a:rPr>
              <a:t> </a:t>
            </a:r>
            <a:r>
              <a:rPr lang="en-GB" sz="1100" dirty="0" err="1" smtClean="0">
                <a:latin typeface="Times New Roman" pitchFamily="18" charset="0"/>
                <a:ea typeface="MS Mincho" pitchFamily="49" charset="-128"/>
                <a:cs typeface="Times New Roman" pitchFamily="18" charset="0"/>
              </a:rPr>
              <a:t>nanocomposite</a:t>
            </a:r>
            <a:r>
              <a:rPr lang="en-GB" sz="1100" dirty="0" smtClean="0">
                <a:latin typeface="Times New Roman" pitchFamily="18" charset="0"/>
                <a:ea typeface="MS Mincho" pitchFamily="49" charset="-128"/>
                <a:cs typeface="Times New Roman" pitchFamily="18" charset="0"/>
              </a:rPr>
              <a:t> as a novel cathode catalyst and proper alternative for Pt in microbial fuel cell. International Journal of Hydrogen Energy 41(8): 4872-4878. (Q2, IF=3.582)</a:t>
            </a:r>
          </a:p>
          <a:p>
            <a:pPr marL="228600" indent="-228600" algn="justLow" eaLnBrk="0" hangingPunct="0">
              <a:buAutoNum type="arabicPeriod"/>
            </a:pPr>
            <a:r>
              <a:rPr lang="en-GB" sz="1100" dirty="0" err="1" smtClean="0">
                <a:latin typeface="Times New Roman" pitchFamily="18" charset="0"/>
                <a:ea typeface="MS Mincho" pitchFamily="49" charset="-128"/>
                <a:cs typeface="Times New Roman" pitchFamily="18" charset="0"/>
              </a:rPr>
              <a:t>Jafary</a:t>
            </a:r>
            <a:r>
              <a:rPr lang="en-GB" sz="1100" dirty="0" smtClean="0">
                <a:latin typeface="Times New Roman" pitchFamily="18" charset="0"/>
                <a:ea typeface="MS Mincho" pitchFamily="49" charset="-128"/>
                <a:cs typeface="Times New Roman" pitchFamily="18" charset="0"/>
              </a:rPr>
              <a:t>, T., </a:t>
            </a:r>
            <a:r>
              <a:rPr lang="en-GB" sz="1100" dirty="0" err="1" smtClean="0">
                <a:latin typeface="Times New Roman" pitchFamily="18" charset="0"/>
                <a:ea typeface="MS Mincho" pitchFamily="49" charset="-128"/>
                <a:cs typeface="Times New Roman" pitchFamily="18" charset="0"/>
              </a:rPr>
              <a:t>Rahimnejad</a:t>
            </a:r>
            <a:r>
              <a:rPr lang="en-GB" sz="1100" dirty="0" smtClean="0">
                <a:latin typeface="Times New Roman" pitchFamily="18" charset="0"/>
                <a:ea typeface="MS Mincho" pitchFamily="49" charset="-128"/>
                <a:cs typeface="Times New Roman" pitchFamily="18" charset="0"/>
              </a:rPr>
              <a:t>, M., </a:t>
            </a:r>
            <a:r>
              <a:rPr lang="en-GB" sz="1100" dirty="0" err="1" smtClean="0">
                <a:latin typeface="Times New Roman" pitchFamily="18" charset="0"/>
                <a:ea typeface="MS Mincho" pitchFamily="49" charset="-128"/>
                <a:cs typeface="Times New Roman" pitchFamily="18" charset="0"/>
              </a:rPr>
              <a:t>Ghoreyshi</a:t>
            </a:r>
            <a:r>
              <a:rPr lang="en-GB" sz="1100" dirty="0" smtClean="0">
                <a:latin typeface="Times New Roman" pitchFamily="18" charset="0"/>
                <a:ea typeface="MS Mincho" pitchFamily="49" charset="-128"/>
                <a:cs typeface="Times New Roman" pitchFamily="18" charset="0"/>
              </a:rPr>
              <a:t>, A. A., </a:t>
            </a:r>
            <a:r>
              <a:rPr lang="en-GB" sz="1100" dirty="0" err="1" smtClean="0">
                <a:latin typeface="Times New Roman" pitchFamily="18" charset="0"/>
                <a:ea typeface="MS Mincho" pitchFamily="49" charset="-128"/>
                <a:cs typeface="Times New Roman" pitchFamily="18" charset="0"/>
              </a:rPr>
              <a:t>Najafpour</a:t>
            </a:r>
            <a:r>
              <a:rPr lang="en-GB" sz="1100" dirty="0" smtClean="0">
                <a:latin typeface="Times New Roman" pitchFamily="18" charset="0"/>
                <a:ea typeface="MS Mincho" pitchFamily="49" charset="-128"/>
                <a:cs typeface="Times New Roman" pitchFamily="18" charset="0"/>
              </a:rPr>
              <a:t>, G., </a:t>
            </a:r>
            <a:r>
              <a:rPr lang="en-GB" sz="1100" dirty="0" err="1" smtClean="0">
                <a:latin typeface="Times New Roman" pitchFamily="18" charset="0"/>
                <a:ea typeface="MS Mincho" pitchFamily="49" charset="-128"/>
                <a:cs typeface="Times New Roman" pitchFamily="18" charset="0"/>
              </a:rPr>
              <a:t>Hghparast</a:t>
            </a:r>
            <a:r>
              <a:rPr lang="en-GB" sz="1100" dirty="0" smtClean="0">
                <a:latin typeface="Times New Roman" pitchFamily="18" charset="0"/>
                <a:ea typeface="MS Mincho" pitchFamily="49" charset="-128"/>
                <a:cs typeface="Times New Roman" pitchFamily="18" charset="0"/>
              </a:rPr>
              <a:t>, F., </a:t>
            </a:r>
            <a:r>
              <a:rPr lang="en-GB" sz="1100" dirty="0" err="1" smtClean="0">
                <a:latin typeface="Times New Roman" pitchFamily="18" charset="0"/>
                <a:ea typeface="MS Mincho" pitchFamily="49" charset="-128"/>
                <a:cs typeface="Times New Roman" pitchFamily="18" charset="0"/>
              </a:rPr>
              <a:t>Daud</a:t>
            </a:r>
            <a:r>
              <a:rPr lang="en-GB" sz="1100" dirty="0" smtClean="0">
                <a:latin typeface="Times New Roman" pitchFamily="18" charset="0"/>
                <a:ea typeface="MS Mincho" pitchFamily="49" charset="-128"/>
                <a:cs typeface="Times New Roman" pitchFamily="18" charset="0"/>
              </a:rPr>
              <a:t>, W. R. W. 2013. Assessment of bioelectricity production in microbial fuel cells through series and parallel connections”. Energy Conversion and Management 75: 256-262. (Q1, IF=5.589)</a:t>
            </a:r>
            <a:endPar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Times New Roman" pitchFamily="18" charset="0"/>
                <a:ea typeface="MS Mincho" pitchFamily="49" charset="-128"/>
                <a:cs typeface="Arial" pitchFamily="34" charset="0"/>
              </a:rPr>
              <a:t>Conference publications</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Low" defTabSz="914400" rtl="0" eaLnBrk="0" fontAlgn="base" latinLnBrk="0" hangingPunct="0">
              <a:lnSpc>
                <a:spcPct val="100000"/>
              </a:lnSpc>
              <a:spcBef>
                <a:spcPct val="0"/>
              </a:spcBef>
              <a:spcAft>
                <a:spcPct val="0"/>
              </a:spcAft>
              <a:buClrTx/>
              <a:buSzTx/>
              <a:buFont typeface="+mj-lt"/>
              <a:buAutoNum type="arabicPeriod" startAt="9"/>
              <a:tabLst/>
            </a:pP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Jafary</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T.,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Daud</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W. R. W.,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Ghasemi</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M.,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Bakar</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M. H. A.,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Jahim</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J. M., Kim, B. H., Ismail, M.  2017. Sustainable and Enhanced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Biocathode</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Startup</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by an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Abio</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-Bio Cathode Configuration for Hydrogen Production in a Microbial Electrolysis Cell, 6th International Conference on Fuel Cell &amp; Hydrogen Technology (ICFCHT), April 11-13,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Putrajaya</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Malaysia.</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Low" defTabSz="914400" rtl="0" eaLnBrk="0" fontAlgn="base" latinLnBrk="0" hangingPunct="0">
              <a:lnSpc>
                <a:spcPct val="100000"/>
              </a:lnSpc>
              <a:spcBef>
                <a:spcPct val="0"/>
              </a:spcBef>
              <a:spcAft>
                <a:spcPct val="0"/>
              </a:spcAft>
              <a:buClrTx/>
              <a:buSzTx/>
              <a:buFont typeface="+mj-lt"/>
              <a:buAutoNum type="arabicPeriod" startAt="9"/>
              <a:tabLst/>
            </a:pP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Jafary</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T.,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Daud</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W. R. W.,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Ghasemi</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M., Kim, B. H.,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Jahim</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J. M., Ismail, M. 2016. Assessment of Mode of Operation for Integrated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Bioelectrochemical</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Systems; Power,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bioelectrochemical</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and waste treatment evaluation, 29th Symposium of Malaysian Chemical Engineers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SOMChE</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December 1 – 3,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Miri</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Sarawak, Malaysia.</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Low" defTabSz="914400" rtl="0" eaLnBrk="0" fontAlgn="base" latinLnBrk="0" hangingPunct="0">
              <a:lnSpc>
                <a:spcPct val="100000"/>
              </a:lnSpc>
              <a:spcBef>
                <a:spcPct val="0"/>
              </a:spcBef>
              <a:spcAft>
                <a:spcPct val="0"/>
              </a:spcAft>
              <a:buClrTx/>
              <a:buSzTx/>
              <a:buFont typeface="+mj-lt"/>
              <a:buAutoNum type="arabicPeriod" startAt="9"/>
              <a:tabLst/>
            </a:pP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Jafary</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T.,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Ghasemi</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M.,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Daud</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W. R. W.,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Jahim</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J. M. 2014.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Polypyrrole</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and Carbon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nanotube/Polypyrrole</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nanocomposite</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as a novel cathode catalysts and proper alternatives for Pt in microbial fuel cell, Asia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Biohydrogen</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and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Biorefinery</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Symposium (ABB), December 16-18, Melaka, Malaysia.</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justLow" defTabSz="914400" rtl="0" eaLnBrk="0" fontAlgn="base" latinLnBrk="0" hangingPunct="0">
              <a:lnSpc>
                <a:spcPct val="100000"/>
              </a:lnSpc>
              <a:spcBef>
                <a:spcPct val="0"/>
              </a:spcBef>
              <a:spcAft>
                <a:spcPct val="0"/>
              </a:spcAft>
              <a:buClrTx/>
              <a:buSzTx/>
              <a:buFont typeface="+mj-lt"/>
              <a:buAutoNum type="arabicPeriod" startAt="9"/>
              <a:tabLst/>
            </a:pP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Jafary</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T.,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Daud</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W. R. W.,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Ghasemi</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M., Kim, B. H.,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Jahim</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J. M., Ismail, M., A. 2015. Review on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Biohydrogen</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Production in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Biocathode</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Microbial Electrolysis Cell, 28th Symposium of Malaysian Chemical Engineers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SOMChE</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October 21-22, </a:t>
            </a:r>
            <a:r>
              <a:rPr kumimoji="0" lang="en-GB" sz="11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Putrajaya</a:t>
            </a:r>
            <a:r>
              <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Malaysia.</a:t>
            </a:r>
          </a:p>
          <a:p>
            <a:pPr marL="228600" marR="0" lvl="0" indent="-228600" algn="justLow" defTabSz="914400" rtl="0" eaLnBrk="0" fontAlgn="base" latinLnBrk="0" hangingPunct="0">
              <a:lnSpc>
                <a:spcPct val="100000"/>
              </a:lnSpc>
              <a:spcBef>
                <a:spcPct val="0"/>
              </a:spcBef>
              <a:spcAft>
                <a:spcPct val="0"/>
              </a:spcAft>
              <a:buClrTx/>
              <a:buSzTx/>
              <a:buFont typeface="+mj-lt"/>
              <a:buAutoNum type="arabicPeriod" startAt="9"/>
              <a:tabLst/>
            </a:pPr>
            <a:endParaRPr kumimoji="0" lang="en-GB" sz="11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blue-squares-template.jpg"/>
          <p:cNvPicPr>
            <a:picLocks noChangeAspect="1"/>
          </p:cNvPicPr>
          <p:nvPr/>
        </p:nvPicPr>
        <p:blipFill>
          <a:blip r:embed="rId2" cstate="print">
            <a:lum bright="70000" contrast="-70000"/>
          </a:blip>
          <a:srcRect/>
          <a:stretch>
            <a:fillRect/>
          </a:stretch>
        </p:blipFill>
        <p:spPr bwMode="auto">
          <a:xfrm>
            <a:off x="-36512" y="-27384"/>
            <a:ext cx="9180512" cy="6886800"/>
          </a:xfrm>
          <a:prstGeom prst="rect">
            <a:avLst/>
          </a:prstGeom>
          <a:noFill/>
          <a:ln w="9525">
            <a:noFill/>
            <a:miter lim="800000"/>
            <a:headEnd/>
            <a:tailEnd/>
          </a:ln>
        </p:spPr>
      </p:pic>
      <p:pic>
        <p:nvPicPr>
          <p:cNvPr id="6" name="Picture 5" descr="http://www.ukm.my/selfuel/images/phocagallery/thumbs/phoca_thumb_l_logo-_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112414"/>
            <a:ext cx="2627784" cy="73310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8" descr="IMG_0984-FS.jpg"/>
          <p:cNvPicPr>
            <a:picLocks noChangeAspect="1"/>
          </p:cNvPicPr>
          <p:nvPr/>
        </p:nvPicPr>
        <p:blipFill>
          <a:blip r:embed="rId4" cstate="print"/>
          <a:stretch>
            <a:fillRect/>
          </a:stretch>
        </p:blipFill>
        <p:spPr>
          <a:xfrm>
            <a:off x="0" y="0"/>
            <a:ext cx="9144000" cy="6858000"/>
          </a:xfrm>
          <a:prstGeom prst="rect">
            <a:avLst/>
          </a:prstGeom>
        </p:spPr>
      </p:pic>
      <p:sp>
        <p:nvSpPr>
          <p:cNvPr id="20" name="TextBox 19"/>
          <p:cNvSpPr txBox="1"/>
          <p:nvPr/>
        </p:nvSpPr>
        <p:spPr>
          <a:xfrm rot="20416979">
            <a:off x="-103075" y="2534283"/>
            <a:ext cx="4800600" cy="1107996"/>
          </a:xfrm>
          <a:prstGeom prst="rect">
            <a:avLst/>
          </a:prstGeom>
          <a:noFill/>
        </p:spPr>
        <p:txBody>
          <a:bodyPr wrap="square" rtlCol="0">
            <a:spAutoFit/>
          </a:bodyPr>
          <a:lstStyle/>
          <a:p>
            <a:r>
              <a:rPr lang="en-US" sz="6600" b="1" dirty="0" smtClean="0">
                <a:ln>
                  <a:solidFill>
                    <a:srgbClr val="00B050"/>
                  </a:solidFill>
                </a:ln>
                <a:solidFill>
                  <a:schemeClr val="accent1">
                    <a:lumMod val="75000"/>
                  </a:schemeClr>
                </a:solidFill>
                <a:latin typeface="Caflisch Script Pro Regular" pitchFamily="34" charset="0"/>
              </a:rPr>
              <a:t>Thank You</a:t>
            </a:r>
            <a:endParaRPr lang="en-US" sz="6600" b="1" dirty="0">
              <a:ln>
                <a:solidFill>
                  <a:srgbClr val="00B050"/>
                </a:solidFill>
              </a:ln>
              <a:solidFill>
                <a:schemeClr val="accent1">
                  <a:lumMod val="75000"/>
                </a:schemeClr>
              </a:solidFill>
              <a:latin typeface="Caflisch Script Pro Regular" pitchFamily="34" charset="0"/>
            </a:endParaRPr>
          </a:p>
        </p:txBody>
      </p:sp>
    </p:spTree>
    <p:extLst>
      <p:ext uri="{BB962C8B-B14F-4D97-AF65-F5344CB8AC3E}">
        <p14:creationId xmlns:p14="http://schemas.microsoft.com/office/powerpoint/2010/main" val="590044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
          <p:cNvSpPr>
            <a:spLocks noChangeArrowheads="1"/>
          </p:cNvSpPr>
          <p:nvPr/>
        </p:nvSpPr>
        <p:spPr bwMode="auto">
          <a:xfrm>
            <a:off x="251520" y="548680"/>
            <a:ext cx="597666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31F20"/>
                </a:solidFill>
                <a:effectLst/>
                <a:latin typeface="Cambria" pitchFamily="18" charset="0"/>
                <a:ea typeface="Calibri" pitchFamily="34" charset="0"/>
                <a:cs typeface="Alpha Taurus Pro"/>
              </a:rPr>
              <a:t>Microbial electrolysis cells (MECs):</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231F20"/>
                </a:solidFill>
                <a:effectLst/>
                <a:latin typeface="Cambria" pitchFamily="18" charset="0"/>
                <a:ea typeface="Calibri" pitchFamily="34" charset="0"/>
                <a:cs typeface="Alpha Taurus Pro"/>
              </a:rPr>
              <a:t>a promising technology for the production of hydrogen from a wide range of organic matters, with aid of e</a:t>
            </a:r>
            <a:r>
              <a:rPr kumimoji="0" lang="en-US" sz="1600" b="0" i="0" u="none" strike="noStrike" cap="none" normalizeH="0" baseline="0" dirty="0" smtClean="0">
                <a:ln>
                  <a:noFill/>
                </a:ln>
                <a:solidFill>
                  <a:srgbClr val="231F20"/>
                </a:solidFill>
                <a:effectLst/>
                <a:latin typeface="Cambria" pitchFamily="18" charset="0"/>
                <a:ea typeface="Calibri" pitchFamily="34" charset="0"/>
                <a:cs typeface="Arial" pitchFamily="34" charset="0"/>
              </a:rPr>
              <a:t>lectrochemically active bacteria combined with addition of a small voltage</a:t>
            </a:r>
          </a:p>
          <a:p>
            <a:pPr marL="0" marR="0" lvl="0" indent="0" algn="justLow" defTabSz="914400" rtl="0" eaLnBrk="1" fontAlgn="base" latinLnBrk="0" hangingPunct="1">
              <a:lnSpc>
                <a:spcPct val="100000"/>
              </a:lnSpc>
              <a:spcBef>
                <a:spcPct val="0"/>
              </a:spcBef>
              <a:spcAft>
                <a:spcPct val="0"/>
              </a:spcAft>
              <a:buClrTx/>
              <a:buSzTx/>
              <a:buFontTx/>
              <a:buNone/>
              <a:tabLst/>
            </a:pPr>
            <a:endParaRPr lang="en-US" sz="1200" dirty="0">
              <a:solidFill>
                <a:srgbClr val="231F20"/>
              </a:solidFill>
              <a:latin typeface="Cambria" pitchFamily="18" charset="0"/>
              <a:ea typeface="Calibri" pitchFamily="34" charset="0"/>
              <a:cs typeface="Arial" pitchFamily="34" charset="0"/>
            </a:endParaRPr>
          </a:p>
        </p:txBody>
      </p:sp>
      <p:sp>
        <p:nvSpPr>
          <p:cNvPr id="19" name="Rectangle 18"/>
          <p:cNvSpPr/>
          <p:nvPr/>
        </p:nvSpPr>
        <p:spPr>
          <a:xfrm>
            <a:off x="308992" y="2225770"/>
            <a:ext cx="4572000" cy="461665"/>
          </a:xfrm>
          <a:prstGeom prst="rect">
            <a:avLst/>
          </a:prstGeom>
        </p:spPr>
        <p:txBody>
          <a:bodyPr>
            <a:spAutoFit/>
          </a:bodyPr>
          <a:lstStyle/>
          <a:p>
            <a:pPr lvl="0" algn="justLow" fontAlgn="base">
              <a:spcBef>
                <a:spcPct val="0"/>
              </a:spcBef>
              <a:spcAft>
                <a:spcPct val="0"/>
              </a:spcAft>
            </a:pPr>
            <a:r>
              <a:rPr kumimoji="0" lang="en-US" sz="1200" b="0" i="0" u="none" strike="noStrike" cap="none" normalizeH="0" baseline="0" dirty="0" smtClean="0">
                <a:ln>
                  <a:noFill/>
                </a:ln>
                <a:solidFill>
                  <a:srgbClr val="231F20"/>
                </a:solidFill>
                <a:effectLst/>
                <a:latin typeface="Cambria" pitchFamily="18" charset="0"/>
                <a:ea typeface="Calibri" pitchFamily="34" charset="0"/>
                <a:cs typeface="Arial" pitchFamily="34" charset="0"/>
              </a:rPr>
              <a:t> </a:t>
            </a:r>
            <a:r>
              <a:rPr lang="en-US" sz="2400" b="1" dirty="0">
                <a:solidFill>
                  <a:srgbClr val="231F20"/>
                </a:solidFill>
                <a:latin typeface="Cambria" pitchFamily="18" charset="0"/>
                <a:ea typeface="Calibri" pitchFamily="34" charset="0"/>
                <a:cs typeface="Alpha Taurus Pro"/>
              </a:rPr>
              <a:t>MECs &amp; </a:t>
            </a:r>
            <a:r>
              <a:rPr lang="en-US" sz="2400" b="1" dirty="0" smtClean="0">
                <a:solidFill>
                  <a:srgbClr val="231F20"/>
                </a:solidFill>
                <a:latin typeface="Cambria" pitchFamily="18" charset="0"/>
                <a:ea typeface="Calibri" pitchFamily="34" charset="0"/>
                <a:cs typeface="Alpha Taurus Pro"/>
              </a:rPr>
              <a:t>MFCs:</a:t>
            </a:r>
          </a:p>
        </p:txBody>
      </p:sp>
      <p:sp>
        <p:nvSpPr>
          <p:cNvPr id="20" name="Rectangle 19"/>
          <p:cNvSpPr/>
          <p:nvPr/>
        </p:nvSpPr>
        <p:spPr>
          <a:xfrm>
            <a:off x="393576" y="2657818"/>
            <a:ext cx="3962400" cy="646331"/>
          </a:xfrm>
          <a:prstGeom prst="rect">
            <a:avLst/>
          </a:prstGeom>
        </p:spPr>
        <p:txBody>
          <a:bodyPr wrap="square">
            <a:spAutoFit/>
          </a:bodyPr>
          <a:lstStyle/>
          <a:p>
            <a:r>
              <a:rPr kumimoji="0" lang="en-US" b="0" i="0" u="none" strike="noStrike" cap="none" normalizeH="0" baseline="0" dirty="0" smtClean="0">
                <a:ln>
                  <a:noFill/>
                </a:ln>
                <a:solidFill>
                  <a:srgbClr val="231F20"/>
                </a:solidFill>
                <a:effectLst/>
                <a:latin typeface="Cambria" pitchFamily="18" charset="0"/>
                <a:ea typeface="Calibri" pitchFamily="34" charset="0"/>
                <a:cs typeface="Arial" pitchFamily="34" charset="0"/>
              </a:rPr>
              <a:t>MFC: electricity</a:t>
            </a:r>
            <a:r>
              <a:rPr kumimoji="0" lang="en-US" b="0" i="0" u="none" strike="noStrike" cap="none" normalizeH="0" dirty="0" smtClean="0">
                <a:ln>
                  <a:noFill/>
                </a:ln>
                <a:solidFill>
                  <a:srgbClr val="231F20"/>
                </a:solidFill>
                <a:effectLst/>
                <a:latin typeface="Cambria" pitchFamily="18" charset="0"/>
                <a:ea typeface="Calibri" pitchFamily="34" charset="0"/>
                <a:cs typeface="Arial" pitchFamily="34" charset="0"/>
              </a:rPr>
              <a:t> generation</a:t>
            </a:r>
          </a:p>
          <a:p>
            <a:r>
              <a:rPr lang="en-US" dirty="0" smtClean="0">
                <a:solidFill>
                  <a:srgbClr val="231F20"/>
                </a:solidFill>
                <a:latin typeface="Cambria" pitchFamily="18" charset="0"/>
                <a:cs typeface="Arial" pitchFamily="34" charset="0"/>
              </a:rPr>
              <a:t>MEC: H2 production </a:t>
            </a:r>
            <a:endParaRPr lang="en-US" dirty="0"/>
          </a:p>
        </p:txBody>
      </p:sp>
      <p:grpSp>
        <p:nvGrpSpPr>
          <p:cNvPr id="1026" name="Group 2"/>
          <p:cNvGrpSpPr>
            <a:grpSpLocks/>
          </p:cNvGrpSpPr>
          <p:nvPr/>
        </p:nvGrpSpPr>
        <p:grpSpPr bwMode="auto">
          <a:xfrm>
            <a:off x="3543175" y="2256879"/>
            <a:ext cx="5421313" cy="3908425"/>
            <a:chOff x="1605" y="1997"/>
            <a:chExt cx="8538" cy="6156"/>
          </a:xfrm>
        </p:grpSpPr>
        <p:grpSp>
          <p:nvGrpSpPr>
            <p:cNvPr id="1027" name="Group 3"/>
            <p:cNvGrpSpPr>
              <a:grpSpLocks/>
            </p:cNvGrpSpPr>
            <p:nvPr/>
          </p:nvGrpSpPr>
          <p:grpSpPr bwMode="auto">
            <a:xfrm>
              <a:off x="1605" y="1997"/>
              <a:ext cx="5694" cy="6156"/>
              <a:chOff x="1605" y="1997"/>
              <a:chExt cx="5694" cy="6156"/>
            </a:xfrm>
          </p:grpSpPr>
          <p:grpSp>
            <p:nvGrpSpPr>
              <p:cNvPr id="1028" name="Group 4"/>
              <p:cNvGrpSpPr>
                <a:grpSpLocks/>
              </p:cNvGrpSpPr>
              <p:nvPr/>
            </p:nvGrpSpPr>
            <p:grpSpPr bwMode="auto">
              <a:xfrm>
                <a:off x="1659" y="2092"/>
                <a:ext cx="3754" cy="2937"/>
                <a:chOff x="1419" y="1852"/>
                <a:chExt cx="3754" cy="2937"/>
              </a:xfrm>
            </p:grpSpPr>
            <p:grpSp>
              <p:nvGrpSpPr>
                <p:cNvPr id="1029" name="Group 5"/>
                <p:cNvGrpSpPr>
                  <a:grpSpLocks/>
                </p:cNvGrpSpPr>
                <p:nvPr/>
              </p:nvGrpSpPr>
              <p:grpSpPr bwMode="auto">
                <a:xfrm>
                  <a:off x="1419" y="1852"/>
                  <a:ext cx="3754" cy="2937"/>
                  <a:chOff x="1419" y="1852"/>
                  <a:chExt cx="3754" cy="2937"/>
                </a:xfrm>
              </p:grpSpPr>
              <p:sp>
                <p:nvSpPr>
                  <p:cNvPr id="1030" name="Rectangle 6"/>
                  <p:cNvSpPr>
                    <a:spLocks noChangeArrowheads="1"/>
                  </p:cNvSpPr>
                  <p:nvPr/>
                </p:nvSpPr>
                <p:spPr bwMode="auto">
                  <a:xfrm>
                    <a:off x="3904" y="3727"/>
                    <a:ext cx="227" cy="18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O</a:t>
                    </a:r>
                    <a:r>
                      <a:rPr kumimoji="0" lang="en-US" sz="800" b="0" i="0" u="none" strike="noStrike" cap="none" normalizeH="0" baseline="-25000" smtClean="0">
                        <a:ln>
                          <a:noFill/>
                        </a:ln>
                        <a:solidFill>
                          <a:schemeClr val="tx1"/>
                        </a:solidFill>
                        <a:effectLst/>
                        <a:latin typeface="Cambria" pitchFamily="18" charset="0"/>
                        <a:ea typeface="Arial"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1419" y="3795"/>
                    <a:ext cx="964" cy="1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Feed In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4674" y="3796"/>
                    <a:ext cx="397" cy="18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O</a:t>
                    </a:r>
                    <a:r>
                      <a:rPr kumimoji="0" lang="en-US" sz="800" b="0" i="0" u="none" strike="noStrike" cap="none" normalizeH="0" baseline="-25000" smtClean="0">
                        <a:ln>
                          <a:noFill/>
                        </a:ln>
                        <a:solidFill>
                          <a:schemeClr val="tx1"/>
                        </a:solidFill>
                        <a:effectLst/>
                        <a:latin typeface="Cambria" pitchFamily="18" charset="0"/>
                        <a:ea typeface="Arial" pitchFamily="34" charset="0"/>
                        <a:cs typeface="Arial" pitchFamily="34" charset="0"/>
                      </a:rPr>
                      <a:t>2 </a:t>
                    </a:r>
                    <a:endParaRPr kumimoji="0" lang="en-US" sz="1100" b="0" i="0" u="none" strike="noStrike" cap="none" normalizeH="0" baseline="0" smtClean="0">
                      <a:ln>
                        <a:noFill/>
                      </a:ln>
                      <a:solidFill>
                        <a:schemeClr val="tx1"/>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4776" y="2751"/>
                    <a:ext cx="397" cy="18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H</a:t>
                    </a:r>
                    <a:r>
                      <a:rPr kumimoji="0" lang="en-US" sz="800" b="0" i="0" u="none" strike="noStrike" cap="none" normalizeH="0" baseline="-25000" smtClean="0">
                        <a:ln>
                          <a:noFill/>
                        </a:ln>
                        <a:solidFill>
                          <a:schemeClr val="tx1"/>
                        </a:solidFill>
                        <a:effectLst/>
                        <a:latin typeface="Cambria" pitchFamily="18" charset="0"/>
                        <a:ea typeface="Arial" pitchFamily="34" charset="0"/>
                        <a:cs typeface="Arial" pitchFamily="34" charset="0"/>
                      </a:rPr>
                      <a:t>2</a:t>
                    </a: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 name="Rectangle 10"/>
                  <p:cNvSpPr>
                    <a:spLocks noChangeArrowheads="1"/>
                  </p:cNvSpPr>
                  <p:nvPr/>
                </p:nvSpPr>
                <p:spPr bwMode="auto">
                  <a:xfrm>
                    <a:off x="2215" y="3718"/>
                    <a:ext cx="485" cy="18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0" i="0" u="none" strike="noStrike" cap="none" normalizeH="0" baseline="0" smtClean="0">
                        <a:ln>
                          <a:noFill/>
                        </a:ln>
                        <a:solidFill>
                          <a:schemeClr val="tx1"/>
                        </a:solidFill>
                        <a:effectLst/>
                        <a:latin typeface="Cambria" pitchFamily="18" charset="0"/>
                        <a:ea typeface="Arial" pitchFamily="34" charset="0"/>
                        <a:cs typeface="Arial" pitchFamily="34" charset="0"/>
                      </a:rPr>
                      <a:t>Acetate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Text Box 11"/>
                  <p:cNvSpPr txBox="1">
                    <a:spLocks noChangeArrowheads="1"/>
                  </p:cNvSpPr>
                  <p:nvPr/>
                </p:nvSpPr>
                <p:spPr bwMode="auto">
                  <a:xfrm>
                    <a:off x="3414" y="1866"/>
                    <a:ext cx="201" cy="258"/>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e</a:t>
                    </a:r>
                    <a:r>
                      <a:rPr kumimoji="0" lang="en-US" sz="800" b="0" i="0" u="none" strike="noStrike" cap="none" normalizeH="0" baseline="30000" smtClean="0">
                        <a:ln>
                          <a:noFill/>
                        </a:ln>
                        <a:solidFill>
                          <a:schemeClr val="tx1"/>
                        </a:solidFill>
                        <a:effectLst/>
                        <a:latin typeface="Cambria" pitchFamily="18" charset="0"/>
                        <a:ea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Text Box 12"/>
                  <p:cNvSpPr txBox="1">
                    <a:spLocks noChangeArrowheads="1"/>
                  </p:cNvSpPr>
                  <p:nvPr/>
                </p:nvSpPr>
                <p:spPr bwMode="auto">
                  <a:xfrm>
                    <a:off x="2917" y="1852"/>
                    <a:ext cx="201" cy="258"/>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e</a:t>
                    </a:r>
                    <a:r>
                      <a:rPr kumimoji="0" lang="en-US" sz="800" b="0" i="0" u="none" strike="noStrike" cap="none" normalizeH="0" baseline="30000" smtClean="0">
                        <a:ln>
                          <a:noFill/>
                        </a:ln>
                        <a:solidFill>
                          <a:schemeClr val="tx1"/>
                        </a:solidFill>
                        <a:effectLst/>
                        <a:latin typeface="Cambria" pitchFamily="18" charset="0"/>
                        <a:ea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2241" y="2914"/>
                    <a:ext cx="283" cy="18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CO</a:t>
                    </a:r>
                    <a:r>
                      <a:rPr kumimoji="0" lang="en-US" sz="800" b="0" i="0" u="none" strike="noStrike" cap="none" normalizeH="0" baseline="-25000" smtClean="0">
                        <a:ln>
                          <a:noFill/>
                        </a:ln>
                        <a:solidFill>
                          <a:schemeClr val="tx1"/>
                        </a:solidFill>
                        <a:effectLst/>
                        <a:latin typeface="Cambria" pitchFamily="18" charset="0"/>
                        <a:ea typeface="Arial" pitchFamily="34" charset="0"/>
                        <a:cs typeface="Arial" pitchFamily="34" charset="0"/>
                      </a:rPr>
                      <a:t>2</a:t>
                    </a:r>
                    <a:endPar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Rectangle 14"/>
                  <p:cNvSpPr>
                    <a:spLocks noChangeArrowheads="1"/>
                  </p:cNvSpPr>
                  <p:nvPr/>
                </p:nvSpPr>
                <p:spPr bwMode="auto">
                  <a:xfrm>
                    <a:off x="3895" y="2923"/>
                    <a:ext cx="302" cy="18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Cambria" pitchFamily="18" charset="0"/>
                        <a:ea typeface="Arial" pitchFamily="34" charset="0"/>
                        <a:cs typeface="Arial" pitchFamily="34" charset="0"/>
                      </a:rPr>
                      <a:t>H</a:t>
                    </a:r>
                    <a:r>
                      <a:rPr kumimoji="0" lang="en-US" sz="800" b="0" i="0" u="none" strike="noStrike" cap="none" normalizeH="0" baseline="-25000" dirty="0" smtClean="0">
                        <a:ln>
                          <a:noFill/>
                        </a:ln>
                        <a:solidFill>
                          <a:schemeClr val="tx1"/>
                        </a:solidFill>
                        <a:effectLst/>
                        <a:latin typeface="Cambria" pitchFamily="18" charset="0"/>
                        <a:ea typeface="Arial" pitchFamily="34" charset="0"/>
                        <a:cs typeface="Arial" pitchFamily="34" charset="0"/>
                      </a:rPr>
                      <a:t>2</a:t>
                    </a:r>
                    <a:r>
                      <a:rPr kumimoji="0" lang="en-US" sz="800" b="0" i="0" u="none" strike="noStrike" cap="none" normalizeH="0" baseline="0" dirty="0" smtClean="0">
                        <a:ln>
                          <a:noFill/>
                        </a:ln>
                        <a:solidFill>
                          <a:schemeClr val="tx1"/>
                        </a:solidFill>
                        <a:effectLst/>
                        <a:latin typeface="Cambria" pitchFamily="18" charset="0"/>
                        <a:ea typeface="Arial" pitchFamily="34" charset="0"/>
                        <a:cs typeface="Arial" pitchFamily="34" charset="0"/>
                      </a:rPr>
                      <a:t>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2309" y="2110"/>
                    <a:ext cx="302" cy="1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CO</a:t>
                    </a:r>
                    <a:r>
                      <a:rPr kumimoji="0" lang="en-US" sz="800" b="0" i="0" u="none" strike="noStrike" cap="none" normalizeH="0" baseline="-25000" smtClean="0">
                        <a:ln>
                          <a:noFill/>
                        </a:ln>
                        <a:solidFill>
                          <a:schemeClr val="tx1"/>
                        </a:solidFill>
                        <a:effectLst/>
                        <a:latin typeface="Cambria" pitchFamily="18" charset="0"/>
                        <a:ea typeface="Arial" pitchFamily="34" charset="0"/>
                        <a:cs typeface="Arial" pitchFamily="34" charset="0"/>
                      </a:rPr>
                      <a:t>2</a:t>
                    </a:r>
                    <a:endPar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4131" y="2119"/>
                    <a:ext cx="485" cy="18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O</a:t>
                    </a:r>
                    <a:r>
                      <a:rPr kumimoji="0" lang="en-US" sz="800" b="0" i="0" u="none" strike="noStrike" cap="none" normalizeH="0" baseline="-25000" smtClean="0">
                        <a:ln>
                          <a:noFill/>
                        </a:ln>
                        <a:solidFill>
                          <a:schemeClr val="tx1"/>
                        </a:solidFill>
                        <a:effectLst/>
                        <a:latin typeface="Cambria" pitchFamily="18" charset="0"/>
                        <a:ea typeface="Arial"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1" name="Rectangle 17"/>
                  <p:cNvSpPr>
                    <a:spLocks noChangeArrowheads="1"/>
                  </p:cNvSpPr>
                  <p:nvPr/>
                </p:nvSpPr>
                <p:spPr bwMode="auto">
                  <a:xfrm>
                    <a:off x="1549" y="2746"/>
                    <a:ext cx="276" cy="1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Out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2" name="Rectangle 18"/>
                  <p:cNvSpPr>
                    <a:spLocks noChangeArrowheads="1"/>
                  </p:cNvSpPr>
                  <p:nvPr/>
                </p:nvSpPr>
                <p:spPr bwMode="auto">
                  <a:xfrm>
                    <a:off x="3265" y="2790"/>
                    <a:ext cx="192" cy="18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Cambria" pitchFamily="18" charset="0"/>
                        <a:ea typeface="Arial" pitchFamily="34" charset="0"/>
                        <a:cs typeface="Arial" pitchFamily="34" charset="0"/>
                      </a:rPr>
                      <a:t>H</a:t>
                    </a:r>
                    <a:r>
                      <a:rPr kumimoji="0" lang="en-US" sz="800" b="0" i="0" u="none" strike="noStrike" cap="none" normalizeH="0" baseline="30000" dirty="0" smtClean="0">
                        <a:ln>
                          <a:noFill/>
                        </a:ln>
                        <a:solidFill>
                          <a:schemeClr val="tx1"/>
                        </a:solidFill>
                        <a:effectLst/>
                        <a:latin typeface="Cambria" pitchFamily="18" charset="0"/>
                        <a:ea typeface="Arial" pitchFamily="34" charset="0"/>
                        <a:cs typeface="Arial" pitchFamily="34" charset="0"/>
                      </a:rPr>
                      <a:t>+</a:t>
                    </a:r>
                    <a:endParaRPr kumimoji="0" lang="en-US" sz="800" b="0" i="0" u="none" strike="noStrike" cap="none" normalizeH="0" baseline="0" dirty="0" smtClean="0">
                      <a:ln>
                        <a:noFill/>
                      </a:ln>
                      <a:solidFill>
                        <a:schemeClr val="tx1"/>
                      </a:solidFill>
                      <a:effectLst/>
                      <a:latin typeface="Cambria"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3" name="Rectangle 19"/>
                  <p:cNvSpPr>
                    <a:spLocks noChangeArrowheads="1"/>
                  </p:cNvSpPr>
                  <p:nvPr/>
                </p:nvSpPr>
                <p:spPr bwMode="auto">
                  <a:xfrm>
                    <a:off x="3260" y="3226"/>
                    <a:ext cx="192" cy="18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H</a:t>
                    </a:r>
                    <a:r>
                      <a:rPr kumimoji="0" lang="en-US" sz="800" b="0" i="0" u="none" strike="noStrike" cap="none" normalizeH="0" baseline="30000" smtClean="0">
                        <a:ln>
                          <a:noFill/>
                        </a:ln>
                        <a:solidFill>
                          <a:schemeClr val="tx1"/>
                        </a:solidFill>
                        <a:effectLst/>
                        <a:latin typeface="Cambria" pitchFamily="18" charset="0"/>
                        <a:ea typeface="Arial" pitchFamily="34" charset="0"/>
                        <a:cs typeface="Arial" pitchFamily="34" charset="0"/>
                      </a:rPr>
                      <a:t>+</a:t>
                    </a:r>
                    <a:endPar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3260" y="3634"/>
                    <a:ext cx="192" cy="18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H</a:t>
                    </a:r>
                    <a:r>
                      <a:rPr kumimoji="0" lang="en-US" sz="800" b="0" i="0" u="none" strike="noStrike" cap="none" normalizeH="0" baseline="30000" smtClean="0">
                        <a:ln>
                          <a:noFill/>
                        </a:ln>
                        <a:solidFill>
                          <a:schemeClr val="tx1"/>
                        </a:solidFill>
                        <a:effectLst/>
                        <a:latin typeface="Cambria" pitchFamily="18" charset="0"/>
                        <a:ea typeface="Arial" pitchFamily="34" charset="0"/>
                        <a:cs typeface="Arial" pitchFamily="34" charset="0"/>
                      </a:rPr>
                      <a:t>+</a:t>
                    </a:r>
                    <a:endPar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5" name="Rectangle 21"/>
                  <p:cNvSpPr>
                    <a:spLocks noChangeArrowheads="1"/>
                  </p:cNvSpPr>
                  <p:nvPr/>
                </p:nvSpPr>
                <p:spPr bwMode="auto">
                  <a:xfrm>
                    <a:off x="2735" y="4315"/>
                    <a:ext cx="485" cy="1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0" i="0" u="none" strike="noStrike" cap="none" normalizeH="0" baseline="0" smtClean="0">
                        <a:ln>
                          <a:noFill/>
                        </a:ln>
                        <a:solidFill>
                          <a:schemeClr val="tx1"/>
                        </a:solidFill>
                        <a:effectLst/>
                        <a:latin typeface="Cambria" pitchFamily="18" charset="0"/>
                        <a:ea typeface="Arial" pitchFamily="34" charset="0"/>
                        <a:cs typeface="Arial" pitchFamily="34" charset="0"/>
                      </a:rPr>
                      <a:t>Anode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6" name="Rectangle 22"/>
                  <p:cNvSpPr>
                    <a:spLocks noChangeArrowheads="1"/>
                  </p:cNvSpPr>
                  <p:nvPr/>
                </p:nvSpPr>
                <p:spPr bwMode="auto">
                  <a:xfrm>
                    <a:off x="3029" y="4609"/>
                    <a:ext cx="706" cy="1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0" i="0" u="none" strike="noStrike" cap="none" normalizeH="0" baseline="0" smtClean="0">
                        <a:ln>
                          <a:noFill/>
                        </a:ln>
                        <a:solidFill>
                          <a:schemeClr val="tx1"/>
                        </a:solidFill>
                        <a:effectLst/>
                        <a:latin typeface="Cambria" pitchFamily="18" charset="0"/>
                        <a:ea typeface="Arial" pitchFamily="34" charset="0"/>
                        <a:cs typeface="Arial" pitchFamily="34" charset="0"/>
                      </a:rPr>
                      <a:t>Membrane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3435" y="4315"/>
                    <a:ext cx="648" cy="1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0" i="0" u="none" strike="noStrike" cap="none" normalizeH="0" baseline="0" dirty="0" smtClean="0">
                        <a:ln>
                          <a:noFill/>
                        </a:ln>
                        <a:solidFill>
                          <a:schemeClr val="tx1"/>
                        </a:solidFill>
                        <a:effectLst/>
                        <a:latin typeface="Cambria" pitchFamily="18" charset="0"/>
                        <a:ea typeface="Arial" pitchFamily="34" charset="0"/>
                        <a:cs typeface="Arial" pitchFamily="34" charset="0"/>
                      </a:rPr>
                      <a:t>Cathode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48" name="Group 24"/>
                <p:cNvGrpSpPr>
                  <a:grpSpLocks/>
                </p:cNvGrpSpPr>
                <p:nvPr/>
              </p:nvGrpSpPr>
              <p:grpSpPr bwMode="auto">
                <a:xfrm>
                  <a:off x="1812" y="1952"/>
                  <a:ext cx="2964" cy="2671"/>
                  <a:chOff x="1812" y="1952"/>
                  <a:chExt cx="2964" cy="2671"/>
                </a:xfrm>
              </p:grpSpPr>
              <p:cxnSp>
                <p:nvCxnSpPr>
                  <p:cNvPr id="1049" name="AutoShape 25"/>
                  <p:cNvCxnSpPr>
                    <a:cxnSpLocks noChangeShapeType="1"/>
                  </p:cNvCxnSpPr>
                  <p:nvPr/>
                </p:nvCxnSpPr>
                <p:spPr bwMode="auto">
                  <a:xfrm flipH="1">
                    <a:off x="4408" y="2833"/>
                    <a:ext cx="229" cy="0"/>
                  </a:xfrm>
                  <a:prstGeom prst="straightConnector1">
                    <a:avLst/>
                  </a:prstGeom>
                  <a:noFill/>
                  <a:ln w="9525">
                    <a:solidFill>
                      <a:srgbClr val="000000"/>
                    </a:solidFill>
                    <a:round/>
                    <a:headEnd/>
                    <a:tailEnd/>
                  </a:ln>
                </p:spPr>
              </p:cxnSp>
              <p:cxnSp>
                <p:nvCxnSpPr>
                  <p:cNvPr id="1050" name="AutoShape 26"/>
                  <p:cNvCxnSpPr>
                    <a:cxnSpLocks noChangeShapeType="1"/>
                  </p:cNvCxnSpPr>
                  <p:nvPr/>
                </p:nvCxnSpPr>
                <p:spPr bwMode="auto">
                  <a:xfrm>
                    <a:off x="4406" y="3962"/>
                    <a:ext cx="0" cy="170"/>
                  </a:xfrm>
                  <a:prstGeom prst="straightConnector1">
                    <a:avLst/>
                  </a:prstGeom>
                  <a:noFill/>
                  <a:ln w="9525">
                    <a:solidFill>
                      <a:srgbClr val="000000"/>
                    </a:solidFill>
                    <a:round/>
                    <a:headEnd/>
                    <a:tailEnd/>
                  </a:ln>
                </p:spPr>
              </p:cxnSp>
              <p:cxnSp>
                <p:nvCxnSpPr>
                  <p:cNvPr id="1051" name="AutoShape 27"/>
                  <p:cNvCxnSpPr>
                    <a:cxnSpLocks noChangeShapeType="1"/>
                  </p:cNvCxnSpPr>
                  <p:nvPr/>
                </p:nvCxnSpPr>
                <p:spPr bwMode="auto">
                  <a:xfrm>
                    <a:off x="2170" y="2907"/>
                    <a:ext cx="0" cy="964"/>
                  </a:xfrm>
                  <a:prstGeom prst="straightConnector1">
                    <a:avLst/>
                  </a:prstGeom>
                  <a:noFill/>
                  <a:ln w="9525">
                    <a:solidFill>
                      <a:srgbClr val="000000"/>
                    </a:solidFill>
                    <a:round/>
                    <a:headEnd/>
                    <a:tailEnd/>
                  </a:ln>
                </p:spPr>
              </p:cxnSp>
              <p:cxnSp>
                <p:nvCxnSpPr>
                  <p:cNvPr id="1052" name="AutoShape 28"/>
                  <p:cNvCxnSpPr>
                    <a:cxnSpLocks noChangeShapeType="1"/>
                  </p:cNvCxnSpPr>
                  <p:nvPr/>
                </p:nvCxnSpPr>
                <p:spPr bwMode="auto">
                  <a:xfrm flipV="1">
                    <a:off x="2450" y="2660"/>
                    <a:ext cx="1701" cy="0"/>
                  </a:xfrm>
                  <a:prstGeom prst="straightConnector1">
                    <a:avLst/>
                  </a:prstGeom>
                  <a:noFill/>
                  <a:ln w="9525">
                    <a:solidFill>
                      <a:srgbClr val="000000"/>
                    </a:solidFill>
                    <a:round/>
                    <a:headEnd/>
                    <a:tailEnd/>
                  </a:ln>
                </p:spPr>
              </p:cxnSp>
              <p:cxnSp>
                <p:nvCxnSpPr>
                  <p:cNvPr id="1053" name="AutoShape 29"/>
                  <p:cNvCxnSpPr>
                    <a:cxnSpLocks noChangeShapeType="1"/>
                  </p:cNvCxnSpPr>
                  <p:nvPr/>
                </p:nvCxnSpPr>
                <p:spPr bwMode="auto">
                  <a:xfrm>
                    <a:off x="2450" y="2426"/>
                    <a:ext cx="0" cy="227"/>
                  </a:xfrm>
                  <a:prstGeom prst="straightConnector1">
                    <a:avLst/>
                  </a:prstGeom>
                  <a:noFill/>
                  <a:ln w="9525">
                    <a:solidFill>
                      <a:srgbClr val="000000"/>
                    </a:solidFill>
                    <a:round/>
                    <a:headEnd/>
                    <a:tailEnd/>
                  </a:ln>
                </p:spPr>
              </p:cxnSp>
              <p:cxnSp>
                <p:nvCxnSpPr>
                  <p:cNvPr id="1054" name="AutoShape 30"/>
                  <p:cNvCxnSpPr>
                    <a:cxnSpLocks noChangeShapeType="1"/>
                  </p:cNvCxnSpPr>
                  <p:nvPr/>
                </p:nvCxnSpPr>
                <p:spPr bwMode="auto">
                  <a:xfrm>
                    <a:off x="2376" y="2434"/>
                    <a:ext cx="0" cy="227"/>
                  </a:xfrm>
                  <a:prstGeom prst="straightConnector1">
                    <a:avLst/>
                  </a:prstGeom>
                  <a:noFill/>
                  <a:ln w="9525">
                    <a:solidFill>
                      <a:srgbClr val="000000"/>
                    </a:solidFill>
                    <a:round/>
                    <a:headEnd/>
                    <a:tailEnd/>
                  </a:ln>
                </p:spPr>
              </p:cxnSp>
              <p:cxnSp>
                <p:nvCxnSpPr>
                  <p:cNvPr id="1055" name="AutoShape 31"/>
                  <p:cNvCxnSpPr>
                    <a:cxnSpLocks noChangeShapeType="1"/>
                  </p:cNvCxnSpPr>
                  <p:nvPr/>
                </p:nvCxnSpPr>
                <p:spPr bwMode="auto">
                  <a:xfrm>
                    <a:off x="4218" y="2430"/>
                    <a:ext cx="0" cy="227"/>
                  </a:xfrm>
                  <a:prstGeom prst="straightConnector1">
                    <a:avLst/>
                  </a:prstGeom>
                  <a:noFill/>
                  <a:ln w="9525">
                    <a:solidFill>
                      <a:srgbClr val="000000"/>
                    </a:solidFill>
                    <a:round/>
                    <a:headEnd/>
                    <a:tailEnd/>
                  </a:ln>
                </p:spPr>
              </p:cxnSp>
              <p:cxnSp>
                <p:nvCxnSpPr>
                  <p:cNvPr id="1056" name="AutoShape 32"/>
                  <p:cNvCxnSpPr>
                    <a:cxnSpLocks noChangeShapeType="1"/>
                  </p:cNvCxnSpPr>
                  <p:nvPr/>
                </p:nvCxnSpPr>
                <p:spPr bwMode="auto">
                  <a:xfrm>
                    <a:off x="4150" y="2432"/>
                    <a:ext cx="0" cy="227"/>
                  </a:xfrm>
                  <a:prstGeom prst="straightConnector1">
                    <a:avLst/>
                  </a:prstGeom>
                  <a:noFill/>
                  <a:ln w="9525">
                    <a:solidFill>
                      <a:srgbClr val="000000"/>
                    </a:solidFill>
                    <a:round/>
                    <a:headEnd/>
                    <a:tailEnd/>
                  </a:ln>
                </p:spPr>
              </p:cxnSp>
              <p:cxnSp>
                <p:nvCxnSpPr>
                  <p:cNvPr id="1057" name="AutoShape 33"/>
                  <p:cNvCxnSpPr>
                    <a:cxnSpLocks noChangeShapeType="1"/>
                  </p:cNvCxnSpPr>
                  <p:nvPr/>
                </p:nvCxnSpPr>
                <p:spPr bwMode="auto">
                  <a:xfrm flipH="1">
                    <a:off x="2177" y="2667"/>
                    <a:ext cx="198" cy="0"/>
                  </a:xfrm>
                  <a:prstGeom prst="straightConnector1">
                    <a:avLst/>
                  </a:prstGeom>
                  <a:noFill/>
                  <a:ln w="9525">
                    <a:solidFill>
                      <a:srgbClr val="000000"/>
                    </a:solidFill>
                    <a:round/>
                    <a:headEnd/>
                    <a:tailEnd/>
                  </a:ln>
                </p:spPr>
              </p:cxnSp>
              <p:cxnSp>
                <p:nvCxnSpPr>
                  <p:cNvPr id="1058" name="AutoShape 34"/>
                  <p:cNvCxnSpPr>
                    <a:cxnSpLocks noChangeShapeType="1"/>
                  </p:cNvCxnSpPr>
                  <p:nvPr/>
                </p:nvCxnSpPr>
                <p:spPr bwMode="auto">
                  <a:xfrm>
                    <a:off x="2174" y="2668"/>
                    <a:ext cx="0" cy="170"/>
                  </a:xfrm>
                  <a:prstGeom prst="straightConnector1">
                    <a:avLst/>
                  </a:prstGeom>
                  <a:noFill/>
                  <a:ln w="9525">
                    <a:solidFill>
                      <a:srgbClr val="000000"/>
                    </a:solidFill>
                    <a:round/>
                    <a:headEnd/>
                    <a:tailEnd/>
                  </a:ln>
                </p:spPr>
              </p:cxnSp>
              <p:cxnSp>
                <p:nvCxnSpPr>
                  <p:cNvPr id="1059" name="AutoShape 35"/>
                  <p:cNvCxnSpPr>
                    <a:cxnSpLocks noChangeShapeType="1"/>
                  </p:cNvCxnSpPr>
                  <p:nvPr/>
                </p:nvCxnSpPr>
                <p:spPr bwMode="auto">
                  <a:xfrm flipH="1">
                    <a:off x="4217" y="2662"/>
                    <a:ext cx="170" cy="0"/>
                  </a:xfrm>
                  <a:prstGeom prst="straightConnector1">
                    <a:avLst/>
                  </a:prstGeom>
                  <a:noFill/>
                  <a:ln w="9525">
                    <a:solidFill>
                      <a:srgbClr val="000000"/>
                    </a:solidFill>
                    <a:round/>
                    <a:headEnd/>
                    <a:tailEnd/>
                  </a:ln>
                </p:spPr>
              </p:cxnSp>
              <p:cxnSp>
                <p:nvCxnSpPr>
                  <p:cNvPr id="1060" name="AutoShape 36"/>
                  <p:cNvCxnSpPr>
                    <a:cxnSpLocks noChangeShapeType="1"/>
                  </p:cNvCxnSpPr>
                  <p:nvPr/>
                </p:nvCxnSpPr>
                <p:spPr bwMode="auto">
                  <a:xfrm>
                    <a:off x="4402" y="2663"/>
                    <a:ext cx="0" cy="170"/>
                  </a:xfrm>
                  <a:prstGeom prst="straightConnector1">
                    <a:avLst/>
                  </a:prstGeom>
                  <a:noFill/>
                  <a:ln w="9525">
                    <a:solidFill>
                      <a:srgbClr val="000000"/>
                    </a:solidFill>
                    <a:round/>
                    <a:headEnd/>
                    <a:tailEnd/>
                  </a:ln>
                </p:spPr>
              </p:cxnSp>
              <p:cxnSp>
                <p:nvCxnSpPr>
                  <p:cNvPr id="1061" name="AutoShape 37"/>
                  <p:cNvCxnSpPr>
                    <a:cxnSpLocks noChangeShapeType="1"/>
                  </p:cNvCxnSpPr>
                  <p:nvPr/>
                </p:nvCxnSpPr>
                <p:spPr bwMode="auto">
                  <a:xfrm flipH="1">
                    <a:off x="1942" y="2838"/>
                    <a:ext cx="229" cy="0"/>
                  </a:xfrm>
                  <a:prstGeom prst="straightConnector1">
                    <a:avLst/>
                  </a:prstGeom>
                  <a:noFill/>
                  <a:ln w="9525">
                    <a:solidFill>
                      <a:srgbClr val="000000"/>
                    </a:solidFill>
                    <a:round/>
                    <a:headEnd/>
                    <a:tailEnd/>
                  </a:ln>
                </p:spPr>
              </p:cxnSp>
              <p:cxnSp>
                <p:nvCxnSpPr>
                  <p:cNvPr id="1062" name="AutoShape 38"/>
                  <p:cNvCxnSpPr>
                    <a:cxnSpLocks noChangeShapeType="1"/>
                  </p:cNvCxnSpPr>
                  <p:nvPr/>
                </p:nvCxnSpPr>
                <p:spPr bwMode="auto">
                  <a:xfrm flipH="1">
                    <a:off x="1936" y="2910"/>
                    <a:ext cx="229" cy="0"/>
                  </a:xfrm>
                  <a:prstGeom prst="straightConnector1">
                    <a:avLst/>
                  </a:prstGeom>
                  <a:noFill/>
                  <a:ln w="9525">
                    <a:solidFill>
                      <a:srgbClr val="000000"/>
                    </a:solidFill>
                    <a:round/>
                    <a:headEnd/>
                    <a:tailEnd/>
                  </a:ln>
                </p:spPr>
              </p:cxnSp>
              <p:cxnSp>
                <p:nvCxnSpPr>
                  <p:cNvPr id="1063" name="AutoShape 39"/>
                  <p:cNvCxnSpPr>
                    <a:cxnSpLocks noChangeShapeType="1"/>
                  </p:cNvCxnSpPr>
                  <p:nvPr/>
                </p:nvCxnSpPr>
                <p:spPr bwMode="auto">
                  <a:xfrm flipH="1">
                    <a:off x="1944" y="3876"/>
                    <a:ext cx="229" cy="0"/>
                  </a:xfrm>
                  <a:prstGeom prst="straightConnector1">
                    <a:avLst/>
                  </a:prstGeom>
                  <a:noFill/>
                  <a:ln w="9525">
                    <a:solidFill>
                      <a:srgbClr val="000000"/>
                    </a:solidFill>
                    <a:round/>
                    <a:headEnd/>
                    <a:tailEnd/>
                  </a:ln>
                </p:spPr>
              </p:cxnSp>
              <p:cxnSp>
                <p:nvCxnSpPr>
                  <p:cNvPr id="1064" name="AutoShape 40"/>
                  <p:cNvCxnSpPr>
                    <a:cxnSpLocks noChangeShapeType="1"/>
                  </p:cNvCxnSpPr>
                  <p:nvPr/>
                </p:nvCxnSpPr>
                <p:spPr bwMode="auto">
                  <a:xfrm flipH="1">
                    <a:off x="1932" y="3962"/>
                    <a:ext cx="238" cy="0"/>
                  </a:xfrm>
                  <a:prstGeom prst="straightConnector1">
                    <a:avLst/>
                  </a:prstGeom>
                  <a:noFill/>
                  <a:ln w="9525">
                    <a:solidFill>
                      <a:srgbClr val="000000"/>
                    </a:solidFill>
                    <a:round/>
                    <a:headEnd/>
                    <a:tailEnd/>
                  </a:ln>
                </p:spPr>
              </p:cxnSp>
              <p:cxnSp>
                <p:nvCxnSpPr>
                  <p:cNvPr id="1065" name="AutoShape 41"/>
                  <p:cNvCxnSpPr>
                    <a:cxnSpLocks noChangeShapeType="1"/>
                  </p:cNvCxnSpPr>
                  <p:nvPr/>
                </p:nvCxnSpPr>
                <p:spPr bwMode="auto">
                  <a:xfrm flipH="1">
                    <a:off x="2171" y="4139"/>
                    <a:ext cx="2228" cy="0"/>
                  </a:xfrm>
                  <a:prstGeom prst="straightConnector1">
                    <a:avLst/>
                  </a:prstGeom>
                  <a:noFill/>
                  <a:ln w="9525">
                    <a:solidFill>
                      <a:srgbClr val="000000"/>
                    </a:solidFill>
                    <a:round/>
                    <a:headEnd/>
                    <a:tailEnd/>
                  </a:ln>
                </p:spPr>
              </p:cxnSp>
              <p:cxnSp>
                <p:nvCxnSpPr>
                  <p:cNvPr id="1066" name="AutoShape 42"/>
                  <p:cNvCxnSpPr>
                    <a:cxnSpLocks noChangeShapeType="1"/>
                  </p:cNvCxnSpPr>
                  <p:nvPr/>
                </p:nvCxnSpPr>
                <p:spPr bwMode="auto">
                  <a:xfrm>
                    <a:off x="2170" y="3966"/>
                    <a:ext cx="0" cy="170"/>
                  </a:xfrm>
                  <a:prstGeom prst="straightConnector1">
                    <a:avLst/>
                  </a:prstGeom>
                  <a:noFill/>
                  <a:ln w="9525">
                    <a:solidFill>
                      <a:srgbClr val="000000"/>
                    </a:solidFill>
                    <a:round/>
                    <a:headEnd/>
                    <a:tailEnd/>
                  </a:ln>
                </p:spPr>
              </p:cxnSp>
              <p:cxnSp>
                <p:nvCxnSpPr>
                  <p:cNvPr id="1067" name="AutoShape 43"/>
                  <p:cNvCxnSpPr>
                    <a:cxnSpLocks noChangeShapeType="1"/>
                  </p:cNvCxnSpPr>
                  <p:nvPr/>
                </p:nvCxnSpPr>
                <p:spPr bwMode="auto">
                  <a:xfrm>
                    <a:off x="4405" y="2916"/>
                    <a:ext cx="0" cy="964"/>
                  </a:xfrm>
                  <a:prstGeom prst="straightConnector1">
                    <a:avLst/>
                  </a:prstGeom>
                  <a:noFill/>
                  <a:ln w="9525">
                    <a:solidFill>
                      <a:srgbClr val="000000"/>
                    </a:solidFill>
                    <a:round/>
                    <a:headEnd/>
                    <a:tailEnd/>
                  </a:ln>
                </p:spPr>
              </p:cxnSp>
              <p:cxnSp>
                <p:nvCxnSpPr>
                  <p:cNvPr id="1068" name="AutoShape 44"/>
                  <p:cNvCxnSpPr>
                    <a:cxnSpLocks noChangeShapeType="1"/>
                  </p:cNvCxnSpPr>
                  <p:nvPr/>
                </p:nvCxnSpPr>
                <p:spPr bwMode="auto">
                  <a:xfrm flipH="1">
                    <a:off x="4410" y="2912"/>
                    <a:ext cx="229" cy="0"/>
                  </a:xfrm>
                  <a:prstGeom prst="straightConnector1">
                    <a:avLst/>
                  </a:prstGeom>
                  <a:noFill/>
                  <a:ln w="9525">
                    <a:solidFill>
                      <a:srgbClr val="000000"/>
                    </a:solidFill>
                    <a:round/>
                    <a:headEnd/>
                    <a:tailEnd/>
                  </a:ln>
                </p:spPr>
              </p:cxnSp>
              <p:cxnSp>
                <p:nvCxnSpPr>
                  <p:cNvPr id="1069" name="AutoShape 45"/>
                  <p:cNvCxnSpPr>
                    <a:cxnSpLocks noChangeShapeType="1"/>
                  </p:cNvCxnSpPr>
                  <p:nvPr/>
                </p:nvCxnSpPr>
                <p:spPr bwMode="auto">
                  <a:xfrm flipH="1">
                    <a:off x="4410" y="3878"/>
                    <a:ext cx="229" cy="0"/>
                  </a:xfrm>
                  <a:prstGeom prst="straightConnector1">
                    <a:avLst/>
                  </a:prstGeom>
                  <a:noFill/>
                  <a:ln w="9525">
                    <a:solidFill>
                      <a:srgbClr val="000000"/>
                    </a:solidFill>
                    <a:round/>
                    <a:headEnd/>
                    <a:tailEnd/>
                  </a:ln>
                </p:spPr>
              </p:cxnSp>
              <p:cxnSp>
                <p:nvCxnSpPr>
                  <p:cNvPr id="1070" name="AutoShape 46"/>
                  <p:cNvCxnSpPr>
                    <a:cxnSpLocks noChangeShapeType="1"/>
                  </p:cNvCxnSpPr>
                  <p:nvPr/>
                </p:nvCxnSpPr>
                <p:spPr bwMode="auto">
                  <a:xfrm flipH="1">
                    <a:off x="4405" y="3950"/>
                    <a:ext cx="238" cy="0"/>
                  </a:xfrm>
                  <a:prstGeom prst="straightConnector1">
                    <a:avLst/>
                  </a:prstGeom>
                  <a:noFill/>
                  <a:ln w="9525">
                    <a:solidFill>
                      <a:srgbClr val="000000"/>
                    </a:solidFill>
                    <a:round/>
                    <a:headEnd/>
                    <a:tailEnd/>
                  </a:ln>
                </p:spPr>
              </p:cxnSp>
              <p:cxnSp>
                <p:nvCxnSpPr>
                  <p:cNvPr id="1071" name="AutoShape 47"/>
                  <p:cNvCxnSpPr>
                    <a:cxnSpLocks noChangeShapeType="1"/>
                  </p:cNvCxnSpPr>
                  <p:nvPr/>
                </p:nvCxnSpPr>
                <p:spPr bwMode="auto">
                  <a:xfrm>
                    <a:off x="3254" y="2669"/>
                    <a:ext cx="0" cy="1474"/>
                  </a:xfrm>
                  <a:prstGeom prst="straightConnector1">
                    <a:avLst/>
                  </a:prstGeom>
                  <a:noFill/>
                  <a:ln w="9525">
                    <a:solidFill>
                      <a:srgbClr val="000000"/>
                    </a:solidFill>
                    <a:round/>
                    <a:headEnd/>
                    <a:tailEnd/>
                  </a:ln>
                </p:spPr>
              </p:cxnSp>
              <p:sp>
                <p:nvSpPr>
                  <p:cNvPr id="1072" name="Rectangle 48"/>
                  <p:cNvSpPr>
                    <a:spLocks noChangeArrowheads="1"/>
                  </p:cNvSpPr>
                  <p:nvPr/>
                </p:nvSpPr>
                <p:spPr bwMode="auto">
                  <a:xfrm>
                    <a:off x="2880" y="2926"/>
                    <a:ext cx="57" cy="1038"/>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 name="Rectangle 49"/>
                  <p:cNvSpPr>
                    <a:spLocks noChangeArrowheads="1"/>
                  </p:cNvSpPr>
                  <p:nvPr/>
                </p:nvSpPr>
                <p:spPr bwMode="auto">
                  <a:xfrm>
                    <a:off x="3568" y="2928"/>
                    <a:ext cx="57" cy="1038"/>
                  </a:xfrm>
                  <a:prstGeom prst="rect">
                    <a:avLst/>
                  </a:prstGeom>
                  <a:solidFill>
                    <a:srgbClr val="A5A5A5"/>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 name="Rectangle 50"/>
                  <p:cNvSpPr>
                    <a:spLocks noChangeArrowheads="1"/>
                  </p:cNvSpPr>
                  <p:nvPr/>
                </p:nvSpPr>
                <p:spPr bwMode="auto">
                  <a:xfrm>
                    <a:off x="3107" y="1952"/>
                    <a:ext cx="283" cy="258"/>
                  </a:xfrm>
                  <a:prstGeom prst="rect">
                    <a:avLst/>
                  </a:prstGeom>
                  <a:solidFill>
                    <a:srgbClr val="00B050"/>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chemeClr val="tx1"/>
                        </a:solidFill>
                        <a:effectLst/>
                        <a:latin typeface="Cambria" pitchFamily="18" charset="0"/>
                        <a:ea typeface="Arial" pitchFamily="34" charset="0"/>
                        <a:cs typeface="Arial" pitchFamily="34" charset="0"/>
                      </a:rPr>
                      <a:t>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75" name="AutoShape 51"/>
                  <p:cNvCxnSpPr>
                    <a:cxnSpLocks noChangeShapeType="1"/>
                  </p:cNvCxnSpPr>
                  <p:nvPr/>
                </p:nvCxnSpPr>
                <p:spPr bwMode="auto">
                  <a:xfrm flipV="1">
                    <a:off x="2908" y="2089"/>
                    <a:ext cx="0" cy="818"/>
                  </a:xfrm>
                  <a:prstGeom prst="straightConnector1">
                    <a:avLst/>
                  </a:prstGeom>
                  <a:noFill/>
                  <a:ln w="9525">
                    <a:solidFill>
                      <a:srgbClr val="000000"/>
                    </a:solidFill>
                    <a:round/>
                    <a:headEnd/>
                    <a:tailEnd/>
                  </a:ln>
                </p:spPr>
              </p:cxnSp>
              <p:cxnSp>
                <p:nvCxnSpPr>
                  <p:cNvPr id="1076" name="AutoShape 52"/>
                  <p:cNvCxnSpPr>
                    <a:cxnSpLocks noChangeShapeType="1"/>
                  </p:cNvCxnSpPr>
                  <p:nvPr/>
                </p:nvCxnSpPr>
                <p:spPr bwMode="auto">
                  <a:xfrm>
                    <a:off x="2908" y="2082"/>
                    <a:ext cx="221" cy="0"/>
                  </a:xfrm>
                  <a:prstGeom prst="straightConnector1">
                    <a:avLst/>
                  </a:prstGeom>
                  <a:noFill/>
                  <a:ln w="6350">
                    <a:solidFill>
                      <a:srgbClr val="000000"/>
                    </a:solidFill>
                    <a:round/>
                    <a:headEnd/>
                    <a:tailEnd type="arrow" w="med" len="med"/>
                  </a:ln>
                </p:spPr>
              </p:cxnSp>
              <p:cxnSp>
                <p:nvCxnSpPr>
                  <p:cNvPr id="1077" name="AutoShape 53"/>
                  <p:cNvCxnSpPr>
                    <a:cxnSpLocks noChangeShapeType="1"/>
                  </p:cNvCxnSpPr>
                  <p:nvPr/>
                </p:nvCxnSpPr>
                <p:spPr bwMode="auto">
                  <a:xfrm>
                    <a:off x="3400" y="2077"/>
                    <a:ext cx="221" cy="0"/>
                  </a:xfrm>
                  <a:prstGeom prst="straightConnector1">
                    <a:avLst/>
                  </a:prstGeom>
                  <a:noFill/>
                  <a:ln w="6350">
                    <a:solidFill>
                      <a:srgbClr val="000000"/>
                    </a:solidFill>
                    <a:round/>
                    <a:headEnd/>
                    <a:tailEnd type="arrow" w="med" len="med"/>
                  </a:ln>
                </p:spPr>
              </p:cxnSp>
              <p:cxnSp>
                <p:nvCxnSpPr>
                  <p:cNvPr id="1078" name="AutoShape 54"/>
                  <p:cNvCxnSpPr>
                    <a:cxnSpLocks noChangeShapeType="1"/>
                  </p:cNvCxnSpPr>
                  <p:nvPr/>
                </p:nvCxnSpPr>
                <p:spPr bwMode="auto">
                  <a:xfrm flipV="1">
                    <a:off x="3596" y="2091"/>
                    <a:ext cx="0" cy="818"/>
                  </a:xfrm>
                  <a:prstGeom prst="straightConnector1">
                    <a:avLst/>
                  </a:prstGeom>
                  <a:noFill/>
                  <a:ln w="9525">
                    <a:solidFill>
                      <a:srgbClr val="000000"/>
                    </a:solidFill>
                    <a:round/>
                    <a:headEnd/>
                    <a:tailEnd/>
                  </a:ln>
                </p:spPr>
              </p:cxnSp>
              <p:sp>
                <p:nvSpPr>
                  <p:cNvPr id="1079" name="AutoShape 55"/>
                  <p:cNvSpPr>
                    <a:spLocks noChangeArrowheads="1"/>
                  </p:cNvSpPr>
                  <p:nvPr/>
                </p:nvSpPr>
                <p:spPr bwMode="auto">
                  <a:xfrm rot="10020323">
                    <a:off x="2525" y="3044"/>
                    <a:ext cx="337" cy="679"/>
                  </a:xfrm>
                  <a:prstGeom prst="curvedRightArrow">
                    <a:avLst>
                      <a:gd name="adj1" fmla="val 9421"/>
                      <a:gd name="adj2" fmla="val 49718"/>
                      <a:gd name="adj3" fmla="val 33287"/>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 name="AutoShape 56"/>
                  <p:cNvSpPr>
                    <a:spLocks noChangeArrowheads="1"/>
                  </p:cNvSpPr>
                  <p:nvPr/>
                </p:nvSpPr>
                <p:spPr bwMode="auto">
                  <a:xfrm rot="11579677" flipH="1">
                    <a:off x="3647" y="3046"/>
                    <a:ext cx="337" cy="679"/>
                  </a:xfrm>
                  <a:prstGeom prst="curvedRightArrow">
                    <a:avLst>
                      <a:gd name="adj1" fmla="val 9421"/>
                      <a:gd name="adj2" fmla="val 49718"/>
                      <a:gd name="adj3" fmla="val 33287"/>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081" name="AutoShape 57"/>
                  <p:cNvCxnSpPr>
                    <a:cxnSpLocks noChangeShapeType="1"/>
                  </p:cNvCxnSpPr>
                  <p:nvPr/>
                </p:nvCxnSpPr>
                <p:spPr bwMode="auto">
                  <a:xfrm flipV="1">
                    <a:off x="2406" y="2275"/>
                    <a:ext cx="1" cy="258"/>
                  </a:xfrm>
                  <a:prstGeom prst="straightConnector1">
                    <a:avLst/>
                  </a:prstGeom>
                  <a:noFill/>
                  <a:ln w="6350">
                    <a:solidFill>
                      <a:srgbClr val="E36C0A"/>
                    </a:solidFill>
                    <a:round/>
                    <a:headEnd/>
                    <a:tailEnd type="arrow" w="med" len="med"/>
                  </a:ln>
                </p:spPr>
              </p:cxnSp>
              <p:cxnSp>
                <p:nvCxnSpPr>
                  <p:cNvPr id="1082" name="AutoShape 58"/>
                  <p:cNvCxnSpPr>
                    <a:cxnSpLocks noChangeShapeType="1"/>
                  </p:cNvCxnSpPr>
                  <p:nvPr/>
                </p:nvCxnSpPr>
                <p:spPr bwMode="auto">
                  <a:xfrm flipV="1">
                    <a:off x="4186" y="2277"/>
                    <a:ext cx="1" cy="258"/>
                  </a:xfrm>
                  <a:prstGeom prst="straightConnector1">
                    <a:avLst/>
                  </a:prstGeom>
                  <a:noFill/>
                  <a:ln w="6350">
                    <a:solidFill>
                      <a:srgbClr val="E36C0A"/>
                    </a:solidFill>
                    <a:round/>
                    <a:headEnd/>
                    <a:tailEnd type="arrow" w="med" len="med"/>
                  </a:ln>
                </p:spPr>
              </p:cxnSp>
              <p:cxnSp>
                <p:nvCxnSpPr>
                  <p:cNvPr id="1083" name="AutoShape 59"/>
                  <p:cNvCxnSpPr>
                    <a:cxnSpLocks noChangeShapeType="1"/>
                  </p:cNvCxnSpPr>
                  <p:nvPr/>
                </p:nvCxnSpPr>
                <p:spPr bwMode="auto">
                  <a:xfrm rot="16200000" flipV="1">
                    <a:off x="4394" y="3769"/>
                    <a:ext cx="0" cy="283"/>
                  </a:xfrm>
                  <a:prstGeom prst="straightConnector1">
                    <a:avLst/>
                  </a:prstGeom>
                  <a:noFill/>
                  <a:ln w="6350">
                    <a:solidFill>
                      <a:srgbClr val="008000"/>
                    </a:solidFill>
                    <a:round/>
                    <a:headEnd/>
                    <a:tailEnd type="arrow" w="med" len="med"/>
                  </a:ln>
                </p:spPr>
              </p:cxnSp>
              <p:cxnSp>
                <p:nvCxnSpPr>
                  <p:cNvPr id="1084" name="AutoShape 60"/>
                  <p:cNvCxnSpPr>
                    <a:cxnSpLocks noChangeShapeType="1"/>
                  </p:cNvCxnSpPr>
                  <p:nvPr/>
                </p:nvCxnSpPr>
                <p:spPr bwMode="auto">
                  <a:xfrm flipH="1" flipV="1">
                    <a:off x="1812" y="2869"/>
                    <a:ext cx="258" cy="1"/>
                  </a:xfrm>
                  <a:prstGeom prst="straightConnector1">
                    <a:avLst/>
                  </a:prstGeom>
                  <a:noFill/>
                  <a:ln w="6350">
                    <a:solidFill>
                      <a:srgbClr val="E36C0A"/>
                    </a:solidFill>
                    <a:round/>
                    <a:headEnd/>
                    <a:tailEnd type="arrow" w="med" len="med"/>
                  </a:ln>
                </p:spPr>
              </p:cxnSp>
              <p:cxnSp>
                <p:nvCxnSpPr>
                  <p:cNvPr id="1085" name="AutoShape 61"/>
                  <p:cNvCxnSpPr>
                    <a:cxnSpLocks noChangeShapeType="1"/>
                  </p:cNvCxnSpPr>
                  <p:nvPr/>
                </p:nvCxnSpPr>
                <p:spPr bwMode="auto">
                  <a:xfrm rot="5400000" flipH="1" flipV="1">
                    <a:off x="4646" y="2741"/>
                    <a:ext cx="1" cy="258"/>
                  </a:xfrm>
                  <a:prstGeom prst="straightConnector1">
                    <a:avLst/>
                  </a:prstGeom>
                  <a:noFill/>
                  <a:ln w="6350">
                    <a:solidFill>
                      <a:srgbClr val="E36C0A"/>
                    </a:solidFill>
                    <a:round/>
                    <a:headEnd/>
                    <a:tailEnd type="arrow" w="med" len="med"/>
                  </a:ln>
                </p:spPr>
              </p:cxnSp>
              <p:cxnSp>
                <p:nvCxnSpPr>
                  <p:cNvPr id="1086" name="AutoShape 62"/>
                  <p:cNvCxnSpPr>
                    <a:cxnSpLocks noChangeShapeType="1"/>
                  </p:cNvCxnSpPr>
                  <p:nvPr/>
                </p:nvCxnSpPr>
                <p:spPr bwMode="auto">
                  <a:xfrm rot="5400000" flipH="1" flipV="1">
                    <a:off x="2181" y="3779"/>
                    <a:ext cx="1" cy="258"/>
                  </a:xfrm>
                  <a:prstGeom prst="straightConnector1">
                    <a:avLst/>
                  </a:prstGeom>
                  <a:noFill/>
                  <a:ln w="6350">
                    <a:solidFill>
                      <a:srgbClr val="008000"/>
                    </a:solidFill>
                    <a:round/>
                    <a:headEnd/>
                    <a:tailEnd type="arrow" w="med" len="med"/>
                  </a:ln>
                </p:spPr>
              </p:cxnSp>
              <p:cxnSp>
                <p:nvCxnSpPr>
                  <p:cNvPr id="1087" name="AutoShape 63"/>
                  <p:cNvCxnSpPr>
                    <a:cxnSpLocks noChangeShapeType="1"/>
                  </p:cNvCxnSpPr>
                  <p:nvPr/>
                </p:nvCxnSpPr>
                <p:spPr bwMode="auto">
                  <a:xfrm rot="5400000" flipH="1" flipV="1">
                    <a:off x="3283" y="2872"/>
                    <a:ext cx="1" cy="283"/>
                  </a:xfrm>
                  <a:prstGeom prst="straightConnector1">
                    <a:avLst/>
                  </a:prstGeom>
                  <a:noFill/>
                  <a:ln w="6350">
                    <a:solidFill>
                      <a:srgbClr val="008000"/>
                    </a:solidFill>
                    <a:round/>
                    <a:headEnd/>
                    <a:tailEnd type="arrow" w="med" len="med"/>
                  </a:ln>
                </p:spPr>
              </p:cxnSp>
              <p:cxnSp>
                <p:nvCxnSpPr>
                  <p:cNvPr id="1088" name="AutoShape 64"/>
                  <p:cNvCxnSpPr>
                    <a:cxnSpLocks noChangeShapeType="1"/>
                  </p:cNvCxnSpPr>
                  <p:nvPr/>
                </p:nvCxnSpPr>
                <p:spPr bwMode="auto">
                  <a:xfrm rot="5400000" flipH="1" flipV="1">
                    <a:off x="3285" y="3301"/>
                    <a:ext cx="1" cy="283"/>
                  </a:xfrm>
                  <a:prstGeom prst="straightConnector1">
                    <a:avLst/>
                  </a:prstGeom>
                  <a:noFill/>
                  <a:ln w="6350">
                    <a:solidFill>
                      <a:srgbClr val="008000"/>
                    </a:solidFill>
                    <a:round/>
                    <a:headEnd/>
                    <a:tailEnd type="arrow" w="med" len="med"/>
                  </a:ln>
                </p:spPr>
              </p:cxnSp>
              <p:cxnSp>
                <p:nvCxnSpPr>
                  <p:cNvPr id="1089" name="AutoShape 65"/>
                  <p:cNvCxnSpPr>
                    <a:cxnSpLocks noChangeShapeType="1"/>
                  </p:cNvCxnSpPr>
                  <p:nvPr/>
                </p:nvCxnSpPr>
                <p:spPr bwMode="auto">
                  <a:xfrm rot="5400000" flipH="1" flipV="1">
                    <a:off x="3301" y="3709"/>
                    <a:ext cx="1" cy="283"/>
                  </a:xfrm>
                  <a:prstGeom prst="straightConnector1">
                    <a:avLst/>
                  </a:prstGeom>
                  <a:noFill/>
                  <a:ln w="6350">
                    <a:solidFill>
                      <a:srgbClr val="008000"/>
                    </a:solidFill>
                    <a:round/>
                    <a:headEnd/>
                    <a:tailEnd type="arrow" w="med" len="med"/>
                  </a:ln>
                </p:spPr>
              </p:cxnSp>
              <p:cxnSp>
                <p:nvCxnSpPr>
                  <p:cNvPr id="1090" name="AutoShape 66"/>
                  <p:cNvCxnSpPr>
                    <a:cxnSpLocks noChangeShapeType="1"/>
                  </p:cNvCxnSpPr>
                  <p:nvPr/>
                </p:nvCxnSpPr>
                <p:spPr bwMode="auto">
                  <a:xfrm flipV="1">
                    <a:off x="2898" y="3985"/>
                    <a:ext cx="1" cy="283"/>
                  </a:xfrm>
                  <a:prstGeom prst="straightConnector1">
                    <a:avLst/>
                  </a:prstGeom>
                  <a:noFill/>
                  <a:ln w="6350">
                    <a:solidFill>
                      <a:srgbClr val="000000"/>
                    </a:solidFill>
                    <a:round/>
                    <a:headEnd/>
                    <a:tailEnd type="arrow" w="med" len="med"/>
                  </a:ln>
                </p:spPr>
              </p:cxnSp>
              <p:cxnSp>
                <p:nvCxnSpPr>
                  <p:cNvPr id="1091" name="AutoShape 67"/>
                  <p:cNvCxnSpPr>
                    <a:cxnSpLocks noChangeShapeType="1"/>
                  </p:cNvCxnSpPr>
                  <p:nvPr/>
                </p:nvCxnSpPr>
                <p:spPr bwMode="auto">
                  <a:xfrm flipV="1">
                    <a:off x="3264" y="4169"/>
                    <a:ext cx="1" cy="454"/>
                  </a:xfrm>
                  <a:prstGeom prst="straightConnector1">
                    <a:avLst/>
                  </a:prstGeom>
                  <a:noFill/>
                  <a:ln w="6350">
                    <a:solidFill>
                      <a:srgbClr val="000000"/>
                    </a:solidFill>
                    <a:round/>
                    <a:headEnd/>
                    <a:tailEnd type="arrow" w="med" len="med"/>
                  </a:ln>
                </p:spPr>
              </p:cxnSp>
              <p:cxnSp>
                <p:nvCxnSpPr>
                  <p:cNvPr id="1092" name="AutoShape 68"/>
                  <p:cNvCxnSpPr>
                    <a:cxnSpLocks noChangeShapeType="1"/>
                  </p:cNvCxnSpPr>
                  <p:nvPr/>
                </p:nvCxnSpPr>
                <p:spPr bwMode="auto">
                  <a:xfrm flipV="1">
                    <a:off x="3588" y="4003"/>
                    <a:ext cx="1" cy="283"/>
                  </a:xfrm>
                  <a:prstGeom prst="straightConnector1">
                    <a:avLst/>
                  </a:prstGeom>
                  <a:noFill/>
                  <a:ln w="6350">
                    <a:solidFill>
                      <a:srgbClr val="000000"/>
                    </a:solidFill>
                    <a:round/>
                    <a:headEnd/>
                    <a:tailEnd type="arrow" w="med" len="med"/>
                  </a:ln>
                </p:spPr>
              </p:cxnSp>
            </p:grpSp>
          </p:grpSp>
          <p:grpSp>
            <p:nvGrpSpPr>
              <p:cNvPr id="1093" name="Group 69"/>
              <p:cNvGrpSpPr>
                <a:grpSpLocks/>
              </p:cNvGrpSpPr>
              <p:nvPr/>
            </p:nvGrpSpPr>
            <p:grpSpPr bwMode="auto">
              <a:xfrm>
                <a:off x="4700" y="1997"/>
                <a:ext cx="2599" cy="6116"/>
                <a:chOff x="4460" y="1757"/>
                <a:chExt cx="2599" cy="6116"/>
              </a:xfrm>
            </p:grpSpPr>
            <p:grpSp>
              <p:nvGrpSpPr>
                <p:cNvPr id="1094" name="Group 70"/>
                <p:cNvGrpSpPr>
                  <a:grpSpLocks/>
                </p:cNvGrpSpPr>
                <p:nvPr/>
              </p:nvGrpSpPr>
              <p:grpSpPr bwMode="auto">
                <a:xfrm>
                  <a:off x="4460" y="1757"/>
                  <a:ext cx="2599" cy="6116"/>
                  <a:chOff x="4460" y="1757"/>
                  <a:chExt cx="2599" cy="6116"/>
                </a:xfrm>
              </p:grpSpPr>
              <p:sp>
                <p:nvSpPr>
                  <p:cNvPr id="1095" name="Rectangle 71"/>
                  <p:cNvSpPr>
                    <a:spLocks noChangeArrowheads="1"/>
                  </p:cNvSpPr>
                  <p:nvPr/>
                </p:nvSpPr>
                <p:spPr bwMode="auto">
                  <a:xfrm>
                    <a:off x="4460" y="5698"/>
                    <a:ext cx="1552" cy="595"/>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611188" lvl="0" indent="0" algn="r" defTabSz="91440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ambria" pitchFamily="18" charset="0"/>
                        <a:ea typeface="Arial" pitchFamily="34" charset="0"/>
                        <a:cs typeface="Arial" pitchFamily="34" charset="0"/>
                      </a:rPr>
                      <a:t>-289</a:t>
                    </a:r>
                  </a:p>
                  <a:p>
                    <a:pPr marL="0" marR="0" lvl="0" indent="0"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smtClean="0">
                        <a:ln>
                          <a:noFill/>
                        </a:ln>
                        <a:solidFill>
                          <a:schemeClr val="tx1"/>
                        </a:solidFill>
                        <a:effectLst/>
                        <a:latin typeface="Cambria" pitchFamily="18" charset="0"/>
                        <a:ea typeface="Arial" pitchFamily="34" charset="0"/>
                        <a:cs typeface="Arial" pitchFamily="34" charset="0"/>
                      </a:rPr>
                      <a:t>Acetate/CO</a:t>
                    </a:r>
                    <a:r>
                      <a:rPr kumimoji="0" lang="en-US" sz="900" b="1" i="0" u="none" strike="noStrike" cap="none" normalizeH="0" baseline="-25000" dirty="0" smtClean="0">
                        <a:ln>
                          <a:noFill/>
                        </a:ln>
                        <a:solidFill>
                          <a:schemeClr val="tx1"/>
                        </a:solidFill>
                        <a:effectLst/>
                        <a:latin typeface="Cambria" pitchFamily="18" charset="0"/>
                        <a:ea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6" name="Rectangle 72"/>
                  <p:cNvSpPr>
                    <a:spLocks noChangeArrowheads="1"/>
                  </p:cNvSpPr>
                  <p:nvPr/>
                </p:nvSpPr>
                <p:spPr bwMode="auto">
                  <a:xfrm>
                    <a:off x="6173" y="2307"/>
                    <a:ext cx="886" cy="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ambria" pitchFamily="18" charset="0"/>
                        <a:ea typeface="Arial" pitchFamily="34" charset="0"/>
                        <a:cs typeface="Arial" pitchFamily="34" charset="0"/>
                      </a:rPr>
                      <a:t>+818</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smtClean="0">
                        <a:ln>
                          <a:noFill/>
                        </a:ln>
                        <a:solidFill>
                          <a:schemeClr val="tx1"/>
                        </a:solidFill>
                        <a:effectLst/>
                        <a:latin typeface="Cambria" pitchFamily="18" charset="0"/>
                        <a:ea typeface="Arial" pitchFamily="34" charset="0"/>
                        <a:cs typeface="Arial" pitchFamily="34" charset="0"/>
                      </a:rPr>
                      <a:t>O</a:t>
                    </a:r>
                    <a:r>
                      <a:rPr kumimoji="0" lang="en-US" sz="900" b="1" i="0" u="none" strike="noStrike" cap="none" normalizeH="0" baseline="-25000" dirty="0" smtClean="0">
                        <a:ln>
                          <a:noFill/>
                        </a:ln>
                        <a:solidFill>
                          <a:schemeClr val="tx1"/>
                        </a:solidFill>
                        <a:effectLst/>
                        <a:latin typeface="Cambria" pitchFamily="18" charset="0"/>
                        <a:ea typeface="Arial" pitchFamily="34" charset="0"/>
                        <a:cs typeface="Arial" pitchFamily="34" charset="0"/>
                      </a:rPr>
                      <a:t>2</a:t>
                    </a:r>
                    <a:r>
                      <a:rPr kumimoji="0" lang="en-US" sz="900" b="1" i="0" u="none" strike="noStrike" cap="none" normalizeH="0" baseline="0" dirty="0" smtClean="0">
                        <a:ln>
                          <a:noFill/>
                        </a:ln>
                        <a:solidFill>
                          <a:schemeClr val="tx1"/>
                        </a:solidFill>
                        <a:effectLst/>
                        <a:latin typeface="Cambria" pitchFamily="18" charset="0"/>
                        <a:ea typeface="Arial" pitchFamily="34" charset="0"/>
                        <a:cs typeface="Arial" pitchFamily="34" charset="0"/>
                      </a:rPr>
                      <a:t>/H</a:t>
                    </a:r>
                    <a:r>
                      <a:rPr kumimoji="0" lang="en-US" sz="900" b="1" i="0" u="none" strike="noStrike" cap="none" normalizeH="0" baseline="-25000" dirty="0" smtClean="0">
                        <a:ln>
                          <a:noFill/>
                        </a:ln>
                        <a:solidFill>
                          <a:schemeClr val="tx1"/>
                        </a:solidFill>
                        <a:effectLst/>
                        <a:latin typeface="Cambria" pitchFamily="18" charset="0"/>
                        <a:ea typeface="Arial" pitchFamily="34" charset="0"/>
                        <a:cs typeface="Arial" pitchFamily="34" charset="0"/>
                      </a:rPr>
                      <a:t>2</a:t>
                    </a:r>
                    <a:r>
                      <a:rPr kumimoji="0" lang="en-US" sz="900" b="1" i="0" u="none" strike="noStrike" cap="none" normalizeH="0" baseline="0" dirty="0" smtClean="0">
                        <a:ln>
                          <a:noFill/>
                        </a:ln>
                        <a:solidFill>
                          <a:schemeClr val="tx1"/>
                        </a:solidFill>
                        <a:effectLst/>
                        <a:latin typeface="Cambria" pitchFamily="18" charset="0"/>
                        <a:ea typeface="Arial" pitchFamily="34" charset="0"/>
                        <a:cs typeface="Arial" pitchFamily="34" charset="0"/>
                      </a:rPr>
                      <a:t>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7" name="Rectangle 73"/>
                  <p:cNvSpPr>
                    <a:spLocks noChangeArrowheads="1"/>
                  </p:cNvSpPr>
                  <p:nvPr/>
                </p:nvSpPr>
                <p:spPr bwMode="auto">
                  <a:xfrm>
                    <a:off x="6201" y="4505"/>
                    <a:ext cx="170" cy="18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Cambria" pitchFamily="18" charset="0"/>
                        <a:ea typeface="Arial"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8" name="Rectangle 74"/>
                  <p:cNvSpPr>
                    <a:spLocks noChangeArrowheads="1"/>
                  </p:cNvSpPr>
                  <p:nvPr/>
                </p:nvSpPr>
                <p:spPr bwMode="auto">
                  <a:xfrm>
                    <a:off x="5303" y="4531"/>
                    <a:ext cx="113" cy="18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latin typeface="Cambria" pitchFamily="18" charset="0"/>
                        <a:ea typeface="Arial"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9" name="Rectangle 75"/>
                  <p:cNvSpPr>
                    <a:spLocks noChangeArrowheads="1"/>
                  </p:cNvSpPr>
                  <p:nvPr/>
                </p:nvSpPr>
                <p:spPr bwMode="auto">
                  <a:xfrm>
                    <a:off x="5209" y="1757"/>
                    <a:ext cx="1247" cy="22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Cambria" pitchFamily="18" charset="0"/>
                        <a:ea typeface="Arial" pitchFamily="34" charset="0"/>
                        <a:cs typeface="Arial" pitchFamily="34" charset="0"/>
                      </a:rPr>
                      <a:t>E vs. NHE (mV)</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0" name="Rectangle 76"/>
                  <p:cNvSpPr>
                    <a:spLocks noChangeArrowheads="1"/>
                  </p:cNvSpPr>
                  <p:nvPr/>
                </p:nvSpPr>
                <p:spPr bwMode="auto">
                  <a:xfrm>
                    <a:off x="5385" y="7693"/>
                    <a:ext cx="485" cy="1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0" i="0" u="none" strike="noStrike" cap="none" normalizeH="0" baseline="0" dirty="0" smtClean="0">
                        <a:ln>
                          <a:noFill/>
                        </a:ln>
                        <a:solidFill>
                          <a:schemeClr val="tx1"/>
                        </a:solidFill>
                        <a:effectLst/>
                        <a:latin typeface="Cambria" pitchFamily="18" charset="0"/>
                        <a:ea typeface="Arial" pitchFamily="34" charset="0"/>
                        <a:cs typeface="Arial" pitchFamily="34" charset="0"/>
                      </a:rPr>
                      <a:t>Anode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1" name="Rectangle 77"/>
                  <p:cNvSpPr>
                    <a:spLocks noChangeArrowheads="1"/>
                  </p:cNvSpPr>
                  <p:nvPr/>
                </p:nvSpPr>
                <p:spPr bwMode="auto">
                  <a:xfrm>
                    <a:off x="5875" y="7679"/>
                    <a:ext cx="581" cy="1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0" i="0" u="none" strike="noStrike" cap="none" normalizeH="0" baseline="0" dirty="0" smtClean="0">
                        <a:ln>
                          <a:noFill/>
                        </a:ln>
                        <a:solidFill>
                          <a:schemeClr val="tx1"/>
                        </a:solidFill>
                        <a:effectLst/>
                        <a:latin typeface="Cambria" pitchFamily="18" charset="0"/>
                        <a:ea typeface="Arial" pitchFamily="34" charset="0"/>
                        <a:cs typeface="Arial" pitchFamily="34" charset="0"/>
                      </a:rPr>
                      <a:t>Cathode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2" name="Rectangle 78"/>
                  <p:cNvSpPr>
                    <a:spLocks noChangeArrowheads="1"/>
                  </p:cNvSpPr>
                  <p:nvPr/>
                </p:nvSpPr>
                <p:spPr bwMode="auto">
                  <a:xfrm>
                    <a:off x="6147" y="6229"/>
                    <a:ext cx="886" cy="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ambria" pitchFamily="18" charset="0"/>
                        <a:ea typeface="Arial" pitchFamily="34" charset="0"/>
                        <a:cs typeface="Arial" pitchFamily="34" charset="0"/>
                      </a:rPr>
                      <a:t>- 414</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dirty="0" smtClean="0">
                        <a:ln>
                          <a:noFill/>
                        </a:ln>
                        <a:solidFill>
                          <a:schemeClr val="tx1"/>
                        </a:solidFill>
                        <a:effectLst/>
                        <a:latin typeface="Cambria" pitchFamily="18" charset="0"/>
                        <a:ea typeface="Arial" pitchFamily="34" charset="0"/>
                        <a:cs typeface="Arial" pitchFamily="34" charset="0"/>
                      </a:rPr>
                      <a:t>H</a:t>
                    </a:r>
                    <a:r>
                      <a:rPr kumimoji="0" lang="en-US" sz="900" b="1" i="0" u="none" strike="noStrike" cap="none" normalizeH="0" baseline="30000" dirty="0" smtClean="0">
                        <a:ln>
                          <a:noFill/>
                        </a:ln>
                        <a:solidFill>
                          <a:schemeClr val="tx1"/>
                        </a:solidFill>
                        <a:effectLst/>
                        <a:latin typeface="Cambria" pitchFamily="18" charset="0"/>
                        <a:ea typeface="Arial" pitchFamily="34" charset="0"/>
                        <a:cs typeface="Arial" pitchFamily="34" charset="0"/>
                      </a:rPr>
                      <a:t>+</a:t>
                    </a:r>
                    <a:r>
                      <a:rPr kumimoji="0" lang="en-US" sz="900" b="1" i="0" u="none" strike="noStrike" cap="none" normalizeH="0" baseline="0" dirty="0" smtClean="0">
                        <a:ln>
                          <a:noFill/>
                        </a:ln>
                        <a:solidFill>
                          <a:schemeClr val="tx1"/>
                        </a:solidFill>
                        <a:effectLst/>
                        <a:latin typeface="Cambria" pitchFamily="18" charset="0"/>
                        <a:ea typeface="Arial" pitchFamily="34" charset="0"/>
                        <a:cs typeface="Arial" pitchFamily="34" charset="0"/>
                      </a:rPr>
                      <a:t>/H</a:t>
                    </a:r>
                    <a:r>
                      <a:rPr kumimoji="0" lang="en-US" sz="900" b="1" i="0" u="none" strike="noStrike" cap="none" normalizeH="0" baseline="-25000" dirty="0" smtClean="0">
                        <a:ln>
                          <a:noFill/>
                        </a:ln>
                        <a:solidFill>
                          <a:schemeClr val="tx1"/>
                        </a:solidFill>
                        <a:effectLst/>
                        <a:latin typeface="Cambria" pitchFamily="18" charset="0"/>
                        <a:ea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03" name="Group 79"/>
                <p:cNvGrpSpPr>
                  <a:grpSpLocks/>
                </p:cNvGrpSpPr>
                <p:nvPr/>
              </p:nvGrpSpPr>
              <p:grpSpPr bwMode="auto">
                <a:xfrm>
                  <a:off x="5473" y="2065"/>
                  <a:ext cx="663" cy="5578"/>
                  <a:chOff x="5473" y="2065"/>
                  <a:chExt cx="663" cy="5578"/>
                </a:xfrm>
              </p:grpSpPr>
              <p:sp>
                <p:nvSpPr>
                  <p:cNvPr id="1104" name="Rectangle 80"/>
                  <p:cNvSpPr>
                    <a:spLocks noChangeArrowheads="1"/>
                  </p:cNvSpPr>
                  <p:nvPr/>
                </p:nvSpPr>
                <p:spPr bwMode="auto">
                  <a:xfrm>
                    <a:off x="5565" y="2077"/>
                    <a:ext cx="57" cy="5175"/>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5" name="Rectangle 81"/>
                  <p:cNvSpPr>
                    <a:spLocks noChangeArrowheads="1"/>
                  </p:cNvSpPr>
                  <p:nvPr/>
                </p:nvSpPr>
                <p:spPr bwMode="auto">
                  <a:xfrm>
                    <a:off x="5987" y="2065"/>
                    <a:ext cx="57" cy="5175"/>
                  </a:xfrm>
                  <a:prstGeom prst="rect">
                    <a:avLst/>
                  </a:prstGeom>
                  <a:solidFill>
                    <a:srgbClr val="A5A5A5"/>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106" name="AutoShape 82"/>
                  <p:cNvCxnSpPr>
                    <a:cxnSpLocks noChangeShapeType="1"/>
                  </p:cNvCxnSpPr>
                  <p:nvPr/>
                </p:nvCxnSpPr>
                <p:spPr bwMode="auto">
                  <a:xfrm flipV="1">
                    <a:off x="5590" y="7349"/>
                    <a:ext cx="1" cy="283"/>
                  </a:xfrm>
                  <a:prstGeom prst="straightConnector1">
                    <a:avLst/>
                  </a:prstGeom>
                  <a:noFill/>
                  <a:ln w="6350">
                    <a:solidFill>
                      <a:srgbClr val="000000"/>
                    </a:solidFill>
                    <a:round/>
                    <a:headEnd/>
                    <a:tailEnd type="arrow" w="med" len="med"/>
                  </a:ln>
                </p:spPr>
              </p:cxnSp>
              <p:cxnSp>
                <p:nvCxnSpPr>
                  <p:cNvPr id="1107" name="AutoShape 83"/>
                  <p:cNvCxnSpPr>
                    <a:cxnSpLocks noChangeShapeType="1"/>
                  </p:cNvCxnSpPr>
                  <p:nvPr/>
                </p:nvCxnSpPr>
                <p:spPr bwMode="auto">
                  <a:xfrm flipV="1">
                    <a:off x="6028" y="7360"/>
                    <a:ext cx="1" cy="283"/>
                  </a:xfrm>
                  <a:prstGeom prst="straightConnector1">
                    <a:avLst/>
                  </a:prstGeom>
                  <a:noFill/>
                  <a:ln w="6350">
                    <a:solidFill>
                      <a:srgbClr val="000000"/>
                    </a:solidFill>
                    <a:round/>
                    <a:headEnd/>
                    <a:tailEnd type="arrow" w="med" len="med"/>
                  </a:ln>
                </p:spPr>
              </p:cxnSp>
              <p:cxnSp>
                <p:nvCxnSpPr>
                  <p:cNvPr id="1108" name="AutoShape 84"/>
                  <p:cNvCxnSpPr>
                    <a:cxnSpLocks noChangeShapeType="1"/>
                  </p:cNvCxnSpPr>
                  <p:nvPr/>
                </p:nvCxnSpPr>
                <p:spPr bwMode="auto">
                  <a:xfrm>
                    <a:off x="5473" y="4623"/>
                    <a:ext cx="227" cy="0"/>
                  </a:xfrm>
                  <a:prstGeom prst="straightConnector1">
                    <a:avLst/>
                  </a:prstGeom>
                  <a:noFill/>
                  <a:ln w="9525">
                    <a:solidFill>
                      <a:srgbClr val="000000"/>
                    </a:solidFill>
                    <a:round/>
                    <a:headEnd/>
                    <a:tailEnd/>
                  </a:ln>
                </p:spPr>
              </p:cxnSp>
              <p:cxnSp>
                <p:nvCxnSpPr>
                  <p:cNvPr id="1109" name="AutoShape 85"/>
                  <p:cNvCxnSpPr>
                    <a:cxnSpLocks noChangeShapeType="1"/>
                  </p:cNvCxnSpPr>
                  <p:nvPr/>
                </p:nvCxnSpPr>
                <p:spPr bwMode="auto">
                  <a:xfrm>
                    <a:off x="5909" y="4625"/>
                    <a:ext cx="227" cy="0"/>
                  </a:xfrm>
                  <a:prstGeom prst="straightConnector1">
                    <a:avLst/>
                  </a:prstGeom>
                  <a:noFill/>
                  <a:ln w="9525">
                    <a:solidFill>
                      <a:srgbClr val="000000"/>
                    </a:solidFill>
                    <a:round/>
                    <a:headEnd/>
                    <a:tailEnd/>
                  </a:ln>
                </p:spPr>
              </p:cxnSp>
              <p:cxnSp>
                <p:nvCxnSpPr>
                  <p:cNvPr id="1110" name="AutoShape 86"/>
                  <p:cNvCxnSpPr>
                    <a:cxnSpLocks noChangeShapeType="1"/>
                  </p:cNvCxnSpPr>
                  <p:nvPr/>
                </p:nvCxnSpPr>
                <p:spPr bwMode="auto">
                  <a:xfrm>
                    <a:off x="5909" y="2427"/>
                    <a:ext cx="227" cy="0"/>
                  </a:xfrm>
                  <a:prstGeom prst="straightConnector1">
                    <a:avLst/>
                  </a:prstGeom>
                  <a:noFill/>
                  <a:ln w="9525">
                    <a:solidFill>
                      <a:srgbClr val="000000"/>
                    </a:solidFill>
                    <a:round/>
                    <a:headEnd/>
                    <a:tailEnd/>
                  </a:ln>
                </p:spPr>
              </p:cxnSp>
              <p:cxnSp>
                <p:nvCxnSpPr>
                  <p:cNvPr id="1111" name="AutoShape 87"/>
                  <p:cNvCxnSpPr>
                    <a:cxnSpLocks noChangeShapeType="1"/>
                  </p:cNvCxnSpPr>
                  <p:nvPr/>
                </p:nvCxnSpPr>
                <p:spPr bwMode="auto">
                  <a:xfrm>
                    <a:off x="5477" y="5691"/>
                    <a:ext cx="227" cy="0"/>
                  </a:xfrm>
                  <a:prstGeom prst="straightConnector1">
                    <a:avLst/>
                  </a:prstGeom>
                  <a:noFill/>
                  <a:ln w="9525">
                    <a:solidFill>
                      <a:srgbClr val="000000"/>
                    </a:solidFill>
                    <a:round/>
                    <a:headEnd/>
                    <a:tailEnd/>
                  </a:ln>
                </p:spPr>
              </p:cxnSp>
              <p:cxnSp>
                <p:nvCxnSpPr>
                  <p:cNvPr id="1112" name="AutoShape 88"/>
                  <p:cNvCxnSpPr>
                    <a:cxnSpLocks noChangeShapeType="1"/>
                  </p:cNvCxnSpPr>
                  <p:nvPr/>
                </p:nvCxnSpPr>
                <p:spPr bwMode="auto">
                  <a:xfrm>
                    <a:off x="5883" y="6349"/>
                    <a:ext cx="227" cy="0"/>
                  </a:xfrm>
                  <a:prstGeom prst="straightConnector1">
                    <a:avLst/>
                  </a:prstGeom>
                  <a:noFill/>
                  <a:ln w="9525">
                    <a:solidFill>
                      <a:srgbClr val="000000"/>
                    </a:solidFill>
                    <a:round/>
                    <a:headEnd/>
                    <a:tailEnd/>
                  </a:ln>
                </p:spPr>
              </p:cxnSp>
            </p:grpSp>
          </p:grpSp>
          <p:grpSp>
            <p:nvGrpSpPr>
              <p:cNvPr id="1113" name="Group 89"/>
              <p:cNvGrpSpPr>
                <a:grpSpLocks/>
              </p:cNvGrpSpPr>
              <p:nvPr/>
            </p:nvGrpSpPr>
            <p:grpSpPr bwMode="auto">
              <a:xfrm>
                <a:off x="1605" y="5216"/>
                <a:ext cx="3203" cy="2937"/>
                <a:chOff x="1365" y="4976"/>
                <a:chExt cx="3203" cy="2937"/>
              </a:xfrm>
            </p:grpSpPr>
            <p:grpSp>
              <p:nvGrpSpPr>
                <p:cNvPr id="1114" name="Group 90"/>
                <p:cNvGrpSpPr>
                  <a:grpSpLocks/>
                </p:cNvGrpSpPr>
                <p:nvPr/>
              </p:nvGrpSpPr>
              <p:grpSpPr bwMode="auto">
                <a:xfrm>
                  <a:off x="1365" y="4976"/>
                  <a:ext cx="3203" cy="2937"/>
                  <a:chOff x="1365" y="4976"/>
                  <a:chExt cx="3203" cy="2937"/>
                </a:xfrm>
              </p:grpSpPr>
              <p:sp>
                <p:nvSpPr>
                  <p:cNvPr id="1115" name="Rectangle 91"/>
                  <p:cNvSpPr>
                    <a:spLocks noChangeArrowheads="1"/>
                  </p:cNvSpPr>
                  <p:nvPr/>
                </p:nvSpPr>
                <p:spPr bwMode="auto">
                  <a:xfrm>
                    <a:off x="1365" y="6925"/>
                    <a:ext cx="567" cy="1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Cambria" pitchFamily="18" charset="0"/>
                        <a:ea typeface="Arial" pitchFamily="34" charset="0"/>
                        <a:cs typeface="Arial" pitchFamily="34" charset="0"/>
                      </a:rPr>
                      <a:t>Feed In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 name="Rectangle 92"/>
                  <p:cNvSpPr>
                    <a:spLocks noChangeArrowheads="1"/>
                  </p:cNvSpPr>
                  <p:nvPr/>
                </p:nvSpPr>
                <p:spPr bwMode="auto">
                  <a:xfrm>
                    <a:off x="2161" y="6842"/>
                    <a:ext cx="485" cy="1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0" i="0" u="none" strike="noStrike" cap="none" normalizeH="0" baseline="0" dirty="0" smtClean="0">
                        <a:ln>
                          <a:noFill/>
                        </a:ln>
                        <a:solidFill>
                          <a:schemeClr val="tx1"/>
                        </a:solidFill>
                        <a:effectLst/>
                        <a:latin typeface="Cambria" pitchFamily="18" charset="0"/>
                        <a:ea typeface="Arial" pitchFamily="34" charset="0"/>
                        <a:cs typeface="Arial" pitchFamily="34" charset="0"/>
                      </a:rPr>
                      <a:t>Acetate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7" name="Text Box 93"/>
                  <p:cNvSpPr txBox="1">
                    <a:spLocks noChangeArrowheads="1"/>
                  </p:cNvSpPr>
                  <p:nvPr/>
                </p:nvSpPr>
                <p:spPr bwMode="auto">
                  <a:xfrm>
                    <a:off x="3374" y="4990"/>
                    <a:ext cx="201" cy="258"/>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e</a:t>
                    </a:r>
                    <a:r>
                      <a:rPr kumimoji="0" lang="en-US" sz="800" b="0" i="0" u="none" strike="noStrike" cap="none" normalizeH="0" baseline="30000" smtClean="0">
                        <a:ln>
                          <a:noFill/>
                        </a:ln>
                        <a:solidFill>
                          <a:schemeClr val="tx1"/>
                        </a:solidFill>
                        <a:effectLst/>
                        <a:latin typeface="Cambria" pitchFamily="18" charset="0"/>
                        <a:ea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8" name="Text Box 94"/>
                  <p:cNvSpPr txBox="1">
                    <a:spLocks noChangeArrowheads="1"/>
                  </p:cNvSpPr>
                  <p:nvPr/>
                </p:nvSpPr>
                <p:spPr bwMode="auto">
                  <a:xfrm>
                    <a:off x="2877" y="4976"/>
                    <a:ext cx="201" cy="258"/>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e</a:t>
                    </a:r>
                    <a:r>
                      <a:rPr kumimoji="0" lang="en-US" sz="800" b="0" i="0" u="none" strike="noStrike" cap="none" normalizeH="0" baseline="30000" smtClean="0">
                        <a:ln>
                          <a:noFill/>
                        </a:ln>
                        <a:solidFill>
                          <a:schemeClr val="tx1"/>
                        </a:solidFill>
                        <a:effectLst/>
                        <a:latin typeface="Cambria" pitchFamily="18" charset="0"/>
                        <a:ea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9" name="Rectangle 95"/>
                  <p:cNvSpPr>
                    <a:spLocks noChangeArrowheads="1"/>
                  </p:cNvSpPr>
                  <p:nvPr/>
                </p:nvSpPr>
                <p:spPr bwMode="auto">
                  <a:xfrm>
                    <a:off x="2201" y="6038"/>
                    <a:ext cx="283" cy="18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CO</a:t>
                    </a:r>
                    <a:r>
                      <a:rPr kumimoji="0" lang="en-US" sz="800" b="0" i="0" u="none" strike="noStrike" cap="none" normalizeH="0" baseline="-25000" smtClean="0">
                        <a:ln>
                          <a:noFill/>
                        </a:ln>
                        <a:solidFill>
                          <a:schemeClr val="tx1"/>
                        </a:solidFill>
                        <a:effectLst/>
                        <a:latin typeface="Cambria" pitchFamily="18" charset="0"/>
                        <a:ea typeface="Arial" pitchFamily="34" charset="0"/>
                        <a:cs typeface="Arial" pitchFamily="34" charset="0"/>
                      </a:rPr>
                      <a:t>2</a:t>
                    </a:r>
                    <a:endPar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0" name="Rectangle 96"/>
                  <p:cNvSpPr>
                    <a:spLocks noChangeArrowheads="1"/>
                  </p:cNvSpPr>
                  <p:nvPr/>
                </p:nvSpPr>
                <p:spPr bwMode="auto">
                  <a:xfrm>
                    <a:off x="3906" y="6823"/>
                    <a:ext cx="283" cy="18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H</a:t>
                    </a:r>
                    <a:r>
                      <a:rPr kumimoji="0" lang="en-US" sz="800" b="0" i="0" u="none" strike="noStrike" cap="none" normalizeH="0" baseline="30000" smtClean="0">
                        <a:ln>
                          <a:noFill/>
                        </a:ln>
                        <a:solidFill>
                          <a:schemeClr val="tx1"/>
                        </a:solidFill>
                        <a:effectLst/>
                        <a:latin typeface="Cambria" pitchFamily="18" charset="0"/>
                        <a:ea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1" name="Rectangle 97"/>
                  <p:cNvSpPr>
                    <a:spLocks noChangeArrowheads="1"/>
                  </p:cNvSpPr>
                  <p:nvPr/>
                </p:nvSpPr>
                <p:spPr bwMode="auto">
                  <a:xfrm>
                    <a:off x="3953" y="6054"/>
                    <a:ext cx="302" cy="18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chemeClr val="tx1"/>
                        </a:solidFill>
                        <a:effectLst/>
                        <a:latin typeface="Cambria" pitchFamily="18" charset="0"/>
                        <a:ea typeface="Arial" pitchFamily="34" charset="0"/>
                        <a:cs typeface="Arial" pitchFamily="34" charset="0"/>
                      </a:rPr>
                      <a:t>H</a:t>
                    </a:r>
                    <a:r>
                      <a:rPr kumimoji="0" lang="en-US" sz="800" b="0" i="0" u="none" strike="noStrike" cap="none" normalizeH="0" baseline="-25000" dirty="0" smtClean="0">
                        <a:ln>
                          <a:noFill/>
                        </a:ln>
                        <a:solidFill>
                          <a:schemeClr val="tx1"/>
                        </a:solidFill>
                        <a:effectLst/>
                        <a:latin typeface="Cambria" pitchFamily="18" charset="0"/>
                        <a:ea typeface="Arial" pitchFamily="34" charset="0"/>
                        <a:cs typeface="Arial" pitchFamily="34" charset="0"/>
                      </a:rPr>
                      <a:t>2</a:t>
                    </a:r>
                    <a:endParaRPr kumimoji="0" lang="en-US" sz="800" b="0" i="0" u="none" strike="noStrike" cap="none" normalizeH="0" baseline="0" dirty="0" smtClean="0">
                      <a:ln>
                        <a:noFill/>
                      </a:ln>
                      <a:solidFill>
                        <a:schemeClr val="tx1"/>
                      </a:solidFill>
                      <a:effectLst/>
                      <a:latin typeface="Cambria"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2" name="Rectangle 98"/>
                  <p:cNvSpPr>
                    <a:spLocks noChangeArrowheads="1"/>
                  </p:cNvSpPr>
                  <p:nvPr/>
                </p:nvSpPr>
                <p:spPr bwMode="auto">
                  <a:xfrm>
                    <a:off x="2245" y="5234"/>
                    <a:ext cx="302" cy="18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CO</a:t>
                    </a:r>
                    <a:r>
                      <a:rPr kumimoji="0" lang="en-US" sz="800" b="0" i="0" u="none" strike="noStrike" cap="none" normalizeH="0" baseline="-25000" smtClean="0">
                        <a:ln>
                          <a:noFill/>
                        </a:ln>
                        <a:solidFill>
                          <a:schemeClr val="tx1"/>
                        </a:solidFill>
                        <a:effectLst/>
                        <a:latin typeface="Cambria" pitchFamily="18" charset="0"/>
                        <a:ea typeface="Arial" pitchFamily="34" charset="0"/>
                        <a:cs typeface="Arial" pitchFamily="34" charset="0"/>
                      </a:rPr>
                      <a:t>2</a:t>
                    </a:r>
                    <a:endPar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3" name="Rectangle 99"/>
                  <p:cNvSpPr>
                    <a:spLocks noChangeArrowheads="1"/>
                  </p:cNvSpPr>
                  <p:nvPr/>
                </p:nvSpPr>
                <p:spPr bwMode="auto">
                  <a:xfrm>
                    <a:off x="4083" y="5243"/>
                    <a:ext cx="485" cy="18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H</a:t>
                    </a:r>
                    <a:r>
                      <a:rPr kumimoji="0" lang="en-US" sz="800" b="0" i="0" u="none" strike="noStrike" cap="none" normalizeH="0" baseline="-25000" smtClean="0">
                        <a:ln>
                          <a:noFill/>
                        </a:ln>
                        <a:solidFill>
                          <a:schemeClr val="tx1"/>
                        </a:solidFill>
                        <a:effectLst/>
                        <a:latin typeface="Cambria" pitchFamily="18" charset="0"/>
                        <a:ea typeface="Arial"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4" name="Rectangle 100"/>
                  <p:cNvSpPr>
                    <a:spLocks noChangeArrowheads="1"/>
                  </p:cNvSpPr>
                  <p:nvPr/>
                </p:nvSpPr>
                <p:spPr bwMode="auto">
                  <a:xfrm>
                    <a:off x="1509" y="5870"/>
                    <a:ext cx="276" cy="1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Out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5" name="Rectangle 101"/>
                  <p:cNvSpPr>
                    <a:spLocks noChangeArrowheads="1"/>
                  </p:cNvSpPr>
                  <p:nvPr/>
                </p:nvSpPr>
                <p:spPr bwMode="auto">
                  <a:xfrm>
                    <a:off x="3226" y="5958"/>
                    <a:ext cx="192" cy="18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H</a:t>
                    </a:r>
                    <a:r>
                      <a:rPr kumimoji="0" lang="en-US" sz="800" b="0" i="0" u="none" strike="noStrike" cap="none" normalizeH="0" baseline="30000" smtClean="0">
                        <a:ln>
                          <a:noFill/>
                        </a:ln>
                        <a:solidFill>
                          <a:schemeClr val="tx1"/>
                        </a:solidFill>
                        <a:effectLst/>
                        <a:latin typeface="Cambria" pitchFamily="18" charset="0"/>
                        <a:ea typeface="Arial" pitchFamily="34" charset="0"/>
                        <a:cs typeface="Arial" pitchFamily="34" charset="0"/>
                      </a:rPr>
                      <a:t>+</a:t>
                    </a:r>
                    <a:endPar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6" name="Rectangle 102"/>
                  <p:cNvSpPr>
                    <a:spLocks noChangeArrowheads="1"/>
                  </p:cNvSpPr>
                  <p:nvPr/>
                </p:nvSpPr>
                <p:spPr bwMode="auto">
                  <a:xfrm>
                    <a:off x="3228" y="6387"/>
                    <a:ext cx="192" cy="18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H</a:t>
                    </a:r>
                    <a:r>
                      <a:rPr kumimoji="0" lang="en-US" sz="800" b="0" i="0" u="none" strike="noStrike" cap="none" normalizeH="0" baseline="30000" smtClean="0">
                        <a:ln>
                          <a:noFill/>
                        </a:ln>
                        <a:solidFill>
                          <a:schemeClr val="tx1"/>
                        </a:solidFill>
                        <a:effectLst/>
                        <a:latin typeface="Cambria" pitchFamily="18" charset="0"/>
                        <a:ea typeface="Arial" pitchFamily="34" charset="0"/>
                        <a:cs typeface="Arial" pitchFamily="34" charset="0"/>
                      </a:rPr>
                      <a:t>+</a:t>
                    </a:r>
                    <a:endPar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7" name="Rectangle 103"/>
                  <p:cNvSpPr>
                    <a:spLocks noChangeArrowheads="1"/>
                  </p:cNvSpPr>
                  <p:nvPr/>
                </p:nvSpPr>
                <p:spPr bwMode="auto">
                  <a:xfrm>
                    <a:off x="3244" y="6774"/>
                    <a:ext cx="192" cy="18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rPr>
                      <a:t>H</a:t>
                    </a:r>
                    <a:r>
                      <a:rPr kumimoji="0" lang="en-US" sz="800" b="0" i="0" u="none" strike="noStrike" cap="none" normalizeH="0" baseline="30000" smtClean="0">
                        <a:ln>
                          <a:noFill/>
                        </a:ln>
                        <a:solidFill>
                          <a:schemeClr val="tx1"/>
                        </a:solidFill>
                        <a:effectLst/>
                        <a:latin typeface="Cambria" pitchFamily="18" charset="0"/>
                        <a:ea typeface="Arial" pitchFamily="34" charset="0"/>
                        <a:cs typeface="Arial" pitchFamily="34" charset="0"/>
                      </a:rPr>
                      <a:t>+</a:t>
                    </a:r>
                    <a:endParaRPr kumimoji="0" lang="en-US" sz="800" b="0" i="0" u="none" strike="noStrike" cap="none" normalizeH="0" baseline="0" smtClean="0">
                      <a:ln>
                        <a:noFill/>
                      </a:ln>
                      <a:solidFill>
                        <a:schemeClr val="tx1"/>
                      </a:solidFill>
                      <a:effectLst/>
                      <a:latin typeface="Cambria"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8" name="Rectangle 104"/>
                  <p:cNvSpPr>
                    <a:spLocks noChangeArrowheads="1"/>
                  </p:cNvSpPr>
                  <p:nvPr/>
                </p:nvSpPr>
                <p:spPr bwMode="auto">
                  <a:xfrm>
                    <a:off x="2695" y="7439"/>
                    <a:ext cx="485" cy="1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0" i="0" u="none" strike="noStrike" cap="none" normalizeH="0" baseline="0" smtClean="0">
                        <a:ln>
                          <a:noFill/>
                        </a:ln>
                        <a:solidFill>
                          <a:schemeClr val="tx1"/>
                        </a:solidFill>
                        <a:effectLst/>
                        <a:latin typeface="Cambria" pitchFamily="18" charset="0"/>
                        <a:ea typeface="Arial" pitchFamily="34" charset="0"/>
                        <a:cs typeface="Arial" pitchFamily="34" charset="0"/>
                      </a:rPr>
                      <a:t>Anode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9" name="Rectangle 105"/>
                  <p:cNvSpPr>
                    <a:spLocks noChangeArrowheads="1"/>
                  </p:cNvSpPr>
                  <p:nvPr/>
                </p:nvSpPr>
                <p:spPr bwMode="auto">
                  <a:xfrm>
                    <a:off x="2989" y="7733"/>
                    <a:ext cx="706" cy="1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0" i="0" u="none" strike="noStrike" cap="none" normalizeH="0" baseline="0" dirty="0" smtClean="0">
                        <a:ln>
                          <a:noFill/>
                        </a:ln>
                        <a:solidFill>
                          <a:schemeClr val="tx1"/>
                        </a:solidFill>
                        <a:effectLst/>
                        <a:latin typeface="Cambria" pitchFamily="18" charset="0"/>
                        <a:ea typeface="Arial" pitchFamily="34" charset="0"/>
                        <a:cs typeface="Arial" pitchFamily="34" charset="0"/>
                      </a:rPr>
                      <a:t>Membrane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30" name="Rectangle 106"/>
                  <p:cNvSpPr>
                    <a:spLocks noChangeArrowheads="1"/>
                  </p:cNvSpPr>
                  <p:nvPr/>
                </p:nvSpPr>
                <p:spPr bwMode="auto">
                  <a:xfrm>
                    <a:off x="3395" y="7439"/>
                    <a:ext cx="589" cy="1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700" b="0" i="0" u="none" strike="noStrike" cap="none" normalizeH="0" baseline="0" dirty="0" smtClean="0">
                        <a:ln>
                          <a:noFill/>
                        </a:ln>
                        <a:solidFill>
                          <a:schemeClr val="tx1"/>
                        </a:solidFill>
                        <a:effectLst/>
                        <a:latin typeface="Cambria" pitchFamily="18" charset="0"/>
                        <a:ea typeface="Arial" pitchFamily="34" charset="0"/>
                        <a:cs typeface="Arial" pitchFamily="34" charset="0"/>
                      </a:rPr>
                      <a:t>Cathode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131" name="Group 107"/>
                <p:cNvGrpSpPr>
                  <a:grpSpLocks/>
                </p:cNvGrpSpPr>
                <p:nvPr/>
              </p:nvGrpSpPr>
              <p:grpSpPr bwMode="auto">
                <a:xfrm>
                  <a:off x="1766" y="5076"/>
                  <a:ext cx="2612" cy="2671"/>
                  <a:chOff x="1766" y="5076"/>
                  <a:chExt cx="2612" cy="2671"/>
                </a:xfrm>
              </p:grpSpPr>
              <p:sp>
                <p:nvSpPr>
                  <p:cNvPr id="1132" name="Rectangle 108"/>
                  <p:cNvSpPr>
                    <a:spLocks noChangeArrowheads="1"/>
                  </p:cNvSpPr>
                  <p:nvPr/>
                </p:nvSpPr>
                <p:spPr bwMode="auto">
                  <a:xfrm>
                    <a:off x="3528" y="6052"/>
                    <a:ext cx="57" cy="1038"/>
                  </a:xfrm>
                  <a:prstGeom prst="rect">
                    <a:avLst/>
                  </a:prstGeom>
                  <a:solidFill>
                    <a:srgbClr val="A5A5A5"/>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133" name="AutoShape 109"/>
                  <p:cNvCxnSpPr>
                    <a:cxnSpLocks noChangeShapeType="1"/>
                  </p:cNvCxnSpPr>
                  <p:nvPr/>
                </p:nvCxnSpPr>
                <p:spPr bwMode="auto">
                  <a:xfrm>
                    <a:off x="2136" y="6031"/>
                    <a:ext cx="0" cy="964"/>
                  </a:xfrm>
                  <a:prstGeom prst="straightConnector1">
                    <a:avLst/>
                  </a:prstGeom>
                  <a:noFill/>
                  <a:ln w="9525">
                    <a:solidFill>
                      <a:srgbClr val="000000"/>
                    </a:solidFill>
                    <a:round/>
                    <a:headEnd/>
                    <a:tailEnd/>
                  </a:ln>
                </p:spPr>
              </p:cxnSp>
              <p:cxnSp>
                <p:nvCxnSpPr>
                  <p:cNvPr id="1134" name="AutoShape 110"/>
                  <p:cNvCxnSpPr>
                    <a:cxnSpLocks noChangeShapeType="1"/>
                  </p:cNvCxnSpPr>
                  <p:nvPr/>
                </p:nvCxnSpPr>
                <p:spPr bwMode="auto">
                  <a:xfrm flipV="1">
                    <a:off x="2410" y="5784"/>
                    <a:ext cx="1701" cy="0"/>
                  </a:xfrm>
                  <a:prstGeom prst="straightConnector1">
                    <a:avLst/>
                  </a:prstGeom>
                  <a:noFill/>
                  <a:ln w="9525">
                    <a:solidFill>
                      <a:srgbClr val="000000"/>
                    </a:solidFill>
                    <a:round/>
                    <a:headEnd/>
                    <a:tailEnd/>
                  </a:ln>
                </p:spPr>
              </p:cxnSp>
              <p:cxnSp>
                <p:nvCxnSpPr>
                  <p:cNvPr id="1135" name="AutoShape 111"/>
                  <p:cNvCxnSpPr>
                    <a:cxnSpLocks noChangeShapeType="1"/>
                  </p:cNvCxnSpPr>
                  <p:nvPr/>
                </p:nvCxnSpPr>
                <p:spPr bwMode="auto">
                  <a:xfrm>
                    <a:off x="2410" y="5550"/>
                    <a:ext cx="0" cy="227"/>
                  </a:xfrm>
                  <a:prstGeom prst="straightConnector1">
                    <a:avLst/>
                  </a:prstGeom>
                  <a:noFill/>
                  <a:ln w="9525">
                    <a:solidFill>
                      <a:srgbClr val="000000"/>
                    </a:solidFill>
                    <a:round/>
                    <a:headEnd/>
                    <a:tailEnd/>
                  </a:ln>
                </p:spPr>
              </p:cxnSp>
              <p:cxnSp>
                <p:nvCxnSpPr>
                  <p:cNvPr id="1136" name="AutoShape 112"/>
                  <p:cNvCxnSpPr>
                    <a:cxnSpLocks noChangeShapeType="1"/>
                  </p:cNvCxnSpPr>
                  <p:nvPr/>
                </p:nvCxnSpPr>
                <p:spPr bwMode="auto">
                  <a:xfrm>
                    <a:off x="2328" y="5551"/>
                    <a:ext cx="0" cy="227"/>
                  </a:xfrm>
                  <a:prstGeom prst="straightConnector1">
                    <a:avLst/>
                  </a:prstGeom>
                  <a:noFill/>
                  <a:ln w="9525">
                    <a:solidFill>
                      <a:srgbClr val="000000"/>
                    </a:solidFill>
                    <a:round/>
                    <a:headEnd/>
                    <a:tailEnd/>
                  </a:ln>
                </p:spPr>
              </p:cxnSp>
              <p:cxnSp>
                <p:nvCxnSpPr>
                  <p:cNvPr id="1137" name="AutoShape 113"/>
                  <p:cNvCxnSpPr>
                    <a:cxnSpLocks noChangeShapeType="1"/>
                  </p:cNvCxnSpPr>
                  <p:nvPr/>
                </p:nvCxnSpPr>
                <p:spPr bwMode="auto">
                  <a:xfrm>
                    <a:off x="4178" y="5554"/>
                    <a:ext cx="0" cy="227"/>
                  </a:xfrm>
                  <a:prstGeom prst="straightConnector1">
                    <a:avLst/>
                  </a:prstGeom>
                  <a:noFill/>
                  <a:ln w="9525">
                    <a:solidFill>
                      <a:srgbClr val="000000"/>
                    </a:solidFill>
                    <a:round/>
                    <a:headEnd/>
                    <a:tailEnd/>
                  </a:ln>
                </p:spPr>
              </p:cxnSp>
              <p:cxnSp>
                <p:nvCxnSpPr>
                  <p:cNvPr id="1138" name="AutoShape 114"/>
                  <p:cNvCxnSpPr>
                    <a:cxnSpLocks noChangeShapeType="1"/>
                  </p:cNvCxnSpPr>
                  <p:nvPr/>
                </p:nvCxnSpPr>
                <p:spPr bwMode="auto">
                  <a:xfrm>
                    <a:off x="4110" y="5556"/>
                    <a:ext cx="0" cy="227"/>
                  </a:xfrm>
                  <a:prstGeom prst="straightConnector1">
                    <a:avLst/>
                  </a:prstGeom>
                  <a:noFill/>
                  <a:ln w="9525">
                    <a:solidFill>
                      <a:srgbClr val="000000"/>
                    </a:solidFill>
                    <a:round/>
                    <a:headEnd/>
                    <a:tailEnd/>
                  </a:ln>
                </p:spPr>
              </p:cxnSp>
              <p:cxnSp>
                <p:nvCxnSpPr>
                  <p:cNvPr id="1139" name="AutoShape 115"/>
                  <p:cNvCxnSpPr>
                    <a:cxnSpLocks noChangeShapeType="1"/>
                  </p:cNvCxnSpPr>
                  <p:nvPr/>
                </p:nvCxnSpPr>
                <p:spPr bwMode="auto">
                  <a:xfrm flipH="1">
                    <a:off x="2137" y="5783"/>
                    <a:ext cx="193" cy="0"/>
                  </a:xfrm>
                  <a:prstGeom prst="straightConnector1">
                    <a:avLst/>
                  </a:prstGeom>
                  <a:noFill/>
                  <a:ln w="9525">
                    <a:solidFill>
                      <a:srgbClr val="000000"/>
                    </a:solidFill>
                    <a:round/>
                    <a:headEnd/>
                    <a:tailEnd/>
                  </a:ln>
                </p:spPr>
              </p:cxnSp>
              <p:cxnSp>
                <p:nvCxnSpPr>
                  <p:cNvPr id="1140" name="AutoShape 116"/>
                  <p:cNvCxnSpPr>
                    <a:cxnSpLocks noChangeShapeType="1"/>
                  </p:cNvCxnSpPr>
                  <p:nvPr/>
                </p:nvCxnSpPr>
                <p:spPr bwMode="auto">
                  <a:xfrm>
                    <a:off x="2134" y="5792"/>
                    <a:ext cx="1" cy="170"/>
                  </a:xfrm>
                  <a:prstGeom prst="straightConnector1">
                    <a:avLst/>
                  </a:prstGeom>
                  <a:noFill/>
                  <a:ln w="9525">
                    <a:solidFill>
                      <a:srgbClr val="000000"/>
                    </a:solidFill>
                    <a:round/>
                    <a:headEnd/>
                    <a:tailEnd/>
                  </a:ln>
                </p:spPr>
              </p:cxnSp>
              <p:cxnSp>
                <p:nvCxnSpPr>
                  <p:cNvPr id="1141" name="AutoShape 117"/>
                  <p:cNvCxnSpPr>
                    <a:cxnSpLocks noChangeShapeType="1"/>
                  </p:cNvCxnSpPr>
                  <p:nvPr/>
                </p:nvCxnSpPr>
                <p:spPr bwMode="auto">
                  <a:xfrm flipH="1">
                    <a:off x="4191" y="5779"/>
                    <a:ext cx="170" cy="0"/>
                  </a:xfrm>
                  <a:prstGeom prst="straightConnector1">
                    <a:avLst/>
                  </a:prstGeom>
                  <a:noFill/>
                  <a:ln w="9525">
                    <a:solidFill>
                      <a:srgbClr val="000000"/>
                    </a:solidFill>
                    <a:round/>
                    <a:headEnd/>
                    <a:tailEnd/>
                  </a:ln>
                </p:spPr>
              </p:cxnSp>
              <p:cxnSp>
                <p:nvCxnSpPr>
                  <p:cNvPr id="1142" name="AutoShape 118"/>
                  <p:cNvCxnSpPr>
                    <a:cxnSpLocks noChangeShapeType="1"/>
                  </p:cNvCxnSpPr>
                  <p:nvPr/>
                </p:nvCxnSpPr>
                <p:spPr bwMode="auto">
                  <a:xfrm flipH="1">
                    <a:off x="1902" y="5962"/>
                    <a:ext cx="229" cy="1"/>
                  </a:xfrm>
                  <a:prstGeom prst="straightConnector1">
                    <a:avLst/>
                  </a:prstGeom>
                  <a:noFill/>
                  <a:ln w="9525">
                    <a:solidFill>
                      <a:srgbClr val="000000"/>
                    </a:solidFill>
                    <a:round/>
                    <a:headEnd/>
                    <a:tailEnd/>
                  </a:ln>
                </p:spPr>
              </p:cxnSp>
              <p:cxnSp>
                <p:nvCxnSpPr>
                  <p:cNvPr id="1143" name="AutoShape 119"/>
                  <p:cNvCxnSpPr>
                    <a:cxnSpLocks noChangeShapeType="1"/>
                  </p:cNvCxnSpPr>
                  <p:nvPr/>
                </p:nvCxnSpPr>
                <p:spPr bwMode="auto">
                  <a:xfrm flipH="1">
                    <a:off x="1904" y="6034"/>
                    <a:ext cx="229" cy="0"/>
                  </a:xfrm>
                  <a:prstGeom prst="straightConnector1">
                    <a:avLst/>
                  </a:prstGeom>
                  <a:noFill/>
                  <a:ln w="9525">
                    <a:solidFill>
                      <a:srgbClr val="000000"/>
                    </a:solidFill>
                    <a:round/>
                    <a:headEnd/>
                    <a:tailEnd/>
                  </a:ln>
                </p:spPr>
              </p:cxnSp>
              <p:cxnSp>
                <p:nvCxnSpPr>
                  <p:cNvPr id="1144" name="AutoShape 120"/>
                  <p:cNvCxnSpPr>
                    <a:cxnSpLocks noChangeShapeType="1"/>
                  </p:cNvCxnSpPr>
                  <p:nvPr/>
                </p:nvCxnSpPr>
                <p:spPr bwMode="auto">
                  <a:xfrm flipH="1">
                    <a:off x="1897" y="7000"/>
                    <a:ext cx="229" cy="0"/>
                  </a:xfrm>
                  <a:prstGeom prst="straightConnector1">
                    <a:avLst/>
                  </a:prstGeom>
                  <a:noFill/>
                  <a:ln w="9525">
                    <a:solidFill>
                      <a:srgbClr val="000000"/>
                    </a:solidFill>
                    <a:round/>
                    <a:headEnd/>
                    <a:tailEnd/>
                  </a:ln>
                </p:spPr>
              </p:cxnSp>
              <p:cxnSp>
                <p:nvCxnSpPr>
                  <p:cNvPr id="1145" name="AutoShape 121"/>
                  <p:cNvCxnSpPr>
                    <a:cxnSpLocks noChangeShapeType="1"/>
                  </p:cNvCxnSpPr>
                  <p:nvPr/>
                </p:nvCxnSpPr>
                <p:spPr bwMode="auto">
                  <a:xfrm flipH="1">
                    <a:off x="1892" y="7086"/>
                    <a:ext cx="229" cy="0"/>
                  </a:xfrm>
                  <a:prstGeom prst="straightConnector1">
                    <a:avLst/>
                  </a:prstGeom>
                  <a:noFill/>
                  <a:ln w="9525">
                    <a:solidFill>
                      <a:srgbClr val="000000"/>
                    </a:solidFill>
                    <a:round/>
                    <a:headEnd/>
                    <a:tailEnd/>
                  </a:ln>
                </p:spPr>
              </p:cxnSp>
              <p:cxnSp>
                <p:nvCxnSpPr>
                  <p:cNvPr id="1146" name="AutoShape 122"/>
                  <p:cNvCxnSpPr>
                    <a:cxnSpLocks noChangeShapeType="1"/>
                  </p:cNvCxnSpPr>
                  <p:nvPr/>
                </p:nvCxnSpPr>
                <p:spPr bwMode="auto">
                  <a:xfrm flipH="1">
                    <a:off x="2126" y="7263"/>
                    <a:ext cx="2251" cy="1"/>
                  </a:xfrm>
                  <a:prstGeom prst="straightConnector1">
                    <a:avLst/>
                  </a:prstGeom>
                  <a:noFill/>
                  <a:ln w="9525">
                    <a:solidFill>
                      <a:srgbClr val="000000"/>
                    </a:solidFill>
                    <a:round/>
                    <a:headEnd/>
                    <a:tailEnd/>
                  </a:ln>
                </p:spPr>
              </p:cxnSp>
              <p:cxnSp>
                <p:nvCxnSpPr>
                  <p:cNvPr id="1147" name="AutoShape 123"/>
                  <p:cNvCxnSpPr>
                    <a:cxnSpLocks noChangeShapeType="1"/>
                  </p:cNvCxnSpPr>
                  <p:nvPr/>
                </p:nvCxnSpPr>
                <p:spPr bwMode="auto">
                  <a:xfrm>
                    <a:off x="2122" y="7082"/>
                    <a:ext cx="1" cy="181"/>
                  </a:xfrm>
                  <a:prstGeom prst="straightConnector1">
                    <a:avLst/>
                  </a:prstGeom>
                  <a:noFill/>
                  <a:ln w="9525">
                    <a:solidFill>
                      <a:srgbClr val="000000"/>
                    </a:solidFill>
                    <a:round/>
                    <a:headEnd/>
                    <a:tailEnd/>
                  </a:ln>
                </p:spPr>
              </p:cxnSp>
              <p:cxnSp>
                <p:nvCxnSpPr>
                  <p:cNvPr id="1148" name="AutoShape 124"/>
                  <p:cNvCxnSpPr>
                    <a:cxnSpLocks noChangeShapeType="1"/>
                  </p:cNvCxnSpPr>
                  <p:nvPr/>
                </p:nvCxnSpPr>
                <p:spPr bwMode="auto">
                  <a:xfrm>
                    <a:off x="3221" y="5793"/>
                    <a:ext cx="0" cy="1474"/>
                  </a:xfrm>
                  <a:prstGeom prst="straightConnector1">
                    <a:avLst/>
                  </a:prstGeom>
                  <a:noFill/>
                  <a:ln w="9525">
                    <a:solidFill>
                      <a:srgbClr val="000000"/>
                    </a:solidFill>
                    <a:round/>
                    <a:headEnd/>
                    <a:tailEnd/>
                  </a:ln>
                </p:spPr>
              </p:cxnSp>
              <p:sp>
                <p:nvSpPr>
                  <p:cNvPr id="1149" name="Rectangle 125"/>
                  <p:cNvSpPr>
                    <a:spLocks noChangeArrowheads="1"/>
                  </p:cNvSpPr>
                  <p:nvPr/>
                </p:nvSpPr>
                <p:spPr bwMode="auto">
                  <a:xfrm>
                    <a:off x="2840" y="6050"/>
                    <a:ext cx="57" cy="1038"/>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0" name="Rectangle 126"/>
                  <p:cNvSpPr>
                    <a:spLocks noChangeArrowheads="1"/>
                  </p:cNvSpPr>
                  <p:nvPr/>
                </p:nvSpPr>
                <p:spPr bwMode="auto">
                  <a:xfrm>
                    <a:off x="3067" y="5076"/>
                    <a:ext cx="283" cy="258"/>
                  </a:xfrm>
                  <a:prstGeom prst="rect">
                    <a:avLst/>
                  </a:prstGeom>
                  <a:solidFill>
                    <a:srgbClr val="C00000"/>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smtClean="0">
                        <a:ln>
                          <a:noFill/>
                        </a:ln>
                        <a:solidFill>
                          <a:srgbClr val="000000"/>
                        </a:solidFill>
                        <a:effectLst/>
                        <a:latin typeface="Cambria" pitchFamily="18" charset="0"/>
                        <a:ea typeface="Arial" pitchFamily="34" charset="0"/>
                        <a:cs typeface="Arial" pitchFamily="34" charset="0"/>
                      </a:rPr>
                      <a:t>PS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151" name="AutoShape 127"/>
                  <p:cNvCxnSpPr>
                    <a:cxnSpLocks noChangeShapeType="1"/>
                  </p:cNvCxnSpPr>
                  <p:nvPr/>
                </p:nvCxnSpPr>
                <p:spPr bwMode="auto">
                  <a:xfrm flipV="1">
                    <a:off x="2868" y="5213"/>
                    <a:ext cx="0" cy="818"/>
                  </a:xfrm>
                  <a:prstGeom prst="straightConnector1">
                    <a:avLst/>
                  </a:prstGeom>
                  <a:noFill/>
                  <a:ln w="9525">
                    <a:solidFill>
                      <a:srgbClr val="000000"/>
                    </a:solidFill>
                    <a:round/>
                    <a:headEnd/>
                    <a:tailEnd/>
                  </a:ln>
                </p:spPr>
              </p:cxnSp>
              <p:cxnSp>
                <p:nvCxnSpPr>
                  <p:cNvPr id="1152" name="AutoShape 128"/>
                  <p:cNvCxnSpPr>
                    <a:cxnSpLocks noChangeShapeType="1"/>
                  </p:cNvCxnSpPr>
                  <p:nvPr/>
                </p:nvCxnSpPr>
                <p:spPr bwMode="auto">
                  <a:xfrm>
                    <a:off x="2868" y="5213"/>
                    <a:ext cx="199" cy="0"/>
                  </a:xfrm>
                  <a:prstGeom prst="straightConnector1">
                    <a:avLst/>
                  </a:prstGeom>
                  <a:noFill/>
                  <a:ln w="6350">
                    <a:solidFill>
                      <a:srgbClr val="000000"/>
                    </a:solidFill>
                    <a:round/>
                    <a:headEnd/>
                    <a:tailEnd type="arrow" w="med" len="med"/>
                  </a:ln>
                </p:spPr>
              </p:cxnSp>
              <p:cxnSp>
                <p:nvCxnSpPr>
                  <p:cNvPr id="1153" name="AutoShape 129"/>
                  <p:cNvCxnSpPr>
                    <a:cxnSpLocks noChangeShapeType="1"/>
                  </p:cNvCxnSpPr>
                  <p:nvPr/>
                </p:nvCxnSpPr>
                <p:spPr bwMode="auto">
                  <a:xfrm>
                    <a:off x="3360" y="5201"/>
                    <a:ext cx="221" cy="1"/>
                  </a:xfrm>
                  <a:prstGeom prst="straightConnector1">
                    <a:avLst/>
                  </a:prstGeom>
                  <a:noFill/>
                  <a:ln w="6350">
                    <a:solidFill>
                      <a:srgbClr val="000000"/>
                    </a:solidFill>
                    <a:round/>
                    <a:headEnd/>
                    <a:tailEnd type="arrow" w="med" len="med"/>
                  </a:ln>
                </p:spPr>
              </p:cxnSp>
              <p:cxnSp>
                <p:nvCxnSpPr>
                  <p:cNvPr id="1154" name="AutoShape 130"/>
                  <p:cNvCxnSpPr>
                    <a:cxnSpLocks noChangeShapeType="1"/>
                  </p:cNvCxnSpPr>
                  <p:nvPr/>
                </p:nvCxnSpPr>
                <p:spPr bwMode="auto">
                  <a:xfrm flipV="1">
                    <a:off x="3556" y="5215"/>
                    <a:ext cx="0" cy="818"/>
                  </a:xfrm>
                  <a:prstGeom prst="straightConnector1">
                    <a:avLst/>
                  </a:prstGeom>
                  <a:noFill/>
                  <a:ln w="9525">
                    <a:solidFill>
                      <a:srgbClr val="000000"/>
                    </a:solidFill>
                    <a:round/>
                    <a:headEnd/>
                    <a:tailEnd/>
                  </a:ln>
                </p:spPr>
              </p:cxnSp>
              <p:sp>
                <p:nvSpPr>
                  <p:cNvPr id="1155" name="AutoShape 131"/>
                  <p:cNvSpPr>
                    <a:spLocks noChangeArrowheads="1"/>
                  </p:cNvSpPr>
                  <p:nvPr/>
                </p:nvSpPr>
                <p:spPr bwMode="auto">
                  <a:xfrm rot="10020323">
                    <a:off x="2485" y="6168"/>
                    <a:ext cx="337" cy="679"/>
                  </a:xfrm>
                  <a:prstGeom prst="curvedRightArrow">
                    <a:avLst>
                      <a:gd name="adj1" fmla="val 9421"/>
                      <a:gd name="adj2" fmla="val 49718"/>
                      <a:gd name="adj3" fmla="val 33287"/>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6" name="AutoShape 132"/>
                  <p:cNvSpPr>
                    <a:spLocks noChangeArrowheads="1"/>
                  </p:cNvSpPr>
                  <p:nvPr/>
                </p:nvSpPr>
                <p:spPr bwMode="auto">
                  <a:xfrm rot="11579677" flipH="1">
                    <a:off x="3607" y="6170"/>
                    <a:ext cx="337" cy="679"/>
                  </a:xfrm>
                  <a:prstGeom prst="curvedRightArrow">
                    <a:avLst>
                      <a:gd name="adj1" fmla="val 9421"/>
                      <a:gd name="adj2" fmla="val 49718"/>
                      <a:gd name="adj3" fmla="val 33287"/>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157" name="AutoShape 133"/>
                  <p:cNvCxnSpPr>
                    <a:cxnSpLocks noChangeShapeType="1"/>
                  </p:cNvCxnSpPr>
                  <p:nvPr/>
                </p:nvCxnSpPr>
                <p:spPr bwMode="auto">
                  <a:xfrm flipV="1">
                    <a:off x="2366" y="5399"/>
                    <a:ext cx="1" cy="258"/>
                  </a:xfrm>
                  <a:prstGeom prst="straightConnector1">
                    <a:avLst/>
                  </a:prstGeom>
                  <a:noFill/>
                  <a:ln w="6350">
                    <a:solidFill>
                      <a:srgbClr val="E36C0A"/>
                    </a:solidFill>
                    <a:round/>
                    <a:headEnd/>
                    <a:tailEnd type="arrow" w="med" len="med"/>
                  </a:ln>
                </p:spPr>
              </p:cxnSp>
              <p:cxnSp>
                <p:nvCxnSpPr>
                  <p:cNvPr id="1158" name="AutoShape 134"/>
                  <p:cNvCxnSpPr>
                    <a:cxnSpLocks noChangeShapeType="1"/>
                  </p:cNvCxnSpPr>
                  <p:nvPr/>
                </p:nvCxnSpPr>
                <p:spPr bwMode="auto">
                  <a:xfrm flipV="1">
                    <a:off x="4146" y="5401"/>
                    <a:ext cx="1" cy="258"/>
                  </a:xfrm>
                  <a:prstGeom prst="straightConnector1">
                    <a:avLst/>
                  </a:prstGeom>
                  <a:noFill/>
                  <a:ln w="6350">
                    <a:solidFill>
                      <a:srgbClr val="E36C0A"/>
                    </a:solidFill>
                    <a:round/>
                    <a:headEnd/>
                    <a:tailEnd type="arrow" w="med" len="med"/>
                  </a:ln>
                </p:spPr>
              </p:cxnSp>
              <p:cxnSp>
                <p:nvCxnSpPr>
                  <p:cNvPr id="1159" name="AutoShape 135"/>
                  <p:cNvCxnSpPr>
                    <a:cxnSpLocks noChangeShapeType="1"/>
                  </p:cNvCxnSpPr>
                  <p:nvPr/>
                </p:nvCxnSpPr>
                <p:spPr bwMode="auto">
                  <a:xfrm flipH="1" flipV="1">
                    <a:off x="1766" y="5993"/>
                    <a:ext cx="258" cy="1"/>
                  </a:xfrm>
                  <a:prstGeom prst="straightConnector1">
                    <a:avLst/>
                  </a:prstGeom>
                  <a:noFill/>
                  <a:ln w="6350">
                    <a:solidFill>
                      <a:srgbClr val="E36C0A"/>
                    </a:solidFill>
                    <a:round/>
                    <a:headEnd/>
                    <a:tailEnd type="arrow" w="med" len="med"/>
                  </a:ln>
                </p:spPr>
              </p:cxnSp>
              <p:cxnSp>
                <p:nvCxnSpPr>
                  <p:cNvPr id="1160" name="AutoShape 136"/>
                  <p:cNvCxnSpPr>
                    <a:cxnSpLocks noChangeShapeType="1"/>
                  </p:cNvCxnSpPr>
                  <p:nvPr/>
                </p:nvCxnSpPr>
                <p:spPr bwMode="auto">
                  <a:xfrm rot="5400000" flipH="1" flipV="1">
                    <a:off x="2162" y="6903"/>
                    <a:ext cx="1" cy="258"/>
                  </a:xfrm>
                  <a:prstGeom prst="straightConnector1">
                    <a:avLst/>
                  </a:prstGeom>
                  <a:noFill/>
                  <a:ln w="6350">
                    <a:solidFill>
                      <a:srgbClr val="008000"/>
                    </a:solidFill>
                    <a:round/>
                    <a:headEnd/>
                    <a:tailEnd type="arrow" w="med" len="med"/>
                  </a:ln>
                </p:spPr>
              </p:cxnSp>
              <p:cxnSp>
                <p:nvCxnSpPr>
                  <p:cNvPr id="1161" name="AutoShape 137"/>
                  <p:cNvCxnSpPr>
                    <a:cxnSpLocks noChangeShapeType="1"/>
                  </p:cNvCxnSpPr>
                  <p:nvPr/>
                </p:nvCxnSpPr>
                <p:spPr bwMode="auto">
                  <a:xfrm rot="5400000" flipH="1" flipV="1">
                    <a:off x="3264" y="6024"/>
                    <a:ext cx="1" cy="283"/>
                  </a:xfrm>
                  <a:prstGeom prst="straightConnector1">
                    <a:avLst/>
                  </a:prstGeom>
                  <a:noFill/>
                  <a:ln w="6350">
                    <a:solidFill>
                      <a:srgbClr val="008000"/>
                    </a:solidFill>
                    <a:round/>
                    <a:headEnd/>
                    <a:tailEnd type="arrow" w="med" len="med"/>
                  </a:ln>
                </p:spPr>
              </p:cxnSp>
              <p:cxnSp>
                <p:nvCxnSpPr>
                  <p:cNvPr id="1162" name="AutoShape 138"/>
                  <p:cNvCxnSpPr>
                    <a:cxnSpLocks noChangeShapeType="1"/>
                  </p:cNvCxnSpPr>
                  <p:nvPr/>
                </p:nvCxnSpPr>
                <p:spPr bwMode="auto">
                  <a:xfrm rot="5400000" flipH="1" flipV="1">
                    <a:off x="3266" y="6453"/>
                    <a:ext cx="1" cy="283"/>
                  </a:xfrm>
                  <a:prstGeom prst="straightConnector1">
                    <a:avLst/>
                  </a:prstGeom>
                  <a:noFill/>
                  <a:ln w="6350">
                    <a:solidFill>
                      <a:srgbClr val="008000"/>
                    </a:solidFill>
                    <a:round/>
                    <a:headEnd/>
                    <a:tailEnd type="arrow" w="med" len="med"/>
                  </a:ln>
                </p:spPr>
              </p:cxnSp>
              <p:cxnSp>
                <p:nvCxnSpPr>
                  <p:cNvPr id="1163" name="AutoShape 139"/>
                  <p:cNvCxnSpPr>
                    <a:cxnSpLocks noChangeShapeType="1"/>
                  </p:cNvCxnSpPr>
                  <p:nvPr/>
                </p:nvCxnSpPr>
                <p:spPr bwMode="auto">
                  <a:xfrm rot="5400000" flipH="1" flipV="1">
                    <a:off x="3282" y="6840"/>
                    <a:ext cx="1" cy="283"/>
                  </a:xfrm>
                  <a:prstGeom prst="straightConnector1">
                    <a:avLst/>
                  </a:prstGeom>
                  <a:noFill/>
                  <a:ln w="6350">
                    <a:solidFill>
                      <a:srgbClr val="008000"/>
                    </a:solidFill>
                    <a:round/>
                    <a:headEnd/>
                    <a:tailEnd type="arrow" w="med" len="med"/>
                  </a:ln>
                </p:spPr>
              </p:cxnSp>
              <p:cxnSp>
                <p:nvCxnSpPr>
                  <p:cNvPr id="1164" name="AutoShape 140"/>
                  <p:cNvCxnSpPr>
                    <a:cxnSpLocks noChangeShapeType="1"/>
                  </p:cNvCxnSpPr>
                  <p:nvPr/>
                </p:nvCxnSpPr>
                <p:spPr bwMode="auto">
                  <a:xfrm flipV="1">
                    <a:off x="2858" y="7109"/>
                    <a:ext cx="1" cy="283"/>
                  </a:xfrm>
                  <a:prstGeom prst="straightConnector1">
                    <a:avLst/>
                  </a:prstGeom>
                  <a:noFill/>
                  <a:ln w="6350">
                    <a:solidFill>
                      <a:srgbClr val="000000"/>
                    </a:solidFill>
                    <a:round/>
                    <a:headEnd/>
                    <a:tailEnd type="arrow" w="med" len="med"/>
                  </a:ln>
                </p:spPr>
              </p:cxnSp>
              <p:cxnSp>
                <p:nvCxnSpPr>
                  <p:cNvPr id="1165" name="AutoShape 141"/>
                  <p:cNvCxnSpPr>
                    <a:cxnSpLocks noChangeShapeType="1"/>
                  </p:cNvCxnSpPr>
                  <p:nvPr/>
                </p:nvCxnSpPr>
                <p:spPr bwMode="auto">
                  <a:xfrm flipV="1">
                    <a:off x="3224" y="7293"/>
                    <a:ext cx="1" cy="454"/>
                  </a:xfrm>
                  <a:prstGeom prst="straightConnector1">
                    <a:avLst/>
                  </a:prstGeom>
                  <a:noFill/>
                  <a:ln w="6350">
                    <a:solidFill>
                      <a:srgbClr val="000000"/>
                    </a:solidFill>
                    <a:round/>
                    <a:headEnd/>
                    <a:tailEnd type="arrow" w="med" len="med"/>
                  </a:ln>
                </p:spPr>
              </p:cxnSp>
              <p:cxnSp>
                <p:nvCxnSpPr>
                  <p:cNvPr id="1166" name="AutoShape 142"/>
                  <p:cNvCxnSpPr>
                    <a:cxnSpLocks noChangeShapeType="1"/>
                  </p:cNvCxnSpPr>
                  <p:nvPr/>
                </p:nvCxnSpPr>
                <p:spPr bwMode="auto">
                  <a:xfrm flipV="1">
                    <a:off x="3548" y="7127"/>
                    <a:ext cx="1" cy="283"/>
                  </a:xfrm>
                  <a:prstGeom prst="straightConnector1">
                    <a:avLst/>
                  </a:prstGeom>
                  <a:noFill/>
                  <a:ln w="6350">
                    <a:solidFill>
                      <a:srgbClr val="000000"/>
                    </a:solidFill>
                    <a:round/>
                    <a:headEnd/>
                    <a:tailEnd type="arrow" w="med" len="med"/>
                  </a:ln>
                </p:spPr>
              </p:cxnSp>
              <p:cxnSp>
                <p:nvCxnSpPr>
                  <p:cNvPr id="1167" name="AutoShape 143"/>
                  <p:cNvCxnSpPr>
                    <a:cxnSpLocks noChangeShapeType="1"/>
                  </p:cNvCxnSpPr>
                  <p:nvPr/>
                </p:nvCxnSpPr>
                <p:spPr bwMode="auto">
                  <a:xfrm>
                    <a:off x="4378" y="5780"/>
                    <a:ext cx="0" cy="1474"/>
                  </a:xfrm>
                  <a:prstGeom prst="straightConnector1">
                    <a:avLst/>
                  </a:prstGeom>
                  <a:noFill/>
                  <a:ln w="9525">
                    <a:solidFill>
                      <a:srgbClr val="000000"/>
                    </a:solidFill>
                    <a:round/>
                    <a:headEnd/>
                    <a:tailEnd/>
                  </a:ln>
                </p:spPr>
              </p:cxnSp>
            </p:grpSp>
          </p:grpSp>
        </p:grpSp>
        <p:grpSp>
          <p:nvGrpSpPr>
            <p:cNvPr id="1168" name="Group 144"/>
            <p:cNvGrpSpPr>
              <a:grpSpLocks/>
            </p:cNvGrpSpPr>
            <p:nvPr/>
          </p:nvGrpSpPr>
          <p:grpSpPr bwMode="auto">
            <a:xfrm>
              <a:off x="5989" y="2658"/>
              <a:ext cx="4154" cy="4073"/>
              <a:chOff x="5734" y="2426"/>
              <a:chExt cx="4154" cy="4073"/>
            </a:xfrm>
          </p:grpSpPr>
          <p:sp>
            <p:nvSpPr>
              <p:cNvPr id="1169" name="AutoShape 145"/>
              <p:cNvSpPr>
                <a:spLocks/>
              </p:cNvSpPr>
              <p:nvPr/>
            </p:nvSpPr>
            <p:spPr bwMode="auto">
              <a:xfrm>
                <a:off x="6916" y="2426"/>
                <a:ext cx="367" cy="3233"/>
              </a:xfrm>
              <a:prstGeom prst="rightBrace">
                <a:avLst>
                  <a:gd name="adj1" fmla="val 73411"/>
                  <a:gd name="adj2" fmla="val 50000"/>
                </a:avLst>
              </a:prstGeom>
              <a:noFill/>
              <a:ln w="9525">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170" name="AutoShape 146"/>
              <p:cNvCxnSpPr>
                <a:cxnSpLocks noChangeShapeType="1"/>
              </p:cNvCxnSpPr>
              <p:nvPr/>
            </p:nvCxnSpPr>
            <p:spPr bwMode="auto">
              <a:xfrm flipH="1">
                <a:off x="6044" y="2426"/>
                <a:ext cx="805" cy="4"/>
              </a:xfrm>
              <a:prstGeom prst="straightConnector1">
                <a:avLst/>
              </a:prstGeom>
              <a:noFill/>
              <a:ln w="9525">
                <a:solidFill>
                  <a:srgbClr val="00B050"/>
                </a:solidFill>
                <a:prstDash val="sysDot"/>
                <a:round/>
                <a:headEnd/>
                <a:tailEnd/>
              </a:ln>
            </p:spPr>
          </p:cxnSp>
          <p:cxnSp>
            <p:nvCxnSpPr>
              <p:cNvPr id="1171" name="AutoShape 147"/>
              <p:cNvCxnSpPr>
                <a:cxnSpLocks noChangeShapeType="1"/>
              </p:cNvCxnSpPr>
              <p:nvPr/>
            </p:nvCxnSpPr>
            <p:spPr bwMode="auto">
              <a:xfrm flipH="1">
                <a:off x="5734" y="5673"/>
                <a:ext cx="1077" cy="0"/>
              </a:xfrm>
              <a:prstGeom prst="straightConnector1">
                <a:avLst/>
              </a:prstGeom>
              <a:noFill/>
              <a:ln w="9525">
                <a:solidFill>
                  <a:srgbClr val="00B050"/>
                </a:solidFill>
                <a:prstDash val="sysDot"/>
                <a:round/>
                <a:headEnd/>
                <a:tailEnd/>
              </a:ln>
            </p:spPr>
          </p:cxnSp>
          <p:sp>
            <p:nvSpPr>
              <p:cNvPr id="1172" name="Text Box 148"/>
              <p:cNvSpPr txBox="1">
                <a:spLocks noChangeArrowheads="1"/>
              </p:cNvSpPr>
              <p:nvPr/>
            </p:nvSpPr>
            <p:spPr bwMode="auto">
              <a:xfrm>
                <a:off x="7361" y="3750"/>
                <a:ext cx="2256" cy="7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effectLst/>
                    <a:latin typeface="Cambria" pitchFamily="18" charset="0"/>
                    <a:ea typeface="Arial" pitchFamily="34" charset="0"/>
                    <a:cs typeface="Arial" pitchFamily="34" charset="0"/>
                  </a:rPr>
                  <a:t>Spontaneous Voltage generating reaction in MFC</a:t>
                </a:r>
                <a:endParaRPr kumimoji="0" lang="en-US" sz="1800" b="0" i="0" u="none" strike="noStrike" cap="none" normalizeH="0" baseline="0" dirty="0" smtClean="0">
                  <a:ln>
                    <a:noFill/>
                  </a:ln>
                  <a:effectLst/>
                  <a:latin typeface="Arial" pitchFamily="34" charset="0"/>
                  <a:cs typeface="Arial" pitchFamily="34" charset="0"/>
                </a:endParaRPr>
              </a:p>
            </p:txBody>
          </p:sp>
          <p:sp>
            <p:nvSpPr>
              <p:cNvPr id="1173" name="AutoShape 149"/>
              <p:cNvSpPr>
                <a:spLocks/>
              </p:cNvSpPr>
              <p:nvPr/>
            </p:nvSpPr>
            <p:spPr bwMode="auto">
              <a:xfrm>
                <a:off x="6909" y="5687"/>
                <a:ext cx="367" cy="680"/>
              </a:xfrm>
              <a:prstGeom prst="rightBrace">
                <a:avLst>
                  <a:gd name="adj1" fmla="val 15441"/>
                  <a:gd name="adj2" fmla="val 50000"/>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174" name="AutoShape 150"/>
              <p:cNvCxnSpPr>
                <a:cxnSpLocks noChangeShapeType="1"/>
              </p:cNvCxnSpPr>
              <p:nvPr/>
            </p:nvCxnSpPr>
            <p:spPr bwMode="auto">
              <a:xfrm flipH="1">
                <a:off x="5758" y="5705"/>
                <a:ext cx="1077" cy="0"/>
              </a:xfrm>
              <a:prstGeom prst="straightConnector1">
                <a:avLst/>
              </a:prstGeom>
              <a:noFill/>
              <a:ln w="9525">
                <a:solidFill>
                  <a:srgbClr val="FF0000"/>
                </a:solidFill>
                <a:prstDash val="sysDot"/>
                <a:round/>
                <a:headEnd/>
                <a:tailEnd/>
              </a:ln>
            </p:spPr>
          </p:cxnSp>
          <p:cxnSp>
            <p:nvCxnSpPr>
              <p:cNvPr id="1175" name="AutoShape 151"/>
              <p:cNvCxnSpPr>
                <a:cxnSpLocks noChangeShapeType="1"/>
              </p:cNvCxnSpPr>
              <p:nvPr/>
            </p:nvCxnSpPr>
            <p:spPr bwMode="auto">
              <a:xfrm flipH="1">
                <a:off x="6126" y="6377"/>
                <a:ext cx="737" cy="0"/>
              </a:xfrm>
              <a:prstGeom prst="straightConnector1">
                <a:avLst/>
              </a:prstGeom>
              <a:noFill/>
              <a:ln w="9525">
                <a:solidFill>
                  <a:srgbClr val="FF0000"/>
                </a:solidFill>
                <a:prstDash val="sysDot"/>
                <a:round/>
                <a:headEnd/>
                <a:tailEnd/>
              </a:ln>
            </p:spPr>
          </p:cxnSp>
          <p:sp>
            <p:nvSpPr>
              <p:cNvPr id="1176" name="Text Box 152"/>
              <p:cNvSpPr txBox="1">
                <a:spLocks noChangeArrowheads="1"/>
              </p:cNvSpPr>
              <p:nvPr/>
            </p:nvSpPr>
            <p:spPr bwMode="auto">
              <a:xfrm>
                <a:off x="7283" y="5793"/>
                <a:ext cx="2605" cy="70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err="1" smtClean="0">
                    <a:ln>
                      <a:noFill/>
                    </a:ln>
                    <a:effectLst/>
                    <a:latin typeface="Cambria" pitchFamily="18" charset="0"/>
                    <a:ea typeface="Arial" pitchFamily="34" charset="0"/>
                    <a:cs typeface="Arial" pitchFamily="34" charset="0"/>
                  </a:rPr>
                  <a:t>Nonspontaneous</a:t>
                </a:r>
                <a:r>
                  <a:rPr kumimoji="0" lang="en-US" sz="900" b="0" i="0" u="none" strike="noStrike" cap="none" normalizeH="0" baseline="0" dirty="0" smtClean="0">
                    <a:ln>
                      <a:noFill/>
                    </a:ln>
                    <a:effectLst/>
                    <a:latin typeface="Cambria" pitchFamily="18" charset="0"/>
                    <a:ea typeface="Arial" pitchFamily="34" charset="0"/>
                    <a:cs typeface="Arial" pitchFamily="34" charset="0"/>
                  </a:rPr>
                  <a:t> power -source needed reaction in MEC</a:t>
                </a:r>
                <a:endParaRPr kumimoji="0" lang="en-US" sz="1800" b="0" i="0" u="none" strike="noStrike" cap="none" normalizeH="0" baseline="0" dirty="0" smtClean="0">
                  <a:ln>
                    <a:noFill/>
                  </a:ln>
                  <a:effectLst/>
                  <a:latin typeface="Arial" pitchFamily="34" charset="0"/>
                  <a:cs typeface="Arial" pitchFamily="34" charset="0"/>
                </a:endParaRPr>
              </a:p>
            </p:txBody>
          </p:sp>
        </p:grpSp>
      </p:grpSp>
      <p:sp>
        <p:nvSpPr>
          <p:cNvPr id="1177" name="Rectangle 153"/>
          <p:cNvSpPr>
            <a:spLocks noChangeArrowheads="1"/>
          </p:cNvSpPr>
          <p:nvPr/>
        </p:nvSpPr>
        <p:spPr bwMode="auto">
          <a:xfrm>
            <a:off x="107504" y="840190"/>
            <a:ext cx="7674986" cy="374571"/>
          </a:xfrm>
          <a:prstGeom prst="roundRect">
            <a:avLst/>
          </a:prstGeom>
          <a:noFill/>
          <a:ln w="28575">
            <a:solidFill>
              <a:srgbClr val="FFC000"/>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t>
            </a:r>
            <a:r>
              <a:rPr kumimoji="0" lang="en-US" sz="16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a:t>
            </a:r>
            <a:r>
              <a:rPr kumimoji="0" lang="en-US" sz="16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a:t>
            </a:r>
            <a:r>
              <a:rPr kumimoji="0" lang="en-US" sz="16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16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16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+ 2H</a:t>
            </a:r>
            <a:r>
              <a:rPr kumimoji="0" lang="en-US" sz="16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 → 2CO</a:t>
            </a:r>
            <a:r>
              <a:rPr kumimoji="0" lang="en-US" sz="16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+ 8e</a:t>
            </a:r>
            <a:r>
              <a:rPr kumimoji="0" lang="en-US" sz="16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+ 7H</a:t>
            </a:r>
            <a:r>
              <a:rPr kumimoji="0" lang="en-US" sz="16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a:t>
            </a:r>
            <a:r>
              <a:rPr kumimoji="0" lang="en-US" sz="16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acetate / CO2</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=-0.289V vs. NHE at pH=7,    (Eq.1)</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178" name="Rectangle 154"/>
          <p:cNvSpPr>
            <a:spLocks noChangeArrowheads="1"/>
          </p:cNvSpPr>
          <p:nvPr/>
        </p:nvSpPr>
        <p:spPr bwMode="auto">
          <a:xfrm>
            <a:off x="707354" y="1250752"/>
            <a:ext cx="7600157" cy="374571"/>
          </a:xfrm>
          <a:prstGeom prst="roundRect">
            <a:avLst/>
          </a:prstGeom>
          <a:noFill/>
          <a:ln w="28575">
            <a:solidFill>
              <a:srgbClr val="FF0000"/>
            </a:solid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a:t>
            </a:r>
            <a:r>
              <a:rPr kumimoji="0" lang="en-US" sz="16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+ 4H</a:t>
            </a:r>
            <a:r>
              <a:rPr kumimoji="0" lang="en-US" sz="16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+ 4e</a:t>
            </a:r>
            <a:r>
              <a:rPr kumimoji="0" lang="en-US" sz="16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→2H</a:t>
            </a:r>
            <a:r>
              <a:rPr kumimoji="0" lang="en-US" sz="16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 E˚</a:t>
            </a:r>
            <a:r>
              <a:rPr kumimoji="0" lang="en-US" sz="16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H+/H2O</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=+0.818V vs. NHE at pH=7 ,	                          (Eq.2)</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98" name="Rounded Rectangle 197"/>
          <p:cNvSpPr/>
          <p:nvPr/>
        </p:nvSpPr>
        <p:spPr>
          <a:xfrm>
            <a:off x="2051720" y="1700808"/>
            <a:ext cx="6912768" cy="408623"/>
          </a:xfrm>
          <a:prstGeom prst="roundRect">
            <a:avLst/>
          </a:prstGeom>
          <a:ln w="28575">
            <a:solidFill>
              <a:srgbClr val="C00000"/>
            </a:solidFill>
          </a:ln>
        </p:spPr>
        <p:txBody>
          <a:bodyPr wrap="square">
            <a:spAutoFit/>
          </a:bodyPr>
          <a:lstStyle/>
          <a:p>
            <a:r>
              <a:rPr lang="en-US" sz="1600" b="1" dirty="0" smtClean="0">
                <a:latin typeface="Times New Roman" pitchFamily="18" charset="0"/>
                <a:ea typeface="Calibri" pitchFamily="34" charset="0"/>
                <a:cs typeface="Times New Roman" pitchFamily="18" charset="0"/>
              </a:rPr>
              <a:t>2H+ + 2e-→ H2, EH+/H2=-0.412V vs. NHE  at pH=7</a:t>
            </a:r>
            <a:r>
              <a:rPr lang="en-US" dirty="0" smtClean="0"/>
              <a:t>	                        </a:t>
            </a:r>
            <a:r>
              <a:rPr lang="en-US" sz="1600" b="1" dirty="0" smtClean="0">
                <a:latin typeface="Times New Roman" pitchFamily="18" charset="0"/>
                <a:ea typeface="Calibri" pitchFamily="34" charset="0"/>
                <a:cs typeface="Times New Roman" pitchFamily="18" charset="0"/>
              </a:rPr>
              <a:t>(Eq.3)</a:t>
            </a:r>
            <a:endParaRPr lang="en-US" dirty="0"/>
          </a:p>
        </p:txBody>
      </p:sp>
      <p:cxnSp>
        <p:nvCxnSpPr>
          <p:cNvPr id="200" name="Straight Connector 199"/>
          <p:cNvCxnSpPr/>
          <p:nvPr/>
        </p:nvCxnSpPr>
        <p:spPr>
          <a:xfrm>
            <a:off x="323528" y="1196752"/>
            <a:ext cx="0" cy="21600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a:off x="323528" y="3356992"/>
            <a:ext cx="3816000" cy="0"/>
          </a:xfrm>
          <a:prstGeom prst="straightConnector1">
            <a:avLst/>
          </a:prstGeom>
          <a:ln w="28575">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179512" y="1196752"/>
            <a:ext cx="0" cy="42120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a:off x="179512" y="5373216"/>
            <a:ext cx="3924000" cy="0"/>
          </a:xfrm>
          <a:prstGeom prst="straightConnector1">
            <a:avLst/>
          </a:prstGeom>
          <a:ln w="28575">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251520" y="1196752"/>
            <a:ext cx="0" cy="30240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251520" y="4221088"/>
            <a:ext cx="5544000" cy="0"/>
          </a:xfrm>
          <a:prstGeom prst="straightConnector1">
            <a:avLst/>
          </a:prstGeom>
          <a:ln w="28575">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5796136" y="4221088"/>
            <a:ext cx="0" cy="432048"/>
          </a:xfrm>
          <a:prstGeom prst="line">
            <a:avLst/>
          </a:prstGeom>
          <a:ln w="28575">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1" name="Rounded Rectangle 210"/>
          <p:cNvSpPr/>
          <p:nvPr/>
        </p:nvSpPr>
        <p:spPr>
          <a:xfrm>
            <a:off x="5508104" y="4653136"/>
            <a:ext cx="792088" cy="432048"/>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2" name="Straight Connector 211"/>
          <p:cNvCxnSpPr/>
          <p:nvPr/>
        </p:nvCxnSpPr>
        <p:spPr>
          <a:xfrm>
            <a:off x="6084168" y="5085184"/>
            <a:ext cx="0" cy="684000"/>
          </a:xfrm>
          <a:prstGeom prst="line">
            <a:avLst/>
          </a:prstGeom>
          <a:ln w="28575">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3" name="Rounded Rectangle 212"/>
          <p:cNvSpPr/>
          <p:nvPr/>
        </p:nvSpPr>
        <p:spPr>
          <a:xfrm>
            <a:off x="5940152" y="5733256"/>
            <a:ext cx="432048" cy="432048"/>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2" name="Straight Connector 221"/>
          <p:cNvCxnSpPr/>
          <p:nvPr/>
        </p:nvCxnSpPr>
        <p:spPr>
          <a:xfrm>
            <a:off x="1475656" y="1628800"/>
            <a:ext cx="0" cy="1656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a:off x="1475656" y="3284984"/>
            <a:ext cx="3816000" cy="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1620288" y="1628800"/>
            <a:ext cx="0" cy="684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a:off x="1620288" y="2276872"/>
            <a:ext cx="5076000" cy="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6732240" y="2312904"/>
            <a:ext cx="0" cy="252000"/>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9" name="Rounded Rectangle 228"/>
          <p:cNvSpPr/>
          <p:nvPr/>
        </p:nvSpPr>
        <p:spPr>
          <a:xfrm>
            <a:off x="6372200" y="2564904"/>
            <a:ext cx="792088" cy="4320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0" name="Straight Connector 229"/>
          <p:cNvCxnSpPr/>
          <p:nvPr/>
        </p:nvCxnSpPr>
        <p:spPr>
          <a:xfrm>
            <a:off x="6588224" y="2996952"/>
            <a:ext cx="0" cy="2736000"/>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1" name="Rounded Rectangle 230"/>
          <p:cNvSpPr/>
          <p:nvPr/>
        </p:nvSpPr>
        <p:spPr>
          <a:xfrm>
            <a:off x="6372200" y="5733256"/>
            <a:ext cx="432048" cy="43204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7092280" y="2492896"/>
            <a:ext cx="1656184" cy="2304256"/>
          </a:xfrm>
          <a:prstGeom prst="rect">
            <a:avLst/>
          </a:prstGeom>
          <a:noFill/>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3" name="Rectangle 232"/>
          <p:cNvSpPr/>
          <p:nvPr/>
        </p:nvSpPr>
        <p:spPr>
          <a:xfrm>
            <a:off x="4499992" y="2276872"/>
            <a:ext cx="504056" cy="360040"/>
          </a:xfrm>
          <a:prstGeom prst="rect">
            <a:avLst/>
          </a:prstGeom>
          <a:noFill/>
          <a:ln w="28575">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36" name="Straight Connector 235"/>
          <p:cNvCxnSpPr/>
          <p:nvPr/>
        </p:nvCxnSpPr>
        <p:spPr>
          <a:xfrm>
            <a:off x="2339752" y="2096928"/>
            <a:ext cx="0" cy="31680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a:off x="2339752" y="5229200"/>
            <a:ext cx="2880000" cy="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2411760" y="2096928"/>
            <a:ext cx="0" cy="19440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a:off x="2448264" y="4005064"/>
            <a:ext cx="4248000" cy="0"/>
          </a:xfrm>
          <a:prstGeom prst="straightConnector1">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6732240" y="4005064"/>
            <a:ext cx="0" cy="900000"/>
          </a:xfrm>
          <a:prstGeom prst="line">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1" name="Rounded Rectangle 240"/>
          <p:cNvSpPr/>
          <p:nvPr/>
        </p:nvSpPr>
        <p:spPr>
          <a:xfrm>
            <a:off x="6516216" y="4941168"/>
            <a:ext cx="504056" cy="43204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2" name="Straight Connector 241"/>
          <p:cNvCxnSpPr/>
          <p:nvPr/>
        </p:nvCxnSpPr>
        <p:spPr>
          <a:xfrm>
            <a:off x="6732240" y="5373216"/>
            <a:ext cx="0" cy="324000"/>
          </a:xfrm>
          <a:prstGeom prst="line">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3" name="Rectangle 242"/>
          <p:cNvSpPr/>
          <p:nvPr/>
        </p:nvSpPr>
        <p:spPr>
          <a:xfrm>
            <a:off x="7092280" y="4653136"/>
            <a:ext cx="1656184" cy="648072"/>
          </a:xfrm>
          <a:prstGeom prst="rect">
            <a:avLst/>
          </a:prstGeom>
          <a:noFill/>
          <a:ln w="28575">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4" name="Rectangle 243"/>
          <p:cNvSpPr/>
          <p:nvPr/>
        </p:nvSpPr>
        <p:spPr>
          <a:xfrm>
            <a:off x="4499992" y="4293096"/>
            <a:ext cx="504056" cy="360040"/>
          </a:xfrm>
          <a:prstGeom prst="rect">
            <a:avLst/>
          </a:prstGeom>
          <a:noFill/>
          <a:ln w="28575">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17" name="Picture 216" descr="MEC development2.png"/>
          <p:cNvPicPr>
            <a:picLocks noChangeAspect="1"/>
          </p:cNvPicPr>
          <p:nvPr/>
        </p:nvPicPr>
        <p:blipFill>
          <a:blip r:embed="rId2" cstate="print"/>
          <a:srcRect l="232" t="50000" r="63097" b="2323"/>
          <a:stretch>
            <a:fillRect/>
          </a:stretch>
        </p:blipFill>
        <p:spPr>
          <a:xfrm>
            <a:off x="3491880" y="4293096"/>
            <a:ext cx="2016224" cy="1944216"/>
          </a:xfrm>
          <a:prstGeom prst="rect">
            <a:avLst/>
          </a:prstGeom>
        </p:spPr>
      </p:pic>
      <p:sp>
        <p:nvSpPr>
          <p:cNvPr id="216" name="Rectangle 215"/>
          <p:cNvSpPr/>
          <p:nvPr/>
        </p:nvSpPr>
        <p:spPr>
          <a:xfrm>
            <a:off x="1331640" y="0"/>
            <a:ext cx="1224136" cy="1700808"/>
          </a:xfrm>
          <a:prstGeom prst="rect">
            <a:avLst/>
          </a:prstGeom>
          <a:no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217"/>
          <p:cNvSpPr/>
          <p:nvPr/>
        </p:nvSpPr>
        <p:spPr>
          <a:xfrm>
            <a:off x="2699792" y="4401296"/>
            <a:ext cx="3384376" cy="1692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a:off x="6516216" y="4437112"/>
            <a:ext cx="2520280" cy="165618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ounded Rectangle 219"/>
          <p:cNvSpPr/>
          <p:nvPr/>
        </p:nvSpPr>
        <p:spPr>
          <a:xfrm>
            <a:off x="2771800" y="2471410"/>
            <a:ext cx="6300192" cy="167767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a:off x="2771800" y="1844824"/>
            <a:ext cx="6372200" cy="3600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2771800" y="476672"/>
            <a:ext cx="6372200" cy="115212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2771800" y="548680"/>
            <a:ext cx="6372200" cy="1077218"/>
          </a:xfrm>
          <a:prstGeom prst="rect">
            <a:avLst/>
          </a:prstGeom>
        </p:spPr>
        <p:txBody>
          <a:bodyPr wrap="square">
            <a:spAutoFit/>
          </a:bodyPr>
          <a:lstStyle/>
          <a:p>
            <a:pPr>
              <a:buFont typeface="Wingdings" pitchFamily="2" charset="2"/>
              <a:buChar char="q"/>
            </a:pPr>
            <a:r>
              <a:rPr lang="en-GB" sz="1600" dirty="0" smtClean="0">
                <a:ln>
                  <a:solidFill>
                    <a:sysClr val="windowText" lastClr="000000"/>
                  </a:solidFill>
                </a:ln>
                <a:solidFill>
                  <a:sysClr val="windowText" lastClr="000000"/>
                </a:solidFill>
                <a:latin typeface="Cambria" pitchFamily="18" charset="0"/>
              </a:rPr>
              <a:t>Final product forms in the </a:t>
            </a:r>
            <a:r>
              <a:rPr lang="en-GB" sz="1600" dirty="0" err="1" smtClean="0">
                <a:ln>
                  <a:solidFill>
                    <a:sysClr val="windowText" lastClr="000000"/>
                  </a:solidFill>
                </a:ln>
                <a:solidFill>
                  <a:sysClr val="windowText" lastClr="000000"/>
                </a:solidFill>
                <a:latin typeface="Cambria" pitchFamily="18" charset="0"/>
              </a:rPr>
              <a:t>cathodic</a:t>
            </a:r>
            <a:r>
              <a:rPr lang="en-GB" sz="1600" dirty="0" smtClean="0">
                <a:ln>
                  <a:solidFill>
                    <a:sysClr val="windowText" lastClr="000000"/>
                  </a:solidFill>
                </a:ln>
                <a:solidFill>
                  <a:sysClr val="windowText" lastClr="000000"/>
                </a:solidFill>
                <a:latin typeface="Cambria" pitchFamily="18" charset="0"/>
              </a:rPr>
              <a:t> chamber</a:t>
            </a:r>
          </a:p>
          <a:p>
            <a:pPr>
              <a:buFont typeface="Wingdings" pitchFamily="2" charset="2"/>
              <a:buChar char="q"/>
            </a:pPr>
            <a:r>
              <a:rPr lang="en-US" sz="1600" dirty="0" smtClean="0">
                <a:ln>
                  <a:solidFill>
                    <a:sysClr val="windowText" lastClr="000000"/>
                  </a:solidFill>
                </a:ln>
                <a:solidFill>
                  <a:sysClr val="windowText" lastClr="000000"/>
                </a:solidFill>
                <a:latin typeface="Cambria" pitchFamily="18" charset="0"/>
              </a:rPr>
              <a:t>The reduction rate of electrons on the cathode among the </a:t>
            </a:r>
            <a:r>
              <a:rPr lang="en-GB" sz="1600" dirty="0" smtClean="0">
                <a:ln>
                  <a:solidFill>
                    <a:sysClr val="windowText" lastClr="000000"/>
                  </a:solidFill>
                </a:ln>
                <a:solidFill>
                  <a:sysClr val="windowText" lastClr="000000"/>
                </a:solidFill>
                <a:latin typeface="Cambria" pitchFamily="18" charset="0"/>
              </a:rPr>
              <a:t>rate limiting steps in a MEC(</a:t>
            </a:r>
            <a:r>
              <a:rPr lang="en-GB" sz="1600" dirty="0" err="1" smtClean="0">
                <a:ln>
                  <a:solidFill>
                    <a:sysClr val="windowText" lastClr="000000"/>
                  </a:solidFill>
                </a:ln>
                <a:solidFill>
                  <a:sysClr val="windowText" lastClr="000000"/>
                </a:solidFill>
                <a:latin typeface="Cambria" pitchFamily="18" charset="0"/>
              </a:rPr>
              <a:t>Cathodic</a:t>
            </a:r>
            <a:r>
              <a:rPr lang="en-GB" sz="1600" dirty="0" smtClean="0">
                <a:ln>
                  <a:solidFill>
                    <a:sysClr val="windowText" lastClr="000000"/>
                  </a:solidFill>
                </a:ln>
                <a:solidFill>
                  <a:sysClr val="windowText" lastClr="000000"/>
                </a:solidFill>
                <a:latin typeface="Cambria" pitchFamily="18" charset="0"/>
              </a:rPr>
              <a:t> Overpotential)</a:t>
            </a:r>
          </a:p>
          <a:p>
            <a:pPr>
              <a:buFont typeface="Wingdings" pitchFamily="2" charset="2"/>
              <a:buChar char="q"/>
            </a:pPr>
            <a:r>
              <a:rPr lang="en-GB" sz="1600" dirty="0" smtClean="0">
                <a:ln>
                  <a:solidFill>
                    <a:sysClr val="windowText" lastClr="000000"/>
                  </a:solidFill>
                </a:ln>
                <a:solidFill>
                  <a:sysClr val="windowText" lastClr="000000"/>
                </a:solidFill>
                <a:latin typeface="Cambria" pitchFamily="18" charset="0"/>
              </a:rPr>
              <a:t>Cathode and its catalyst contribute to about 50% of the cost of a MFC</a:t>
            </a:r>
          </a:p>
        </p:txBody>
      </p:sp>
      <p:sp>
        <p:nvSpPr>
          <p:cNvPr id="234" name="Rectangle 233"/>
          <p:cNvSpPr/>
          <p:nvPr/>
        </p:nvSpPr>
        <p:spPr>
          <a:xfrm>
            <a:off x="2771800" y="2514382"/>
            <a:ext cx="2195153" cy="338554"/>
          </a:xfrm>
          <a:prstGeom prst="rect">
            <a:avLst/>
          </a:prstGeom>
        </p:spPr>
        <p:txBody>
          <a:bodyPr wrap="none">
            <a:spAutoFit/>
          </a:bodyPr>
          <a:lstStyle/>
          <a:p>
            <a:r>
              <a:rPr lang="en-US" sz="1600" dirty="0" smtClean="0">
                <a:ln>
                  <a:solidFill>
                    <a:sysClr val="windowText" lastClr="000000"/>
                  </a:solidFill>
                </a:ln>
                <a:solidFill>
                  <a:sysClr val="windowText" lastClr="000000"/>
                </a:solidFill>
                <a:latin typeface="Cambria" pitchFamily="18" charset="0"/>
              </a:rPr>
              <a:t>Precious Metal catalyst</a:t>
            </a:r>
            <a:endParaRPr lang="en-US" sz="1600" dirty="0"/>
          </a:p>
        </p:txBody>
      </p:sp>
      <p:sp>
        <p:nvSpPr>
          <p:cNvPr id="235" name="Rectangle 234"/>
          <p:cNvSpPr/>
          <p:nvPr/>
        </p:nvSpPr>
        <p:spPr>
          <a:xfrm>
            <a:off x="2771800" y="1844824"/>
            <a:ext cx="5832648" cy="338554"/>
          </a:xfrm>
          <a:prstGeom prst="rect">
            <a:avLst/>
          </a:prstGeom>
        </p:spPr>
        <p:txBody>
          <a:bodyPr wrap="square">
            <a:spAutoFit/>
          </a:bodyPr>
          <a:lstStyle/>
          <a:p>
            <a:r>
              <a:rPr lang="en-US" sz="1600" dirty="0" smtClean="0">
                <a:ln>
                  <a:solidFill>
                    <a:sysClr val="windowText" lastClr="000000"/>
                  </a:solidFill>
                </a:ln>
                <a:solidFill>
                  <a:sysClr val="windowText" lastClr="000000"/>
                </a:solidFill>
                <a:latin typeface="Cambria" pitchFamily="18" charset="0"/>
              </a:rPr>
              <a:t>To reduce the over potential a catalyst is used on the cathodes</a:t>
            </a:r>
          </a:p>
        </p:txBody>
      </p:sp>
      <p:sp>
        <p:nvSpPr>
          <p:cNvPr id="245" name="Rectangle 244"/>
          <p:cNvSpPr/>
          <p:nvPr/>
        </p:nvSpPr>
        <p:spPr>
          <a:xfrm>
            <a:off x="6516216" y="4653136"/>
            <a:ext cx="2664296" cy="1569660"/>
          </a:xfrm>
          <a:prstGeom prst="rect">
            <a:avLst/>
          </a:prstGeom>
        </p:spPr>
        <p:txBody>
          <a:bodyPr wrap="square">
            <a:spAutoFit/>
          </a:bodyPr>
          <a:lstStyle/>
          <a:p>
            <a:pPr>
              <a:buFont typeface="Wingdings" pitchFamily="2" charset="2"/>
              <a:buChar char="q"/>
            </a:pPr>
            <a:r>
              <a:rPr lang="en-US" sz="1600" dirty="0" smtClean="0">
                <a:ln>
                  <a:solidFill>
                    <a:sysClr val="windowText" lastClr="000000"/>
                  </a:solidFill>
                </a:ln>
                <a:solidFill>
                  <a:sysClr val="windowText" lastClr="000000"/>
                </a:solidFill>
                <a:latin typeface="Cambria" pitchFamily="18" charset="0"/>
              </a:rPr>
              <a:t>Unknown Mechanism</a:t>
            </a:r>
          </a:p>
          <a:p>
            <a:pPr>
              <a:buFont typeface="Wingdings" pitchFamily="2" charset="2"/>
              <a:buChar char="q"/>
            </a:pPr>
            <a:r>
              <a:rPr lang="en-US" sz="1600" dirty="0" smtClean="0">
                <a:ln>
                  <a:solidFill>
                    <a:sysClr val="windowText" lastClr="000000"/>
                  </a:solidFill>
                </a:ln>
                <a:solidFill>
                  <a:sysClr val="windowText" lastClr="000000"/>
                </a:solidFill>
                <a:latin typeface="Cambria" pitchFamily="18" charset="0"/>
              </a:rPr>
              <a:t>Enrichment, startup and maintenance challenges</a:t>
            </a:r>
          </a:p>
          <a:p>
            <a:pPr>
              <a:buFont typeface="Wingdings" pitchFamily="2" charset="2"/>
              <a:buChar char="q"/>
            </a:pPr>
            <a:r>
              <a:rPr lang="en-US" sz="1600" dirty="0" smtClean="0">
                <a:ln>
                  <a:solidFill>
                    <a:sysClr val="windowText" lastClr="000000"/>
                  </a:solidFill>
                </a:ln>
                <a:solidFill>
                  <a:sysClr val="windowText" lastClr="000000"/>
                </a:solidFill>
                <a:latin typeface="Cambria" pitchFamily="18" charset="0"/>
              </a:rPr>
              <a:t>Low product rate</a:t>
            </a:r>
          </a:p>
          <a:p>
            <a:pPr>
              <a:buFont typeface="Wingdings" pitchFamily="2" charset="2"/>
              <a:buChar char="q"/>
            </a:pPr>
            <a:r>
              <a:rPr lang="en-US" sz="1600" dirty="0" smtClean="0">
                <a:ln>
                  <a:solidFill>
                    <a:sysClr val="windowText" lastClr="000000"/>
                  </a:solidFill>
                </a:ln>
                <a:solidFill>
                  <a:sysClr val="windowText" lastClr="000000"/>
                </a:solidFill>
                <a:latin typeface="Cambria" pitchFamily="18" charset="0"/>
              </a:rPr>
              <a:t>Product contamination</a:t>
            </a:r>
          </a:p>
          <a:p>
            <a:pPr>
              <a:buFont typeface="Wingdings" pitchFamily="2" charset="2"/>
              <a:buChar char="q"/>
            </a:pPr>
            <a:endParaRPr lang="en-US" sz="1600" dirty="0"/>
          </a:p>
        </p:txBody>
      </p:sp>
      <p:sp>
        <p:nvSpPr>
          <p:cNvPr id="246" name="Rectangle 245"/>
          <p:cNvSpPr/>
          <p:nvPr/>
        </p:nvSpPr>
        <p:spPr>
          <a:xfrm>
            <a:off x="2843808" y="4725144"/>
            <a:ext cx="3312368" cy="1323439"/>
          </a:xfrm>
          <a:prstGeom prst="rect">
            <a:avLst/>
          </a:prstGeom>
        </p:spPr>
        <p:txBody>
          <a:bodyPr wrap="square">
            <a:spAutoFit/>
          </a:bodyPr>
          <a:lstStyle/>
          <a:p>
            <a:pPr>
              <a:buFont typeface="Wingdings" pitchFamily="2" charset="2"/>
              <a:buChar char="q"/>
            </a:pPr>
            <a:r>
              <a:rPr lang="en-GB" sz="1600" dirty="0" smtClean="0">
                <a:ln>
                  <a:solidFill>
                    <a:sysClr val="windowText" lastClr="000000"/>
                  </a:solidFill>
                </a:ln>
                <a:solidFill>
                  <a:sysClr val="windowText" lastClr="000000"/>
                </a:solidFill>
                <a:latin typeface="Cambria" pitchFamily="18" charset="0"/>
              </a:rPr>
              <a:t>Inexpensive </a:t>
            </a:r>
          </a:p>
          <a:p>
            <a:pPr>
              <a:buFont typeface="Wingdings" pitchFamily="2" charset="2"/>
              <a:buChar char="q"/>
            </a:pPr>
            <a:r>
              <a:rPr lang="en-GB" sz="1600" dirty="0" smtClean="0">
                <a:ln>
                  <a:solidFill>
                    <a:sysClr val="windowText" lastClr="000000"/>
                  </a:solidFill>
                </a:ln>
                <a:solidFill>
                  <a:sysClr val="windowText" lastClr="000000"/>
                </a:solidFill>
                <a:latin typeface="Cambria" pitchFamily="18" charset="0"/>
              </a:rPr>
              <a:t>Environmentally friendly, </a:t>
            </a:r>
          </a:p>
          <a:p>
            <a:pPr>
              <a:buFont typeface="Wingdings" pitchFamily="2" charset="2"/>
              <a:buChar char="q"/>
            </a:pPr>
            <a:r>
              <a:rPr lang="en-GB" sz="1600" dirty="0" smtClean="0">
                <a:ln>
                  <a:solidFill>
                    <a:sysClr val="windowText" lastClr="000000"/>
                  </a:solidFill>
                </a:ln>
                <a:solidFill>
                  <a:sysClr val="windowText" lastClr="000000"/>
                </a:solidFill>
                <a:latin typeface="Cambria" pitchFamily="18" charset="0"/>
              </a:rPr>
              <a:t>holds a self-generative character </a:t>
            </a:r>
          </a:p>
          <a:p>
            <a:pPr>
              <a:buFont typeface="Wingdings" pitchFamily="2" charset="2"/>
              <a:buChar char="q"/>
            </a:pPr>
            <a:r>
              <a:rPr lang="en-GB" sz="1600" dirty="0" smtClean="0">
                <a:ln>
                  <a:solidFill>
                    <a:sysClr val="windowText" lastClr="000000"/>
                  </a:solidFill>
                </a:ln>
                <a:solidFill>
                  <a:sysClr val="windowText" lastClr="000000"/>
                </a:solidFill>
                <a:latin typeface="Cambria" pitchFamily="18" charset="0"/>
              </a:rPr>
              <a:t> resistant to certain levels of impurities such as sulphur </a:t>
            </a:r>
            <a:endParaRPr lang="en-US" sz="1600" dirty="0" smtClean="0">
              <a:ln>
                <a:solidFill>
                  <a:sysClr val="windowText" lastClr="000000"/>
                </a:solidFill>
              </a:ln>
              <a:solidFill>
                <a:sysClr val="windowText" lastClr="000000"/>
              </a:solidFill>
              <a:latin typeface="Cambria" pitchFamily="18" charset="0"/>
            </a:endParaRPr>
          </a:p>
        </p:txBody>
      </p:sp>
      <p:sp>
        <p:nvSpPr>
          <p:cNvPr id="247" name="Rectangle 246"/>
          <p:cNvSpPr/>
          <p:nvPr/>
        </p:nvSpPr>
        <p:spPr>
          <a:xfrm>
            <a:off x="2771800" y="2780928"/>
            <a:ext cx="6156176" cy="1323439"/>
          </a:xfrm>
          <a:prstGeom prst="rect">
            <a:avLst/>
          </a:prstGeom>
        </p:spPr>
        <p:txBody>
          <a:bodyPr wrap="square">
            <a:spAutoFit/>
          </a:bodyPr>
          <a:lstStyle/>
          <a:p>
            <a:pPr>
              <a:buFont typeface="Wingdings" pitchFamily="2" charset="2"/>
              <a:buChar char="q"/>
            </a:pPr>
            <a:r>
              <a:rPr lang="en-GB" sz="1600" dirty="0" smtClean="0">
                <a:ln>
                  <a:solidFill>
                    <a:sysClr val="windowText" lastClr="000000"/>
                  </a:solidFill>
                </a:ln>
                <a:solidFill>
                  <a:sysClr val="windowText" lastClr="000000"/>
                </a:solidFill>
                <a:latin typeface="Cambria" pitchFamily="18" charset="0"/>
              </a:rPr>
              <a:t>They are expensive,</a:t>
            </a:r>
          </a:p>
          <a:p>
            <a:pPr>
              <a:buFont typeface="Wingdings" pitchFamily="2" charset="2"/>
              <a:buChar char="q"/>
            </a:pPr>
            <a:r>
              <a:rPr lang="en-GB" sz="1600" dirty="0" smtClean="0">
                <a:ln>
                  <a:solidFill>
                    <a:sysClr val="windowText" lastClr="000000"/>
                  </a:solidFill>
                </a:ln>
                <a:solidFill>
                  <a:sysClr val="windowText" lastClr="000000"/>
                </a:solidFill>
                <a:latin typeface="Cambria" pitchFamily="18" charset="0"/>
              </a:rPr>
              <a:t>Their mining and extraction process imposes negative impact on the environment. </a:t>
            </a:r>
          </a:p>
          <a:p>
            <a:pPr>
              <a:buFont typeface="Wingdings" pitchFamily="2" charset="2"/>
              <a:buChar char="q"/>
            </a:pPr>
            <a:r>
              <a:rPr lang="en-GB" sz="1600" dirty="0" smtClean="0">
                <a:ln>
                  <a:solidFill>
                    <a:sysClr val="windowText" lastClr="000000"/>
                  </a:solidFill>
                </a:ln>
                <a:solidFill>
                  <a:sysClr val="windowText" lastClr="000000"/>
                </a:solidFill>
                <a:latin typeface="Cambria" pitchFamily="18" charset="0"/>
              </a:rPr>
              <a:t>They could be deactivated by some constituent, e.g. </a:t>
            </a:r>
            <a:r>
              <a:rPr lang="en-GB" sz="1600" dirty="0" err="1" smtClean="0">
                <a:ln>
                  <a:solidFill>
                    <a:sysClr val="windowText" lastClr="000000"/>
                  </a:solidFill>
                </a:ln>
                <a:solidFill>
                  <a:sysClr val="windowText" lastClr="000000"/>
                </a:solidFill>
                <a:latin typeface="Cambria" pitchFamily="18" charset="0"/>
              </a:rPr>
              <a:t>sulfur</a:t>
            </a:r>
            <a:r>
              <a:rPr lang="en-GB" sz="1600" dirty="0" smtClean="0">
                <a:ln>
                  <a:solidFill>
                    <a:sysClr val="windowText" lastClr="000000"/>
                  </a:solidFill>
                </a:ln>
                <a:solidFill>
                  <a:sysClr val="windowText" lastClr="000000"/>
                </a:solidFill>
                <a:latin typeface="Cambria" pitchFamily="18" charset="0"/>
              </a:rPr>
              <a:t>,  which is a common content in wastewater</a:t>
            </a:r>
            <a:endParaRPr lang="en-US" sz="1600" dirty="0">
              <a:ln>
                <a:solidFill>
                  <a:sysClr val="windowText" lastClr="000000"/>
                </a:solidFill>
              </a:ln>
              <a:solidFill>
                <a:sysClr val="windowText" lastClr="000000"/>
              </a:solidFill>
              <a:latin typeface="Cambria" pitchFamily="18" charset="0"/>
            </a:endParaRPr>
          </a:p>
        </p:txBody>
      </p:sp>
      <p:sp>
        <p:nvSpPr>
          <p:cNvPr id="248" name="Rectangle 247"/>
          <p:cNvSpPr/>
          <p:nvPr/>
        </p:nvSpPr>
        <p:spPr>
          <a:xfrm>
            <a:off x="2843808" y="4386590"/>
            <a:ext cx="1172116" cy="338554"/>
          </a:xfrm>
          <a:prstGeom prst="rect">
            <a:avLst/>
          </a:prstGeom>
        </p:spPr>
        <p:txBody>
          <a:bodyPr wrap="none">
            <a:spAutoFit/>
          </a:bodyPr>
          <a:lstStyle/>
          <a:p>
            <a:r>
              <a:rPr lang="en-US" sz="1600" dirty="0" err="1" smtClean="0">
                <a:ln>
                  <a:solidFill>
                    <a:sysClr val="windowText" lastClr="000000"/>
                  </a:solidFill>
                </a:ln>
                <a:solidFill>
                  <a:sysClr val="windowText" lastClr="000000"/>
                </a:solidFill>
                <a:latin typeface="Cambria" pitchFamily="18" charset="0"/>
              </a:rPr>
              <a:t>Biocathode</a:t>
            </a:r>
            <a:endParaRPr lang="en-US" sz="1600" dirty="0"/>
          </a:p>
        </p:txBody>
      </p:sp>
      <p:sp>
        <p:nvSpPr>
          <p:cNvPr id="249" name="Down Arrow 248"/>
          <p:cNvSpPr/>
          <p:nvPr/>
        </p:nvSpPr>
        <p:spPr>
          <a:xfrm>
            <a:off x="2771800" y="1628800"/>
            <a:ext cx="1152128" cy="21602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own Arrow 249"/>
          <p:cNvSpPr/>
          <p:nvPr/>
        </p:nvSpPr>
        <p:spPr>
          <a:xfrm>
            <a:off x="2771800" y="2204864"/>
            <a:ext cx="1152128" cy="21602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Rectangle 250"/>
          <p:cNvSpPr/>
          <p:nvPr/>
        </p:nvSpPr>
        <p:spPr>
          <a:xfrm rot="1085753">
            <a:off x="8604448" y="5229200"/>
            <a:ext cx="370614" cy="584775"/>
          </a:xfrm>
          <a:prstGeom prst="rect">
            <a:avLst/>
          </a:prstGeom>
        </p:spPr>
        <p:txBody>
          <a:bodyPr wrap="none">
            <a:spAutoFit/>
          </a:bodyPr>
          <a:lstStyle/>
          <a:p>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mbria" pitchFamily="18" charset="0"/>
              </a:rPr>
              <a:t>?</a:t>
            </a:r>
            <a:endParaRPr lang="en-US" dirty="0"/>
          </a:p>
        </p:txBody>
      </p:sp>
      <p:sp>
        <p:nvSpPr>
          <p:cNvPr id="252" name="Down Arrow 251"/>
          <p:cNvSpPr/>
          <p:nvPr/>
        </p:nvSpPr>
        <p:spPr>
          <a:xfrm>
            <a:off x="2771800" y="4149080"/>
            <a:ext cx="1152128" cy="21602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Down Arrow 252"/>
          <p:cNvSpPr/>
          <p:nvPr/>
        </p:nvSpPr>
        <p:spPr>
          <a:xfrm rot="16200000">
            <a:off x="5688124" y="4977172"/>
            <a:ext cx="1152128" cy="3600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Rectangle 253"/>
          <p:cNvSpPr/>
          <p:nvPr/>
        </p:nvSpPr>
        <p:spPr>
          <a:xfrm>
            <a:off x="35496" y="72008"/>
            <a:ext cx="1224136" cy="1700808"/>
          </a:xfrm>
          <a:prstGeom prst="rect">
            <a:avLst/>
          </a:prstGeom>
          <a:no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ed Rectangle 254"/>
          <p:cNvSpPr/>
          <p:nvPr/>
        </p:nvSpPr>
        <p:spPr>
          <a:xfrm>
            <a:off x="0" y="1916832"/>
            <a:ext cx="2232248" cy="165618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0" y="2060848"/>
            <a:ext cx="2483768" cy="1569660"/>
          </a:xfrm>
          <a:prstGeom prst="rect">
            <a:avLst/>
          </a:prstGeom>
        </p:spPr>
        <p:txBody>
          <a:bodyPr wrap="square">
            <a:spAutoFit/>
          </a:bodyPr>
          <a:lstStyle/>
          <a:p>
            <a:pPr>
              <a:buFont typeface="Wingdings" pitchFamily="2" charset="2"/>
              <a:buChar char="q"/>
            </a:pPr>
            <a:r>
              <a:rPr lang="en-US" sz="1600" dirty="0" smtClean="0">
                <a:ln>
                  <a:solidFill>
                    <a:schemeClr val="accent6">
                      <a:lumMod val="75000"/>
                    </a:schemeClr>
                  </a:solidFill>
                </a:ln>
                <a:solidFill>
                  <a:schemeClr val="accent6">
                    <a:lumMod val="50000"/>
                  </a:schemeClr>
                </a:solidFill>
                <a:latin typeface="Cambria" pitchFamily="18" charset="0"/>
              </a:rPr>
              <a:t>known Mechanism</a:t>
            </a:r>
          </a:p>
          <a:p>
            <a:pPr>
              <a:buFont typeface="Wingdings" pitchFamily="2" charset="2"/>
              <a:buChar char="q"/>
            </a:pPr>
            <a:r>
              <a:rPr lang="en-US" sz="1600" dirty="0" smtClean="0">
                <a:ln>
                  <a:solidFill>
                    <a:schemeClr val="accent6">
                      <a:lumMod val="75000"/>
                    </a:schemeClr>
                  </a:solidFill>
                </a:ln>
                <a:solidFill>
                  <a:schemeClr val="accent6">
                    <a:lumMod val="50000"/>
                  </a:schemeClr>
                </a:solidFill>
                <a:latin typeface="Cambria" pitchFamily="18" charset="0"/>
              </a:rPr>
              <a:t>Known Enrichment procedure</a:t>
            </a:r>
          </a:p>
          <a:p>
            <a:pPr>
              <a:buFont typeface="Wingdings" pitchFamily="2" charset="2"/>
              <a:buChar char="q"/>
            </a:pPr>
            <a:r>
              <a:rPr lang="en-US" sz="1600" dirty="0" smtClean="0">
                <a:ln>
                  <a:solidFill>
                    <a:srgbClr val="FF0000"/>
                  </a:solidFill>
                </a:ln>
                <a:solidFill>
                  <a:srgbClr val="FF0000"/>
                </a:solidFill>
                <a:latin typeface="Cambria" pitchFamily="18" charset="0"/>
              </a:rPr>
              <a:t>Limiting effect on </a:t>
            </a:r>
            <a:r>
              <a:rPr lang="en-US" sz="1600" dirty="0" err="1" smtClean="0">
                <a:ln>
                  <a:solidFill>
                    <a:srgbClr val="FF0000"/>
                  </a:solidFill>
                </a:ln>
                <a:solidFill>
                  <a:srgbClr val="FF0000"/>
                </a:solidFill>
                <a:latin typeface="Cambria" pitchFamily="18" charset="0"/>
              </a:rPr>
              <a:t>biocathode</a:t>
            </a:r>
            <a:r>
              <a:rPr lang="en-US" sz="1600" dirty="0" smtClean="0">
                <a:ln>
                  <a:solidFill>
                    <a:srgbClr val="FF0000"/>
                  </a:solidFill>
                </a:ln>
                <a:solidFill>
                  <a:srgbClr val="FF0000"/>
                </a:solidFill>
                <a:latin typeface="Cambria" pitchFamily="18" charset="0"/>
              </a:rPr>
              <a:t> performance</a:t>
            </a:r>
          </a:p>
          <a:p>
            <a:pPr>
              <a:buFont typeface="Wingdings" pitchFamily="2" charset="2"/>
              <a:buChar char="q"/>
            </a:pP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Top)">
                                      <p:cBhvr>
                                        <p:cTn id="7" dur="500"/>
                                        <p:tgtEl>
                                          <p:spTgt spid="19"/>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slide(fromTop)">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0-#ppt_w/2"/>
                                          </p:val>
                                        </p:tav>
                                        <p:tav tm="100000">
                                          <p:val>
                                            <p:strVal val="#ppt_x"/>
                                          </p:val>
                                        </p:tav>
                                      </p:tavLst>
                                    </p:anim>
                                    <p:anim calcmode="lin" valueType="num">
                                      <p:cBhvr additive="base">
                                        <p:cTn id="16"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par>
                          <p:cTn id="25" fill="hold">
                            <p:stCondLst>
                              <p:cond delay="0"/>
                            </p:stCondLst>
                            <p:childTnLst>
                              <p:par>
                                <p:cTn id="26" presetID="22" presetClass="entr" presetSubtype="1" fill="hold" grpId="0" nodeType="afterEffect">
                                  <p:stCondLst>
                                    <p:cond delay="0"/>
                                  </p:stCondLst>
                                  <p:childTnLst>
                                    <p:set>
                                      <p:cBhvr>
                                        <p:cTn id="27" dur="1" fill="hold">
                                          <p:stCondLst>
                                            <p:cond delay="0"/>
                                          </p:stCondLst>
                                        </p:cTn>
                                        <p:tgtEl>
                                          <p:spTgt spid="1177"/>
                                        </p:tgtEl>
                                        <p:attrNameLst>
                                          <p:attrName>style.visibility</p:attrName>
                                        </p:attrNameLst>
                                      </p:cBhvr>
                                      <p:to>
                                        <p:strVal val="visible"/>
                                      </p:to>
                                    </p:set>
                                    <p:animEffect transition="in" filter="wipe(up)">
                                      <p:cBhvr>
                                        <p:cTn id="28" dur="500"/>
                                        <p:tgtEl>
                                          <p:spTgt spid="1177"/>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200"/>
                                        </p:tgtEl>
                                        <p:attrNameLst>
                                          <p:attrName>style.visibility</p:attrName>
                                        </p:attrNameLst>
                                      </p:cBhvr>
                                      <p:to>
                                        <p:strVal val="visible"/>
                                      </p:to>
                                    </p:set>
                                    <p:animEffect transition="in" filter="wipe(up)">
                                      <p:cBhvr>
                                        <p:cTn id="32" dur="500"/>
                                        <p:tgtEl>
                                          <p:spTgt spid="200"/>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202"/>
                                        </p:tgtEl>
                                        <p:attrNameLst>
                                          <p:attrName>style.visibility</p:attrName>
                                        </p:attrNameLst>
                                      </p:cBhvr>
                                      <p:to>
                                        <p:strVal val="visible"/>
                                      </p:to>
                                    </p:set>
                                    <p:animEffect transition="in" filter="wipe(left)">
                                      <p:cBhvr>
                                        <p:cTn id="36" dur="500"/>
                                        <p:tgtEl>
                                          <p:spTgt spid="202"/>
                                        </p:tgtEl>
                                      </p:cBhvr>
                                    </p:animEffect>
                                  </p:childTnLst>
                                </p:cTn>
                              </p:par>
                            </p:childTnLst>
                          </p:cTn>
                        </p:par>
                        <p:par>
                          <p:cTn id="37" fill="hold">
                            <p:stCondLst>
                              <p:cond delay="1500"/>
                            </p:stCondLst>
                            <p:childTnLst>
                              <p:par>
                                <p:cTn id="38" presetID="22" presetClass="entr" presetSubtype="1" fill="hold" nodeType="afterEffect">
                                  <p:stCondLst>
                                    <p:cond delay="0"/>
                                  </p:stCondLst>
                                  <p:childTnLst>
                                    <p:set>
                                      <p:cBhvr>
                                        <p:cTn id="39" dur="1" fill="hold">
                                          <p:stCondLst>
                                            <p:cond delay="0"/>
                                          </p:stCondLst>
                                        </p:cTn>
                                        <p:tgtEl>
                                          <p:spTgt spid="203"/>
                                        </p:tgtEl>
                                        <p:attrNameLst>
                                          <p:attrName>style.visibility</p:attrName>
                                        </p:attrNameLst>
                                      </p:cBhvr>
                                      <p:to>
                                        <p:strVal val="visible"/>
                                      </p:to>
                                    </p:set>
                                    <p:animEffect transition="in" filter="wipe(up)">
                                      <p:cBhvr>
                                        <p:cTn id="40" dur="500"/>
                                        <p:tgtEl>
                                          <p:spTgt spid="203"/>
                                        </p:tgtEl>
                                      </p:cBhvr>
                                    </p:animEffect>
                                  </p:childTnLst>
                                </p:cTn>
                              </p:par>
                            </p:childTnLst>
                          </p:cTn>
                        </p:par>
                        <p:par>
                          <p:cTn id="41" fill="hold">
                            <p:stCondLst>
                              <p:cond delay="2000"/>
                            </p:stCondLst>
                            <p:childTnLst>
                              <p:par>
                                <p:cTn id="42" presetID="22" presetClass="entr" presetSubtype="8" fill="hold" nodeType="afterEffect">
                                  <p:stCondLst>
                                    <p:cond delay="0"/>
                                  </p:stCondLst>
                                  <p:childTnLst>
                                    <p:set>
                                      <p:cBhvr>
                                        <p:cTn id="43" dur="1" fill="hold">
                                          <p:stCondLst>
                                            <p:cond delay="0"/>
                                          </p:stCondLst>
                                        </p:cTn>
                                        <p:tgtEl>
                                          <p:spTgt spid="204"/>
                                        </p:tgtEl>
                                        <p:attrNameLst>
                                          <p:attrName>style.visibility</p:attrName>
                                        </p:attrNameLst>
                                      </p:cBhvr>
                                      <p:to>
                                        <p:strVal val="visible"/>
                                      </p:to>
                                    </p:set>
                                    <p:animEffect transition="in" filter="wipe(left)">
                                      <p:cBhvr>
                                        <p:cTn id="44" dur="500"/>
                                        <p:tgtEl>
                                          <p:spTgt spid="204"/>
                                        </p:tgtEl>
                                      </p:cBhvr>
                                    </p:animEffect>
                                  </p:childTnLst>
                                </p:cTn>
                              </p:par>
                            </p:childTnLst>
                          </p:cTn>
                        </p:par>
                        <p:par>
                          <p:cTn id="45" fill="hold">
                            <p:stCondLst>
                              <p:cond delay="2500"/>
                            </p:stCondLst>
                            <p:childTnLst>
                              <p:par>
                                <p:cTn id="46" presetID="22" presetClass="entr" presetSubtype="1" fill="hold" nodeType="afterEffect">
                                  <p:stCondLst>
                                    <p:cond delay="0"/>
                                  </p:stCondLst>
                                  <p:childTnLst>
                                    <p:set>
                                      <p:cBhvr>
                                        <p:cTn id="47" dur="1" fill="hold">
                                          <p:stCondLst>
                                            <p:cond delay="0"/>
                                          </p:stCondLst>
                                        </p:cTn>
                                        <p:tgtEl>
                                          <p:spTgt spid="207"/>
                                        </p:tgtEl>
                                        <p:attrNameLst>
                                          <p:attrName>style.visibility</p:attrName>
                                        </p:attrNameLst>
                                      </p:cBhvr>
                                      <p:to>
                                        <p:strVal val="visible"/>
                                      </p:to>
                                    </p:set>
                                    <p:animEffect transition="in" filter="wipe(up)">
                                      <p:cBhvr>
                                        <p:cTn id="48" dur="500"/>
                                        <p:tgtEl>
                                          <p:spTgt spid="207"/>
                                        </p:tgtEl>
                                      </p:cBhvr>
                                    </p:animEffect>
                                  </p:childTnLst>
                                </p:cTn>
                              </p:par>
                            </p:childTnLst>
                          </p:cTn>
                        </p:par>
                        <p:par>
                          <p:cTn id="49" fill="hold">
                            <p:stCondLst>
                              <p:cond delay="3000"/>
                            </p:stCondLst>
                            <p:childTnLst>
                              <p:par>
                                <p:cTn id="50" presetID="22" presetClass="entr" presetSubtype="8" fill="hold" nodeType="afterEffect">
                                  <p:stCondLst>
                                    <p:cond delay="0"/>
                                  </p:stCondLst>
                                  <p:childTnLst>
                                    <p:set>
                                      <p:cBhvr>
                                        <p:cTn id="51" dur="1" fill="hold">
                                          <p:stCondLst>
                                            <p:cond delay="0"/>
                                          </p:stCondLst>
                                        </p:cTn>
                                        <p:tgtEl>
                                          <p:spTgt spid="208"/>
                                        </p:tgtEl>
                                        <p:attrNameLst>
                                          <p:attrName>style.visibility</p:attrName>
                                        </p:attrNameLst>
                                      </p:cBhvr>
                                      <p:to>
                                        <p:strVal val="visible"/>
                                      </p:to>
                                    </p:set>
                                    <p:animEffect transition="in" filter="wipe(left)">
                                      <p:cBhvr>
                                        <p:cTn id="52" dur="500"/>
                                        <p:tgtEl>
                                          <p:spTgt spid="208"/>
                                        </p:tgtEl>
                                      </p:cBhvr>
                                    </p:animEffect>
                                  </p:childTnLst>
                                </p:cTn>
                              </p:par>
                            </p:childTnLst>
                          </p:cTn>
                        </p:par>
                        <p:par>
                          <p:cTn id="53" fill="hold">
                            <p:stCondLst>
                              <p:cond delay="3500"/>
                            </p:stCondLst>
                            <p:childTnLst>
                              <p:par>
                                <p:cTn id="54" presetID="22" presetClass="entr" presetSubtype="1" fill="hold" nodeType="afterEffect">
                                  <p:stCondLst>
                                    <p:cond delay="0"/>
                                  </p:stCondLst>
                                  <p:childTnLst>
                                    <p:set>
                                      <p:cBhvr>
                                        <p:cTn id="55" dur="1" fill="hold">
                                          <p:stCondLst>
                                            <p:cond delay="0"/>
                                          </p:stCondLst>
                                        </p:cTn>
                                        <p:tgtEl>
                                          <p:spTgt spid="210"/>
                                        </p:tgtEl>
                                        <p:attrNameLst>
                                          <p:attrName>style.visibility</p:attrName>
                                        </p:attrNameLst>
                                      </p:cBhvr>
                                      <p:to>
                                        <p:strVal val="visible"/>
                                      </p:to>
                                    </p:set>
                                    <p:animEffect transition="in" filter="wipe(up)">
                                      <p:cBhvr>
                                        <p:cTn id="56" dur="500"/>
                                        <p:tgtEl>
                                          <p:spTgt spid="210"/>
                                        </p:tgtEl>
                                      </p:cBhvr>
                                    </p:animEffect>
                                  </p:childTnLst>
                                </p:cTn>
                              </p:par>
                            </p:childTnLst>
                          </p:cTn>
                        </p:par>
                        <p:par>
                          <p:cTn id="57" fill="hold">
                            <p:stCondLst>
                              <p:cond delay="4000"/>
                            </p:stCondLst>
                            <p:childTnLst>
                              <p:par>
                                <p:cTn id="58" presetID="22" presetClass="entr" presetSubtype="1" fill="hold" grpId="0" nodeType="afterEffect">
                                  <p:stCondLst>
                                    <p:cond delay="0"/>
                                  </p:stCondLst>
                                  <p:childTnLst>
                                    <p:set>
                                      <p:cBhvr>
                                        <p:cTn id="59" dur="1" fill="hold">
                                          <p:stCondLst>
                                            <p:cond delay="0"/>
                                          </p:stCondLst>
                                        </p:cTn>
                                        <p:tgtEl>
                                          <p:spTgt spid="211"/>
                                        </p:tgtEl>
                                        <p:attrNameLst>
                                          <p:attrName>style.visibility</p:attrName>
                                        </p:attrNameLst>
                                      </p:cBhvr>
                                      <p:to>
                                        <p:strVal val="visible"/>
                                      </p:to>
                                    </p:set>
                                    <p:animEffect transition="in" filter="wipe(up)">
                                      <p:cBhvr>
                                        <p:cTn id="60" dur="500"/>
                                        <p:tgtEl>
                                          <p:spTgt spid="211"/>
                                        </p:tgtEl>
                                      </p:cBhvr>
                                    </p:animEffect>
                                  </p:childTnLst>
                                </p:cTn>
                              </p:par>
                            </p:childTnLst>
                          </p:cTn>
                        </p:par>
                        <p:par>
                          <p:cTn id="61" fill="hold">
                            <p:stCondLst>
                              <p:cond delay="4500"/>
                            </p:stCondLst>
                            <p:childTnLst>
                              <p:par>
                                <p:cTn id="62" presetID="22" presetClass="entr" presetSubtype="1" fill="hold" nodeType="afterEffect">
                                  <p:stCondLst>
                                    <p:cond delay="0"/>
                                  </p:stCondLst>
                                  <p:childTnLst>
                                    <p:set>
                                      <p:cBhvr>
                                        <p:cTn id="63" dur="1" fill="hold">
                                          <p:stCondLst>
                                            <p:cond delay="0"/>
                                          </p:stCondLst>
                                        </p:cTn>
                                        <p:tgtEl>
                                          <p:spTgt spid="212"/>
                                        </p:tgtEl>
                                        <p:attrNameLst>
                                          <p:attrName>style.visibility</p:attrName>
                                        </p:attrNameLst>
                                      </p:cBhvr>
                                      <p:to>
                                        <p:strVal val="visible"/>
                                      </p:to>
                                    </p:set>
                                    <p:animEffect transition="in" filter="wipe(up)">
                                      <p:cBhvr>
                                        <p:cTn id="64" dur="500"/>
                                        <p:tgtEl>
                                          <p:spTgt spid="212"/>
                                        </p:tgtEl>
                                      </p:cBhvr>
                                    </p:animEffect>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213"/>
                                        </p:tgtEl>
                                        <p:attrNameLst>
                                          <p:attrName>style.visibility</p:attrName>
                                        </p:attrNameLst>
                                      </p:cBhvr>
                                      <p:to>
                                        <p:strVal val="visible"/>
                                      </p:to>
                                    </p:set>
                                    <p:animEffect transition="in" filter="wipe(up)">
                                      <p:cBhvr>
                                        <p:cTn id="68" dur="500"/>
                                        <p:tgtEl>
                                          <p:spTgt spid="21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178"/>
                                        </p:tgtEl>
                                        <p:attrNameLst>
                                          <p:attrName>style.visibility</p:attrName>
                                        </p:attrNameLst>
                                      </p:cBhvr>
                                      <p:to>
                                        <p:strVal val="visible"/>
                                      </p:to>
                                    </p:set>
                                    <p:animEffect transition="in" filter="wipe(left)">
                                      <p:cBhvr>
                                        <p:cTn id="73" dur="500"/>
                                        <p:tgtEl>
                                          <p:spTgt spid="1178"/>
                                        </p:tgtEl>
                                      </p:cBhvr>
                                    </p:animEffect>
                                  </p:childTnLst>
                                </p:cTn>
                              </p:par>
                            </p:childTnLst>
                          </p:cTn>
                        </p:par>
                        <p:par>
                          <p:cTn id="74" fill="hold">
                            <p:stCondLst>
                              <p:cond delay="500"/>
                            </p:stCondLst>
                            <p:childTnLst>
                              <p:par>
                                <p:cTn id="75" presetID="22" presetClass="entr" presetSubtype="1" fill="hold" nodeType="afterEffect">
                                  <p:stCondLst>
                                    <p:cond delay="0"/>
                                  </p:stCondLst>
                                  <p:childTnLst>
                                    <p:set>
                                      <p:cBhvr>
                                        <p:cTn id="76" dur="1" fill="hold">
                                          <p:stCondLst>
                                            <p:cond delay="0"/>
                                          </p:stCondLst>
                                        </p:cTn>
                                        <p:tgtEl>
                                          <p:spTgt spid="222"/>
                                        </p:tgtEl>
                                        <p:attrNameLst>
                                          <p:attrName>style.visibility</p:attrName>
                                        </p:attrNameLst>
                                      </p:cBhvr>
                                      <p:to>
                                        <p:strVal val="visible"/>
                                      </p:to>
                                    </p:set>
                                    <p:animEffect transition="in" filter="wipe(up)">
                                      <p:cBhvr>
                                        <p:cTn id="77" dur="500"/>
                                        <p:tgtEl>
                                          <p:spTgt spid="222"/>
                                        </p:tgtEl>
                                      </p:cBhvr>
                                    </p:animEffect>
                                  </p:childTnLst>
                                </p:cTn>
                              </p:par>
                            </p:childTnLst>
                          </p:cTn>
                        </p:par>
                        <p:par>
                          <p:cTn id="78" fill="hold">
                            <p:stCondLst>
                              <p:cond delay="1000"/>
                            </p:stCondLst>
                            <p:childTnLst>
                              <p:par>
                                <p:cTn id="79" presetID="22" presetClass="entr" presetSubtype="8" fill="hold" nodeType="afterEffect">
                                  <p:stCondLst>
                                    <p:cond delay="0"/>
                                  </p:stCondLst>
                                  <p:childTnLst>
                                    <p:set>
                                      <p:cBhvr>
                                        <p:cTn id="80" dur="1" fill="hold">
                                          <p:stCondLst>
                                            <p:cond delay="0"/>
                                          </p:stCondLst>
                                        </p:cTn>
                                        <p:tgtEl>
                                          <p:spTgt spid="223"/>
                                        </p:tgtEl>
                                        <p:attrNameLst>
                                          <p:attrName>style.visibility</p:attrName>
                                        </p:attrNameLst>
                                      </p:cBhvr>
                                      <p:to>
                                        <p:strVal val="visible"/>
                                      </p:to>
                                    </p:set>
                                    <p:animEffect transition="in" filter="wipe(left)">
                                      <p:cBhvr>
                                        <p:cTn id="81" dur="500"/>
                                        <p:tgtEl>
                                          <p:spTgt spid="223"/>
                                        </p:tgtEl>
                                      </p:cBhvr>
                                    </p:animEffect>
                                  </p:childTnLst>
                                </p:cTn>
                              </p:par>
                            </p:childTnLst>
                          </p:cTn>
                        </p:par>
                        <p:par>
                          <p:cTn id="82" fill="hold">
                            <p:stCondLst>
                              <p:cond delay="1500"/>
                            </p:stCondLst>
                            <p:childTnLst>
                              <p:par>
                                <p:cTn id="83" presetID="22" presetClass="entr" presetSubtype="1" fill="hold" nodeType="afterEffect">
                                  <p:stCondLst>
                                    <p:cond delay="0"/>
                                  </p:stCondLst>
                                  <p:childTnLst>
                                    <p:set>
                                      <p:cBhvr>
                                        <p:cTn id="84" dur="1" fill="hold">
                                          <p:stCondLst>
                                            <p:cond delay="0"/>
                                          </p:stCondLst>
                                        </p:cTn>
                                        <p:tgtEl>
                                          <p:spTgt spid="226"/>
                                        </p:tgtEl>
                                        <p:attrNameLst>
                                          <p:attrName>style.visibility</p:attrName>
                                        </p:attrNameLst>
                                      </p:cBhvr>
                                      <p:to>
                                        <p:strVal val="visible"/>
                                      </p:to>
                                    </p:set>
                                    <p:animEffect transition="in" filter="wipe(up)">
                                      <p:cBhvr>
                                        <p:cTn id="85" dur="500"/>
                                        <p:tgtEl>
                                          <p:spTgt spid="226"/>
                                        </p:tgtEl>
                                      </p:cBhvr>
                                    </p:animEffect>
                                  </p:childTnLst>
                                </p:cTn>
                              </p:par>
                            </p:childTnLst>
                          </p:cTn>
                        </p:par>
                        <p:par>
                          <p:cTn id="86" fill="hold">
                            <p:stCondLst>
                              <p:cond delay="2000"/>
                            </p:stCondLst>
                            <p:childTnLst>
                              <p:par>
                                <p:cTn id="87" presetID="22" presetClass="entr" presetSubtype="8" fill="hold" nodeType="afterEffect">
                                  <p:stCondLst>
                                    <p:cond delay="0"/>
                                  </p:stCondLst>
                                  <p:childTnLst>
                                    <p:set>
                                      <p:cBhvr>
                                        <p:cTn id="88" dur="1" fill="hold">
                                          <p:stCondLst>
                                            <p:cond delay="0"/>
                                          </p:stCondLst>
                                        </p:cTn>
                                        <p:tgtEl>
                                          <p:spTgt spid="227"/>
                                        </p:tgtEl>
                                        <p:attrNameLst>
                                          <p:attrName>style.visibility</p:attrName>
                                        </p:attrNameLst>
                                      </p:cBhvr>
                                      <p:to>
                                        <p:strVal val="visible"/>
                                      </p:to>
                                    </p:set>
                                    <p:animEffect transition="in" filter="wipe(left)">
                                      <p:cBhvr>
                                        <p:cTn id="89" dur="500"/>
                                        <p:tgtEl>
                                          <p:spTgt spid="227"/>
                                        </p:tgtEl>
                                      </p:cBhvr>
                                    </p:animEffect>
                                  </p:childTnLst>
                                </p:cTn>
                              </p:par>
                            </p:childTnLst>
                          </p:cTn>
                        </p:par>
                        <p:par>
                          <p:cTn id="90" fill="hold">
                            <p:stCondLst>
                              <p:cond delay="2500"/>
                            </p:stCondLst>
                            <p:childTnLst>
                              <p:par>
                                <p:cTn id="91" presetID="22" presetClass="entr" presetSubtype="1" fill="hold" nodeType="afterEffect">
                                  <p:stCondLst>
                                    <p:cond delay="0"/>
                                  </p:stCondLst>
                                  <p:childTnLst>
                                    <p:set>
                                      <p:cBhvr>
                                        <p:cTn id="92" dur="1" fill="hold">
                                          <p:stCondLst>
                                            <p:cond delay="0"/>
                                          </p:stCondLst>
                                        </p:cTn>
                                        <p:tgtEl>
                                          <p:spTgt spid="228"/>
                                        </p:tgtEl>
                                        <p:attrNameLst>
                                          <p:attrName>style.visibility</p:attrName>
                                        </p:attrNameLst>
                                      </p:cBhvr>
                                      <p:to>
                                        <p:strVal val="visible"/>
                                      </p:to>
                                    </p:set>
                                    <p:animEffect transition="in" filter="wipe(up)">
                                      <p:cBhvr>
                                        <p:cTn id="93" dur="500"/>
                                        <p:tgtEl>
                                          <p:spTgt spid="228"/>
                                        </p:tgtEl>
                                      </p:cBhvr>
                                    </p:animEffect>
                                  </p:childTnLst>
                                </p:cTn>
                              </p:par>
                            </p:childTnLst>
                          </p:cTn>
                        </p:par>
                        <p:par>
                          <p:cTn id="94" fill="hold">
                            <p:stCondLst>
                              <p:cond delay="3000"/>
                            </p:stCondLst>
                            <p:childTnLst>
                              <p:par>
                                <p:cTn id="95" presetID="22" presetClass="entr" presetSubtype="1" fill="hold" grpId="0" nodeType="afterEffect">
                                  <p:stCondLst>
                                    <p:cond delay="0"/>
                                  </p:stCondLst>
                                  <p:childTnLst>
                                    <p:set>
                                      <p:cBhvr>
                                        <p:cTn id="96" dur="1" fill="hold">
                                          <p:stCondLst>
                                            <p:cond delay="0"/>
                                          </p:stCondLst>
                                        </p:cTn>
                                        <p:tgtEl>
                                          <p:spTgt spid="229"/>
                                        </p:tgtEl>
                                        <p:attrNameLst>
                                          <p:attrName>style.visibility</p:attrName>
                                        </p:attrNameLst>
                                      </p:cBhvr>
                                      <p:to>
                                        <p:strVal val="visible"/>
                                      </p:to>
                                    </p:set>
                                    <p:animEffect transition="in" filter="wipe(up)">
                                      <p:cBhvr>
                                        <p:cTn id="97" dur="500"/>
                                        <p:tgtEl>
                                          <p:spTgt spid="229"/>
                                        </p:tgtEl>
                                      </p:cBhvr>
                                    </p:animEffect>
                                  </p:childTnLst>
                                </p:cTn>
                              </p:par>
                            </p:childTnLst>
                          </p:cTn>
                        </p:par>
                        <p:par>
                          <p:cTn id="98" fill="hold">
                            <p:stCondLst>
                              <p:cond delay="3500"/>
                            </p:stCondLst>
                            <p:childTnLst>
                              <p:par>
                                <p:cTn id="99" presetID="22" presetClass="entr" presetSubtype="1" fill="hold" nodeType="afterEffect">
                                  <p:stCondLst>
                                    <p:cond delay="0"/>
                                  </p:stCondLst>
                                  <p:childTnLst>
                                    <p:set>
                                      <p:cBhvr>
                                        <p:cTn id="100" dur="1" fill="hold">
                                          <p:stCondLst>
                                            <p:cond delay="0"/>
                                          </p:stCondLst>
                                        </p:cTn>
                                        <p:tgtEl>
                                          <p:spTgt spid="230"/>
                                        </p:tgtEl>
                                        <p:attrNameLst>
                                          <p:attrName>style.visibility</p:attrName>
                                        </p:attrNameLst>
                                      </p:cBhvr>
                                      <p:to>
                                        <p:strVal val="visible"/>
                                      </p:to>
                                    </p:set>
                                    <p:animEffect transition="in" filter="wipe(up)">
                                      <p:cBhvr>
                                        <p:cTn id="101" dur="500"/>
                                        <p:tgtEl>
                                          <p:spTgt spid="230"/>
                                        </p:tgtEl>
                                      </p:cBhvr>
                                    </p:animEffect>
                                  </p:childTnLst>
                                </p:cTn>
                              </p:par>
                            </p:childTnLst>
                          </p:cTn>
                        </p:par>
                        <p:par>
                          <p:cTn id="102" fill="hold">
                            <p:stCondLst>
                              <p:cond delay="4000"/>
                            </p:stCondLst>
                            <p:childTnLst>
                              <p:par>
                                <p:cTn id="103" presetID="22" presetClass="entr" presetSubtype="1" fill="hold" grpId="0" nodeType="afterEffect">
                                  <p:stCondLst>
                                    <p:cond delay="0"/>
                                  </p:stCondLst>
                                  <p:childTnLst>
                                    <p:set>
                                      <p:cBhvr>
                                        <p:cTn id="104" dur="1" fill="hold">
                                          <p:stCondLst>
                                            <p:cond delay="0"/>
                                          </p:stCondLst>
                                        </p:cTn>
                                        <p:tgtEl>
                                          <p:spTgt spid="231"/>
                                        </p:tgtEl>
                                        <p:attrNameLst>
                                          <p:attrName>style.visibility</p:attrName>
                                        </p:attrNameLst>
                                      </p:cBhvr>
                                      <p:to>
                                        <p:strVal val="visible"/>
                                      </p:to>
                                    </p:set>
                                    <p:animEffect transition="in" filter="wipe(up)">
                                      <p:cBhvr>
                                        <p:cTn id="105" dur="500"/>
                                        <p:tgtEl>
                                          <p:spTgt spid="23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232"/>
                                        </p:tgtEl>
                                        <p:attrNameLst>
                                          <p:attrName>style.visibility</p:attrName>
                                        </p:attrNameLst>
                                      </p:cBhvr>
                                      <p:to>
                                        <p:strVal val="visible"/>
                                      </p:to>
                                    </p:set>
                                    <p:animEffect transition="in" filter="wipe(left)">
                                      <p:cBhvr>
                                        <p:cTn id="110" dur="500"/>
                                        <p:tgtEl>
                                          <p:spTgt spid="232"/>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233"/>
                                        </p:tgtEl>
                                        <p:attrNameLst>
                                          <p:attrName>style.visibility</p:attrName>
                                        </p:attrNameLst>
                                      </p:cBhvr>
                                      <p:to>
                                        <p:strVal val="visible"/>
                                      </p:to>
                                    </p:set>
                                    <p:animEffect transition="in" filter="wipe(left)">
                                      <p:cBhvr>
                                        <p:cTn id="113" dur="500"/>
                                        <p:tgtEl>
                                          <p:spTgt spid="233"/>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98"/>
                                        </p:tgtEl>
                                        <p:attrNameLst>
                                          <p:attrName>style.visibility</p:attrName>
                                        </p:attrNameLst>
                                      </p:cBhvr>
                                      <p:to>
                                        <p:strVal val="visible"/>
                                      </p:to>
                                    </p:set>
                                    <p:animEffect transition="in" filter="wipe(left)">
                                      <p:cBhvr>
                                        <p:cTn id="118" dur="500"/>
                                        <p:tgtEl>
                                          <p:spTgt spid="198"/>
                                        </p:tgtEl>
                                      </p:cBhvr>
                                    </p:animEffect>
                                  </p:childTnLst>
                                </p:cTn>
                              </p:par>
                            </p:childTnLst>
                          </p:cTn>
                        </p:par>
                        <p:par>
                          <p:cTn id="119" fill="hold">
                            <p:stCondLst>
                              <p:cond delay="500"/>
                            </p:stCondLst>
                            <p:childTnLst>
                              <p:par>
                                <p:cTn id="120" presetID="22" presetClass="entr" presetSubtype="1" fill="hold" nodeType="afterEffect">
                                  <p:stCondLst>
                                    <p:cond delay="0"/>
                                  </p:stCondLst>
                                  <p:childTnLst>
                                    <p:set>
                                      <p:cBhvr>
                                        <p:cTn id="121" dur="1" fill="hold">
                                          <p:stCondLst>
                                            <p:cond delay="0"/>
                                          </p:stCondLst>
                                        </p:cTn>
                                        <p:tgtEl>
                                          <p:spTgt spid="236"/>
                                        </p:tgtEl>
                                        <p:attrNameLst>
                                          <p:attrName>style.visibility</p:attrName>
                                        </p:attrNameLst>
                                      </p:cBhvr>
                                      <p:to>
                                        <p:strVal val="visible"/>
                                      </p:to>
                                    </p:set>
                                    <p:animEffect transition="in" filter="wipe(up)">
                                      <p:cBhvr>
                                        <p:cTn id="122" dur="500"/>
                                        <p:tgtEl>
                                          <p:spTgt spid="236"/>
                                        </p:tgtEl>
                                      </p:cBhvr>
                                    </p:animEffect>
                                  </p:childTnLst>
                                </p:cTn>
                              </p:par>
                            </p:childTnLst>
                          </p:cTn>
                        </p:par>
                        <p:par>
                          <p:cTn id="123" fill="hold">
                            <p:stCondLst>
                              <p:cond delay="1000"/>
                            </p:stCondLst>
                            <p:childTnLst>
                              <p:par>
                                <p:cTn id="124" presetID="22" presetClass="entr" presetSubtype="8" fill="hold" nodeType="afterEffect">
                                  <p:stCondLst>
                                    <p:cond delay="0"/>
                                  </p:stCondLst>
                                  <p:childTnLst>
                                    <p:set>
                                      <p:cBhvr>
                                        <p:cTn id="125" dur="1" fill="hold">
                                          <p:stCondLst>
                                            <p:cond delay="0"/>
                                          </p:stCondLst>
                                        </p:cTn>
                                        <p:tgtEl>
                                          <p:spTgt spid="237"/>
                                        </p:tgtEl>
                                        <p:attrNameLst>
                                          <p:attrName>style.visibility</p:attrName>
                                        </p:attrNameLst>
                                      </p:cBhvr>
                                      <p:to>
                                        <p:strVal val="visible"/>
                                      </p:to>
                                    </p:set>
                                    <p:animEffect transition="in" filter="wipe(left)">
                                      <p:cBhvr>
                                        <p:cTn id="126" dur="500"/>
                                        <p:tgtEl>
                                          <p:spTgt spid="237"/>
                                        </p:tgtEl>
                                      </p:cBhvr>
                                    </p:animEffect>
                                  </p:childTnLst>
                                </p:cTn>
                              </p:par>
                            </p:childTnLst>
                          </p:cTn>
                        </p:par>
                        <p:par>
                          <p:cTn id="127" fill="hold">
                            <p:stCondLst>
                              <p:cond delay="1500"/>
                            </p:stCondLst>
                            <p:childTnLst>
                              <p:par>
                                <p:cTn id="128" presetID="22" presetClass="entr" presetSubtype="1" fill="hold" nodeType="afterEffect">
                                  <p:stCondLst>
                                    <p:cond delay="0"/>
                                  </p:stCondLst>
                                  <p:childTnLst>
                                    <p:set>
                                      <p:cBhvr>
                                        <p:cTn id="129" dur="1" fill="hold">
                                          <p:stCondLst>
                                            <p:cond delay="0"/>
                                          </p:stCondLst>
                                        </p:cTn>
                                        <p:tgtEl>
                                          <p:spTgt spid="238"/>
                                        </p:tgtEl>
                                        <p:attrNameLst>
                                          <p:attrName>style.visibility</p:attrName>
                                        </p:attrNameLst>
                                      </p:cBhvr>
                                      <p:to>
                                        <p:strVal val="visible"/>
                                      </p:to>
                                    </p:set>
                                    <p:animEffect transition="in" filter="wipe(up)">
                                      <p:cBhvr>
                                        <p:cTn id="130" dur="500"/>
                                        <p:tgtEl>
                                          <p:spTgt spid="238"/>
                                        </p:tgtEl>
                                      </p:cBhvr>
                                    </p:animEffect>
                                  </p:childTnLst>
                                </p:cTn>
                              </p:par>
                            </p:childTnLst>
                          </p:cTn>
                        </p:par>
                        <p:par>
                          <p:cTn id="131" fill="hold">
                            <p:stCondLst>
                              <p:cond delay="2000"/>
                            </p:stCondLst>
                            <p:childTnLst>
                              <p:par>
                                <p:cTn id="132" presetID="22" presetClass="entr" presetSubtype="8" fill="hold" nodeType="afterEffect">
                                  <p:stCondLst>
                                    <p:cond delay="0"/>
                                  </p:stCondLst>
                                  <p:childTnLst>
                                    <p:set>
                                      <p:cBhvr>
                                        <p:cTn id="133" dur="1" fill="hold">
                                          <p:stCondLst>
                                            <p:cond delay="0"/>
                                          </p:stCondLst>
                                        </p:cTn>
                                        <p:tgtEl>
                                          <p:spTgt spid="239"/>
                                        </p:tgtEl>
                                        <p:attrNameLst>
                                          <p:attrName>style.visibility</p:attrName>
                                        </p:attrNameLst>
                                      </p:cBhvr>
                                      <p:to>
                                        <p:strVal val="visible"/>
                                      </p:to>
                                    </p:set>
                                    <p:animEffect transition="in" filter="wipe(left)">
                                      <p:cBhvr>
                                        <p:cTn id="134" dur="500"/>
                                        <p:tgtEl>
                                          <p:spTgt spid="239"/>
                                        </p:tgtEl>
                                      </p:cBhvr>
                                    </p:animEffect>
                                  </p:childTnLst>
                                </p:cTn>
                              </p:par>
                            </p:childTnLst>
                          </p:cTn>
                        </p:par>
                        <p:par>
                          <p:cTn id="135" fill="hold">
                            <p:stCondLst>
                              <p:cond delay="2500"/>
                            </p:stCondLst>
                            <p:childTnLst>
                              <p:par>
                                <p:cTn id="136" presetID="22" presetClass="entr" presetSubtype="1" fill="hold" nodeType="afterEffect">
                                  <p:stCondLst>
                                    <p:cond delay="0"/>
                                  </p:stCondLst>
                                  <p:childTnLst>
                                    <p:set>
                                      <p:cBhvr>
                                        <p:cTn id="137" dur="1" fill="hold">
                                          <p:stCondLst>
                                            <p:cond delay="0"/>
                                          </p:stCondLst>
                                        </p:cTn>
                                        <p:tgtEl>
                                          <p:spTgt spid="240"/>
                                        </p:tgtEl>
                                        <p:attrNameLst>
                                          <p:attrName>style.visibility</p:attrName>
                                        </p:attrNameLst>
                                      </p:cBhvr>
                                      <p:to>
                                        <p:strVal val="visible"/>
                                      </p:to>
                                    </p:set>
                                    <p:animEffect transition="in" filter="wipe(up)">
                                      <p:cBhvr>
                                        <p:cTn id="138" dur="500"/>
                                        <p:tgtEl>
                                          <p:spTgt spid="240"/>
                                        </p:tgtEl>
                                      </p:cBhvr>
                                    </p:animEffect>
                                  </p:childTnLst>
                                </p:cTn>
                              </p:par>
                            </p:childTnLst>
                          </p:cTn>
                        </p:par>
                        <p:par>
                          <p:cTn id="139" fill="hold">
                            <p:stCondLst>
                              <p:cond delay="3000"/>
                            </p:stCondLst>
                            <p:childTnLst>
                              <p:par>
                                <p:cTn id="140" presetID="22" presetClass="entr" presetSubtype="1" fill="hold" grpId="0" nodeType="afterEffect">
                                  <p:stCondLst>
                                    <p:cond delay="0"/>
                                  </p:stCondLst>
                                  <p:childTnLst>
                                    <p:set>
                                      <p:cBhvr>
                                        <p:cTn id="141" dur="1" fill="hold">
                                          <p:stCondLst>
                                            <p:cond delay="0"/>
                                          </p:stCondLst>
                                        </p:cTn>
                                        <p:tgtEl>
                                          <p:spTgt spid="241"/>
                                        </p:tgtEl>
                                        <p:attrNameLst>
                                          <p:attrName>style.visibility</p:attrName>
                                        </p:attrNameLst>
                                      </p:cBhvr>
                                      <p:to>
                                        <p:strVal val="visible"/>
                                      </p:to>
                                    </p:set>
                                    <p:animEffect transition="in" filter="wipe(up)">
                                      <p:cBhvr>
                                        <p:cTn id="142" dur="500"/>
                                        <p:tgtEl>
                                          <p:spTgt spid="241"/>
                                        </p:tgtEl>
                                      </p:cBhvr>
                                    </p:animEffect>
                                  </p:childTnLst>
                                </p:cTn>
                              </p:par>
                            </p:childTnLst>
                          </p:cTn>
                        </p:par>
                        <p:par>
                          <p:cTn id="143" fill="hold">
                            <p:stCondLst>
                              <p:cond delay="3500"/>
                            </p:stCondLst>
                            <p:childTnLst>
                              <p:par>
                                <p:cTn id="144" presetID="22" presetClass="entr" presetSubtype="1" fill="hold" nodeType="afterEffect">
                                  <p:stCondLst>
                                    <p:cond delay="0"/>
                                  </p:stCondLst>
                                  <p:childTnLst>
                                    <p:set>
                                      <p:cBhvr>
                                        <p:cTn id="145" dur="1" fill="hold">
                                          <p:stCondLst>
                                            <p:cond delay="0"/>
                                          </p:stCondLst>
                                        </p:cTn>
                                        <p:tgtEl>
                                          <p:spTgt spid="242"/>
                                        </p:tgtEl>
                                        <p:attrNameLst>
                                          <p:attrName>style.visibility</p:attrName>
                                        </p:attrNameLst>
                                      </p:cBhvr>
                                      <p:to>
                                        <p:strVal val="visible"/>
                                      </p:to>
                                    </p:set>
                                    <p:animEffect transition="in" filter="wipe(up)">
                                      <p:cBhvr>
                                        <p:cTn id="146" dur="500"/>
                                        <p:tgtEl>
                                          <p:spTgt spid="242"/>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243"/>
                                        </p:tgtEl>
                                        <p:attrNameLst>
                                          <p:attrName>style.visibility</p:attrName>
                                        </p:attrNameLst>
                                      </p:cBhvr>
                                      <p:to>
                                        <p:strVal val="visible"/>
                                      </p:to>
                                    </p:set>
                                    <p:animEffect transition="in" filter="wipe(left)">
                                      <p:cBhvr>
                                        <p:cTn id="151" dur="500"/>
                                        <p:tgtEl>
                                          <p:spTgt spid="243"/>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244"/>
                                        </p:tgtEl>
                                        <p:attrNameLst>
                                          <p:attrName>style.visibility</p:attrName>
                                        </p:attrNameLst>
                                      </p:cBhvr>
                                      <p:to>
                                        <p:strVal val="visible"/>
                                      </p:to>
                                    </p:set>
                                    <p:animEffect transition="in" filter="wipe(left)">
                                      <p:cBhvr>
                                        <p:cTn id="154" dur="500"/>
                                        <p:tgtEl>
                                          <p:spTgt spid="244"/>
                                        </p:tgtEl>
                                      </p:cBhvr>
                                    </p:animEffec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grpId="2" nodeType="clickEffect">
                                  <p:stCondLst>
                                    <p:cond delay="0"/>
                                  </p:stCondLst>
                                  <p:childTnLst>
                                    <p:set>
                                      <p:cBhvr>
                                        <p:cTn id="158" dur="1" fill="hold">
                                          <p:stCondLst>
                                            <p:cond delay="0"/>
                                          </p:stCondLst>
                                        </p:cTn>
                                        <p:tgtEl>
                                          <p:spTgt spid="19"/>
                                        </p:tgtEl>
                                        <p:attrNameLst>
                                          <p:attrName>style.visibility</p:attrName>
                                        </p:attrNameLst>
                                      </p:cBhvr>
                                      <p:to>
                                        <p:strVal val="hidden"/>
                                      </p:to>
                                    </p:set>
                                  </p:childTnLst>
                                </p:cTn>
                              </p:par>
                              <p:par>
                                <p:cTn id="159" presetID="1" presetClass="exit" presetSubtype="0" fill="hold" grpId="2" nodeType="withEffect">
                                  <p:stCondLst>
                                    <p:cond delay="0"/>
                                  </p:stCondLst>
                                  <p:childTnLst>
                                    <p:set>
                                      <p:cBhvr>
                                        <p:cTn id="160" dur="1" fill="hold">
                                          <p:stCondLst>
                                            <p:cond delay="0"/>
                                          </p:stCondLst>
                                        </p:cTn>
                                        <p:tgtEl>
                                          <p:spTgt spid="20"/>
                                        </p:tgtEl>
                                        <p:attrNameLst>
                                          <p:attrName>style.visibility</p:attrName>
                                        </p:attrNameLst>
                                      </p:cBhvr>
                                      <p:to>
                                        <p:strVal val="hidden"/>
                                      </p:to>
                                    </p:set>
                                  </p:childTnLst>
                                </p:cTn>
                              </p:par>
                              <p:par>
                                <p:cTn id="161" presetID="1" presetClass="exit" presetSubtype="0" fill="hold" nodeType="withEffect">
                                  <p:stCondLst>
                                    <p:cond delay="0"/>
                                  </p:stCondLst>
                                  <p:childTnLst>
                                    <p:set>
                                      <p:cBhvr>
                                        <p:cTn id="162" dur="1" fill="hold">
                                          <p:stCondLst>
                                            <p:cond delay="0"/>
                                          </p:stCondLst>
                                        </p:cTn>
                                        <p:tgtEl>
                                          <p:spTgt spid="1026"/>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1177"/>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1178"/>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198"/>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200"/>
                                        </p:tgtEl>
                                        <p:attrNameLst>
                                          <p:attrName>style.visibility</p:attrName>
                                        </p:attrNameLst>
                                      </p:cBhvr>
                                      <p:to>
                                        <p:strVal val="hidden"/>
                                      </p:to>
                                    </p:set>
                                  </p:childTnLst>
                                </p:cTn>
                              </p:par>
                              <p:par>
                                <p:cTn id="171" presetID="1" presetClass="exit" presetSubtype="0" fill="hold" nodeType="withEffect">
                                  <p:stCondLst>
                                    <p:cond delay="0"/>
                                  </p:stCondLst>
                                  <p:childTnLst>
                                    <p:set>
                                      <p:cBhvr>
                                        <p:cTn id="172" dur="1" fill="hold">
                                          <p:stCondLst>
                                            <p:cond delay="0"/>
                                          </p:stCondLst>
                                        </p:cTn>
                                        <p:tgtEl>
                                          <p:spTgt spid="202"/>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0"/>
                                          </p:stCondLst>
                                        </p:cTn>
                                        <p:tgtEl>
                                          <p:spTgt spid="203"/>
                                        </p:tgtEl>
                                        <p:attrNameLst>
                                          <p:attrName>style.visibility</p:attrName>
                                        </p:attrNameLst>
                                      </p:cBhvr>
                                      <p:to>
                                        <p:strVal val="hidden"/>
                                      </p:to>
                                    </p:set>
                                  </p:childTnLst>
                                </p:cTn>
                              </p:par>
                              <p:par>
                                <p:cTn id="175" presetID="1" presetClass="exit" presetSubtype="0" fill="hold" nodeType="withEffect">
                                  <p:stCondLst>
                                    <p:cond delay="0"/>
                                  </p:stCondLst>
                                  <p:childTnLst>
                                    <p:set>
                                      <p:cBhvr>
                                        <p:cTn id="176" dur="1" fill="hold">
                                          <p:stCondLst>
                                            <p:cond delay="0"/>
                                          </p:stCondLst>
                                        </p:cTn>
                                        <p:tgtEl>
                                          <p:spTgt spid="204"/>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207"/>
                                        </p:tgtEl>
                                        <p:attrNameLst>
                                          <p:attrName>style.visibility</p:attrName>
                                        </p:attrNameLst>
                                      </p:cBhvr>
                                      <p:to>
                                        <p:strVal val="hidden"/>
                                      </p:to>
                                    </p:set>
                                  </p:childTnLst>
                                </p:cTn>
                              </p:par>
                              <p:par>
                                <p:cTn id="179" presetID="1" presetClass="exit" presetSubtype="0" fill="hold" nodeType="withEffect">
                                  <p:stCondLst>
                                    <p:cond delay="0"/>
                                  </p:stCondLst>
                                  <p:childTnLst>
                                    <p:set>
                                      <p:cBhvr>
                                        <p:cTn id="180" dur="1" fill="hold">
                                          <p:stCondLst>
                                            <p:cond delay="0"/>
                                          </p:stCondLst>
                                        </p:cTn>
                                        <p:tgtEl>
                                          <p:spTgt spid="208"/>
                                        </p:tgtEl>
                                        <p:attrNameLst>
                                          <p:attrName>style.visibility</p:attrName>
                                        </p:attrNameLst>
                                      </p:cBhvr>
                                      <p:to>
                                        <p:strVal val="hidden"/>
                                      </p:to>
                                    </p:set>
                                  </p:childTnLst>
                                </p:cTn>
                              </p:par>
                              <p:par>
                                <p:cTn id="181" presetID="1" presetClass="exit" presetSubtype="0" fill="hold" nodeType="withEffect">
                                  <p:stCondLst>
                                    <p:cond delay="0"/>
                                  </p:stCondLst>
                                  <p:childTnLst>
                                    <p:set>
                                      <p:cBhvr>
                                        <p:cTn id="182" dur="1" fill="hold">
                                          <p:stCondLst>
                                            <p:cond delay="0"/>
                                          </p:stCondLst>
                                        </p:cTn>
                                        <p:tgtEl>
                                          <p:spTgt spid="210"/>
                                        </p:tgtEl>
                                        <p:attrNameLst>
                                          <p:attrName>style.visibility</p:attrName>
                                        </p:attrNameLst>
                                      </p:cBhvr>
                                      <p:to>
                                        <p:strVal val="hidden"/>
                                      </p:to>
                                    </p:set>
                                  </p:childTnLst>
                                </p:cTn>
                              </p:par>
                              <p:par>
                                <p:cTn id="183" presetID="1" presetClass="exit" presetSubtype="0" fill="hold" grpId="1" nodeType="withEffect">
                                  <p:stCondLst>
                                    <p:cond delay="0"/>
                                  </p:stCondLst>
                                  <p:childTnLst>
                                    <p:set>
                                      <p:cBhvr>
                                        <p:cTn id="184" dur="1" fill="hold">
                                          <p:stCondLst>
                                            <p:cond delay="0"/>
                                          </p:stCondLst>
                                        </p:cTn>
                                        <p:tgtEl>
                                          <p:spTgt spid="211"/>
                                        </p:tgtEl>
                                        <p:attrNameLst>
                                          <p:attrName>style.visibility</p:attrName>
                                        </p:attrNameLst>
                                      </p:cBhvr>
                                      <p:to>
                                        <p:strVal val="hidden"/>
                                      </p:to>
                                    </p:set>
                                  </p:childTnLst>
                                </p:cTn>
                              </p:par>
                              <p:par>
                                <p:cTn id="185" presetID="1" presetClass="exit" presetSubtype="0" fill="hold" nodeType="withEffect">
                                  <p:stCondLst>
                                    <p:cond delay="0"/>
                                  </p:stCondLst>
                                  <p:childTnLst>
                                    <p:set>
                                      <p:cBhvr>
                                        <p:cTn id="186" dur="1" fill="hold">
                                          <p:stCondLst>
                                            <p:cond delay="0"/>
                                          </p:stCondLst>
                                        </p:cTn>
                                        <p:tgtEl>
                                          <p:spTgt spid="212"/>
                                        </p:tgtEl>
                                        <p:attrNameLst>
                                          <p:attrName>style.visibility</p:attrName>
                                        </p:attrNameLst>
                                      </p:cBhvr>
                                      <p:to>
                                        <p:strVal val="hidden"/>
                                      </p:to>
                                    </p:set>
                                  </p:childTnLst>
                                </p:cTn>
                              </p:par>
                              <p:par>
                                <p:cTn id="187" presetID="1" presetClass="exit" presetSubtype="0" fill="hold" grpId="1" nodeType="withEffect">
                                  <p:stCondLst>
                                    <p:cond delay="0"/>
                                  </p:stCondLst>
                                  <p:childTnLst>
                                    <p:set>
                                      <p:cBhvr>
                                        <p:cTn id="188" dur="1" fill="hold">
                                          <p:stCondLst>
                                            <p:cond delay="0"/>
                                          </p:stCondLst>
                                        </p:cTn>
                                        <p:tgtEl>
                                          <p:spTgt spid="213"/>
                                        </p:tgtEl>
                                        <p:attrNameLst>
                                          <p:attrName>style.visibility</p:attrName>
                                        </p:attrNameLst>
                                      </p:cBhvr>
                                      <p:to>
                                        <p:strVal val="hidden"/>
                                      </p:to>
                                    </p:set>
                                  </p:childTnLst>
                                </p:cTn>
                              </p:par>
                              <p:par>
                                <p:cTn id="189" presetID="1" presetClass="exit" presetSubtype="0" fill="hold" nodeType="withEffect">
                                  <p:stCondLst>
                                    <p:cond delay="0"/>
                                  </p:stCondLst>
                                  <p:childTnLst>
                                    <p:set>
                                      <p:cBhvr>
                                        <p:cTn id="190" dur="1" fill="hold">
                                          <p:stCondLst>
                                            <p:cond delay="0"/>
                                          </p:stCondLst>
                                        </p:cTn>
                                        <p:tgtEl>
                                          <p:spTgt spid="222"/>
                                        </p:tgtEl>
                                        <p:attrNameLst>
                                          <p:attrName>style.visibility</p:attrName>
                                        </p:attrNameLst>
                                      </p:cBhvr>
                                      <p:to>
                                        <p:strVal val="hidden"/>
                                      </p:to>
                                    </p:set>
                                  </p:childTnLst>
                                </p:cTn>
                              </p:par>
                              <p:par>
                                <p:cTn id="191" presetID="1" presetClass="exit" presetSubtype="0" fill="hold" nodeType="withEffect">
                                  <p:stCondLst>
                                    <p:cond delay="0"/>
                                  </p:stCondLst>
                                  <p:childTnLst>
                                    <p:set>
                                      <p:cBhvr>
                                        <p:cTn id="192" dur="1" fill="hold">
                                          <p:stCondLst>
                                            <p:cond delay="0"/>
                                          </p:stCondLst>
                                        </p:cTn>
                                        <p:tgtEl>
                                          <p:spTgt spid="223"/>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226"/>
                                        </p:tgtEl>
                                        <p:attrNameLst>
                                          <p:attrName>style.visibility</p:attrName>
                                        </p:attrNameLst>
                                      </p:cBhvr>
                                      <p:to>
                                        <p:strVal val="hidden"/>
                                      </p:to>
                                    </p:set>
                                  </p:childTnLst>
                                </p:cTn>
                              </p:par>
                              <p:par>
                                <p:cTn id="195" presetID="1" presetClass="exit" presetSubtype="0" fill="hold" nodeType="withEffect">
                                  <p:stCondLst>
                                    <p:cond delay="0"/>
                                  </p:stCondLst>
                                  <p:childTnLst>
                                    <p:set>
                                      <p:cBhvr>
                                        <p:cTn id="196" dur="1" fill="hold">
                                          <p:stCondLst>
                                            <p:cond delay="0"/>
                                          </p:stCondLst>
                                        </p:cTn>
                                        <p:tgtEl>
                                          <p:spTgt spid="227"/>
                                        </p:tgtEl>
                                        <p:attrNameLst>
                                          <p:attrName>style.visibility</p:attrName>
                                        </p:attrNameLst>
                                      </p:cBhvr>
                                      <p:to>
                                        <p:strVal val="hidden"/>
                                      </p:to>
                                    </p:set>
                                  </p:childTnLst>
                                </p:cTn>
                              </p:par>
                              <p:par>
                                <p:cTn id="197" presetID="1" presetClass="exit" presetSubtype="0" fill="hold" nodeType="withEffect">
                                  <p:stCondLst>
                                    <p:cond delay="0"/>
                                  </p:stCondLst>
                                  <p:childTnLst>
                                    <p:set>
                                      <p:cBhvr>
                                        <p:cTn id="198" dur="1" fill="hold">
                                          <p:stCondLst>
                                            <p:cond delay="0"/>
                                          </p:stCondLst>
                                        </p:cTn>
                                        <p:tgtEl>
                                          <p:spTgt spid="228"/>
                                        </p:tgtEl>
                                        <p:attrNameLst>
                                          <p:attrName>style.visibility</p:attrName>
                                        </p:attrNameLst>
                                      </p:cBhvr>
                                      <p:to>
                                        <p:strVal val="hidden"/>
                                      </p:to>
                                    </p:set>
                                  </p:childTnLst>
                                </p:cTn>
                              </p:par>
                              <p:par>
                                <p:cTn id="199" presetID="1" presetClass="exit" presetSubtype="0" fill="hold" grpId="1" nodeType="withEffect">
                                  <p:stCondLst>
                                    <p:cond delay="0"/>
                                  </p:stCondLst>
                                  <p:childTnLst>
                                    <p:set>
                                      <p:cBhvr>
                                        <p:cTn id="200" dur="1" fill="hold">
                                          <p:stCondLst>
                                            <p:cond delay="0"/>
                                          </p:stCondLst>
                                        </p:cTn>
                                        <p:tgtEl>
                                          <p:spTgt spid="229"/>
                                        </p:tgtEl>
                                        <p:attrNameLst>
                                          <p:attrName>style.visibility</p:attrName>
                                        </p:attrNameLst>
                                      </p:cBhvr>
                                      <p:to>
                                        <p:strVal val="hidden"/>
                                      </p:to>
                                    </p:set>
                                  </p:childTnLst>
                                </p:cTn>
                              </p:par>
                              <p:par>
                                <p:cTn id="201" presetID="1" presetClass="exit" presetSubtype="0" fill="hold" nodeType="withEffect">
                                  <p:stCondLst>
                                    <p:cond delay="0"/>
                                  </p:stCondLst>
                                  <p:childTnLst>
                                    <p:set>
                                      <p:cBhvr>
                                        <p:cTn id="202" dur="1" fill="hold">
                                          <p:stCondLst>
                                            <p:cond delay="0"/>
                                          </p:stCondLst>
                                        </p:cTn>
                                        <p:tgtEl>
                                          <p:spTgt spid="230"/>
                                        </p:tgtEl>
                                        <p:attrNameLst>
                                          <p:attrName>style.visibility</p:attrName>
                                        </p:attrNameLst>
                                      </p:cBhvr>
                                      <p:to>
                                        <p:strVal val="hidden"/>
                                      </p:to>
                                    </p:set>
                                  </p:childTnLst>
                                </p:cTn>
                              </p:par>
                              <p:par>
                                <p:cTn id="203" presetID="1" presetClass="exit" presetSubtype="0" fill="hold" grpId="1" nodeType="withEffect">
                                  <p:stCondLst>
                                    <p:cond delay="0"/>
                                  </p:stCondLst>
                                  <p:childTnLst>
                                    <p:set>
                                      <p:cBhvr>
                                        <p:cTn id="204" dur="1" fill="hold">
                                          <p:stCondLst>
                                            <p:cond delay="0"/>
                                          </p:stCondLst>
                                        </p:cTn>
                                        <p:tgtEl>
                                          <p:spTgt spid="231"/>
                                        </p:tgtEl>
                                        <p:attrNameLst>
                                          <p:attrName>style.visibility</p:attrName>
                                        </p:attrNameLst>
                                      </p:cBhvr>
                                      <p:to>
                                        <p:strVal val="hidden"/>
                                      </p:to>
                                    </p:set>
                                  </p:childTnLst>
                                </p:cTn>
                              </p:par>
                              <p:par>
                                <p:cTn id="205" presetID="1" presetClass="exit" presetSubtype="0" fill="hold" grpId="1" nodeType="withEffect">
                                  <p:stCondLst>
                                    <p:cond delay="0"/>
                                  </p:stCondLst>
                                  <p:childTnLst>
                                    <p:set>
                                      <p:cBhvr>
                                        <p:cTn id="206" dur="1" fill="hold">
                                          <p:stCondLst>
                                            <p:cond delay="0"/>
                                          </p:stCondLst>
                                        </p:cTn>
                                        <p:tgtEl>
                                          <p:spTgt spid="232"/>
                                        </p:tgtEl>
                                        <p:attrNameLst>
                                          <p:attrName>style.visibility</p:attrName>
                                        </p:attrNameLst>
                                      </p:cBhvr>
                                      <p:to>
                                        <p:strVal val="hidden"/>
                                      </p:to>
                                    </p:set>
                                  </p:childTnLst>
                                </p:cTn>
                              </p:par>
                              <p:par>
                                <p:cTn id="207" presetID="1" presetClass="exit" presetSubtype="0" fill="hold" grpId="1" nodeType="withEffect">
                                  <p:stCondLst>
                                    <p:cond delay="0"/>
                                  </p:stCondLst>
                                  <p:childTnLst>
                                    <p:set>
                                      <p:cBhvr>
                                        <p:cTn id="208" dur="1" fill="hold">
                                          <p:stCondLst>
                                            <p:cond delay="0"/>
                                          </p:stCondLst>
                                        </p:cTn>
                                        <p:tgtEl>
                                          <p:spTgt spid="233"/>
                                        </p:tgtEl>
                                        <p:attrNameLst>
                                          <p:attrName>style.visibility</p:attrName>
                                        </p:attrNameLst>
                                      </p:cBhvr>
                                      <p:to>
                                        <p:strVal val="hidden"/>
                                      </p:to>
                                    </p:set>
                                  </p:childTnLst>
                                </p:cTn>
                              </p:par>
                              <p:par>
                                <p:cTn id="209" presetID="1" presetClass="exit" presetSubtype="0" fill="hold" nodeType="withEffect">
                                  <p:stCondLst>
                                    <p:cond delay="0"/>
                                  </p:stCondLst>
                                  <p:childTnLst>
                                    <p:set>
                                      <p:cBhvr>
                                        <p:cTn id="210" dur="1" fill="hold">
                                          <p:stCondLst>
                                            <p:cond delay="0"/>
                                          </p:stCondLst>
                                        </p:cTn>
                                        <p:tgtEl>
                                          <p:spTgt spid="236"/>
                                        </p:tgtEl>
                                        <p:attrNameLst>
                                          <p:attrName>style.visibility</p:attrName>
                                        </p:attrNameLst>
                                      </p:cBhvr>
                                      <p:to>
                                        <p:strVal val="hidden"/>
                                      </p:to>
                                    </p:set>
                                  </p:childTnLst>
                                </p:cTn>
                              </p:par>
                              <p:par>
                                <p:cTn id="211" presetID="1" presetClass="exit" presetSubtype="0" fill="hold" nodeType="withEffect">
                                  <p:stCondLst>
                                    <p:cond delay="0"/>
                                  </p:stCondLst>
                                  <p:childTnLst>
                                    <p:set>
                                      <p:cBhvr>
                                        <p:cTn id="212" dur="1" fill="hold">
                                          <p:stCondLst>
                                            <p:cond delay="0"/>
                                          </p:stCondLst>
                                        </p:cTn>
                                        <p:tgtEl>
                                          <p:spTgt spid="237"/>
                                        </p:tgtEl>
                                        <p:attrNameLst>
                                          <p:attrName>style.visibility</p:attrName>
                                        </p:attrNameLst>
                                      </p:cBhvr>
                                      <p:to>
                                        <p:strVal val="hidden"/>
                                      </p:to>
                                    </p:set>
                                  </p:childTnLst>
                                </p:cTn>
                              </p:par>
                              <p:par>
                                <p:cTn id="213" presetID="1" presetClass="exit" presetSubtype="0" fill="hold" nodeType="withEffect">
                                  <p:stCondLst>
                                    <p:cond delay="0"/>
                                  </p:stCondLst>
                                  <p:childTnLst>
                                    <p:set>
                                      <p:cBhvr>
                                        <p:cTn id="214" dur="1" fill="hold">
                                          <p:stCondLst>
                                            <p:cond delay="0"/>
                                          </p:stCondLst>
                                        </p:cTn>
                                        <p:tgtEl>
                                          <p:spTgt spid="238"/>
                                        </p:tgtEl>
                                        <p:attrNameLst>
                                          <p:attrName>style.visibility</p:attrName>
                                        </p:attrNameLst>
                                      </p:cBhvr>
                                      <p:to>
                                        <p:strVal val="hidden"/>
                                      </p:to>
                                    </p:set>
                                  </p:childTnLst>
                                </p:cTn>
                              </p:par>
                              <p:par>
                                <p:cTn id="215" presetID="1" presetClass="exit" presetSubtype="0" fill="hold" nodeType="withEffect">
                                  <p:stCondLst>
                                    <p:cond delay="0"/>
                                  </p:stCondLst>
                                  <p:childTnLst>
                                    <p:set>
                                      <p:cBhvr>
                                        <p:cTn id="216" dur="1" fill="hold">
                                          <p:stCondLst>
                                            <p:cond delay="0"/>
                                          </p:stCondLst>
                                        </p:cTn>
                                        <p:tgtEl>
                                          <p:spTgt spid="239"/>
                                        </p:tgtEl>
                                        <p:attrNameLst>
                                          <p:attrName>style.visibility</p:attrName>
                                        </p:attrNameLst>
                                      </p:cBhvr>
                                      <p:to>
                                        <p:strVal val="hidden"/>
                                      </p:to>
                                    </p:set>
                                  </p:childTnLst>
                                </p:cTn>
                              </p:par>
                              <p:par>
                                <p:cTn id="217" presetID="1" presetClass="exit" presetSubtype="0" fill="hold" nodeType="withEffect">
                                  <p:stCondLst>
                                    <p:cond delay="0"/>
                                  </p:stCondLst>
                                  <p:childTnLst>
                                    <p:set>
                                      <p:cBhvr>
                                        <p:cTn id="218" dur="1" fill="hold">
                                          <p:stCondLst>
                                            <p:cond delay="0"/>
                                          </p:stCondLst>
                                        </p:cTn>
                                        <p:tgtEl>
                                          <p:spTgt spid="240"/>
                                        </p:tgtEl>
                                        <p:attrNameLst>
                                          <p:attrName>style.visibility</p:attrName>
                                        </p:attrNameLst>
                                      </p:cBhvr>
                                      <p:to>
                                        <p:strVal val="hidden"/>
                                      </p:to>
                                    </p:set>
                                  </p:childTnLst>
                                </p:cTn>
                              </p:par>
                              <p:par>
                                <p:cTn id="219" presetID="1" presetClass="exit" presetSubtype="0" fill="hold" grpId="1" nodeType="withEffect">
                                  <p:stCondLst>
                                    <p:cond delay="0"/>
                                  </p:stCondLst>
                                  <p:childTnLst>
                                    <p:set>
                                      <p:cBhvr>
                                        <p:cTn id="220" dur="1" fill="hold">
                                          <p:stCondLst>
                                            <p:cond delay="0"/>
                                          </p:stCondLst>
                                        </p:cTn>
                                        <p:tgtEl>
                                          <p:spTgt spid="241"/>
                                        </p:tgtEl>
                                        <p:attrNameLst>
                                          <p:attrName>style.visibility</p:attrName>
                                        </p:attrNameLst>
                                      </p:cBhvr>
                                      <p:to>
                                        <p:strVal val="hidden"/>
                                      </p:to>
                                    </p:set>
                                  </p:childTnLst>
                                </p:cTn>
                              </p:par>
                              <p:par>
                                <p:cTn id="221" presetID="1" presetClass="exit" presetSubtype="0" fill="hold" nodeType="withEffect">
                                  <p:stCondLst>
                                    <p:cond delay="0"/>
                                  </p:stCondLst>
                                  <p:childTnLst>
                                    <p:set>
                                      <p:cBhvr>
                                        <p:cTn id="222" dur="1" fill="hold">
                                          <p:stCondLst>
                                            <p:cond delay="0"/>
                                          </p:stCondLst>
                                        </p:cTn>
                                        <p:tgtEl>
                                          <p:spTgt spid="242"/>
                                        </p:tgtEl>
                                        <p:attrNameLst>
                                          <p:attrName>style.visibility</p:attrName>
                                        </p:attrNameLst>
                                      </p:cBhvr>
                                      <p:to>
                                        <p:strVal val="hidden"/>
                                      </p:to>
                                    </p:set>
                                  </p:childTnLst>
                                </p:cTn>
                              </p:par>
                              <p:par>
                                <p:cTn id="223" presetID="1" presetClass="exit" presetSubtype="0" fill="hold" grpId="1" nodeType="withEffect">
                                  <p:stCondLst>
                                    <p:cond delay="0"/>
                                  </p:stCondLst>
                                  <p:childTnLst>
                                    <p:set>
                                      <p:cBhvr>
                                        <p:cTn id="224" dur="1" fill="hold">
                                          <p:stCondLst>
                                            <p:cond delay="0"/>
                                          </p:stCondLst>
                                        </p:cTn>
                                        <p:tgtEl>
                                          <p:spTgt spid="243"/>
                                        </p:tgtEl>
                                        <p:attrNameLst>
                                          <p:attrName>style.visibility</p:attrName>
                                        </p:attrNameLst>
                                      </p:cBhvr>
                                      <p:to>
                                        <p:strVal val="hidden"/>
                                      </p:to>
                                    </p:set>
                                  </p:childTnLst>
                                </p:cTn>
                              </p:par>
                              <p:par>
                                <p:cTn id="225" presetID="1" presetClass="exit" presetSubtype="0" fill="hold" grpId="1" nodeType="withEffect">
                                  <p:stCondLst>
                                    <p:cond delay="0"/>
                                  </p:stCondLst>
                                  <p:childTnLst>
                                    <p:set>
                                      <p:cBhvr>
                                        <p:cTn id="226" dur="1" fill="hold">
                                          <p:stCondLst>
                                            <p:cond delay="0"/>
                                          </p:stCondLst>
                                        </p:cTn>
                                        <p:tgtEl>
                                          <p:spTgt spid="244"/>
                                        </p:tgtEl>
                                        <p:attrNameLst>
                                          <p:attrName>style.visibility</p:attrName>
                                        </p:attrNameLst>
                                      </p:cBhvr>
                                      <p:to>
                                        <p:strVal val="hidden"/>
                                      </p:to>
                                    </p:set>
                                  </p:childTnLst>
                                </p:cTn>
                              </p:par>
                              <p:par>
                                <p:cTn id="227" presetID="1" presetClass="entr" presetSubtype="0" fill="hold" nodeType="withEffect">
                                  <p:stCondLst>
                                    <p:cond delay="0"/>
                                  </p:stCondLst>
                                  <p:childTnLst>
                                    <p:set>
                                      <p:cBhvr>
                                        <p:cTn id="228" dur="1" fill="hold">
                                          <p:stCondLst>
                                            <p:cond delay="0"/>
                                          </p:stCondLst>
                                        </p:cTn>
                                        <p:tgtEl>
                                          <p:spTgt spid="217"/>
                                        </p:tgtEl>
                                        <p:attrNameLst>
                                          <p:attrName>style.visibility</p:attrName>
                                        </p:attrNameLst>
                                      </p:cBhvr>
                                      <p:to>
                                        <p:strVal val="visible"/>
                                      </p:to>
                                    </p:set>
                                  </p:childTnLst>
                                </p:cTn>
                              </p:par>
                            </p:childTnLst>
                          </p:cTn>
                        </p:par>
                        <p:par>
                          <p:cTn id="229" fill="hold">
                            <p:stCondLst>
                              <p:cond delay="0"/>
                            </p:stCondLst>
                            <p:childTnLst>
                              <p:par>
                                <p:cTn id="230" presetID="56" presetClass="path" presetSubtype="0" accel="50000" decel="50000" fill="hold" nodeType="afterEffect">
                                  <p:stCondLst>
                                    <p:cond delay="0"/>
                                  </p:stCondLst>
                                  <p:childTnLst>
                                    <p:animMotion origin="layout" path="M 2.5E-6 4.79769E-6 L -0.37014 -0.63446 " pathEditMode="relative" rAng="0" ptsTypes="AA">
                                      <p:cBhvr>
                                        <p:cTn id="231" dur="2000" fill="hold"/>
                                        <p:tgtEl>
                                          <p:spTgt spid="217"/>
                                        </p:tgtEl>
                                        <p:attrNameLst>
                                          <p:attrName>ppt_x</p:attrName>
                                          <p:attrName>ppt_y</p:attrName>
                                        </p:attrNameLst>
                                      </p:cBhvr>
                                      <p:rCtr x="-18500" y="-31700"/>
                                    </p:animMotion>
                                  </p:childTnLst>
                                </p:cTn>
                              </p:par>
                            </p:childTnLst>
                          </p:cTn>
                        </p:par>
                      </p:childTnLst>
                    </p:cTn>
                  </p:par>
                  <p:par>
                    <p:cTn id="232" fill="hold">
                      <p:stCondLst>
                        <p:cond delay="indefinite"/>
                      </p:stCondLst>
                      <p:childTnLst>
                        <p:par>
                          <p:cTn id="233" fill="hold">
                            <p:stCondLst>
                              <p:cond delay="0"/>
                            </p:stCondLst>
                            <p:childTnLst>
                              <p:par>
                                <p:cTn id="234" presetID="1" presetClass="entr" presetSubtype="0" fill="hold" grpId="0" nodeType="clickEffect">
                                  <p:stCondLst>
                                    <p:cond delay="0"/>
                                  </p:stCondLst>
                                  <p:childTnLst>
                                    <p:set>
                                      <p:cBhvr>
                                        <p:cTn id="235" dur="1" fill="hold">
                                          <p:stCondLst>
                                            <p:cond delay="0"/>
                                          </p:stCondLst>
                                        </p:cTn>
                                        <p:tgtEl>
                                          <p:spTgt spid="216"/>
                                        </p:tgtEl>
                                        <p:attrNameLst>
                                          <p:attrName>style.visibility</p:attrName>
                                        </p:attrNameLst>
                                      </p:cBhvr>
                                      <p:to>
                                        <p:strVal val="visible"/>
                                      </p:to>
                                    </p:set>
                                  </p:childTnLst>
                                </p:cTn>
                              </p:par>
                            </p:childTnLst>
                          </p:cTn>
                        </p:par>
                        <p:par>
                          <p:cTn id="236" fill="hold">
                            <p:stCondLst>
                              <p:cond delay="0"/>
                            </p:stCondLst>
                            <p:childTnLst>
                              <p:par>
                                <p:cTn id="237" presetID="12" presetClass="entr" presetSubtype="1" fill="hold" grpId="0" nodeType="afterEffect">
                                  <p:stCondLst>
                                    <p:cond delay="0"/>
                                  </p:stCondLst>
                                  <p:childTnLst>
                                    <p:set>
                                      <p:cBhvr>
                                        <p:cTn id="238" dur="1" fill="hold">
                                          <p:stCondLst>
                                            <p:cond delay="0"/>
                                          </p:stCondLst>
                                        </p:cTn>
                                        <p:tgtEl>
                                          <p:spTgt spid="225"/>
                                        </p:tgtEl>
                                        <p:attrNameLst>
                                          <p:attrName>style.visibility</p:attrName>
                                        </p:attrNameLst>
                                      </p:cBhvr>
                                      <p:to>
                                        <p:strVal val="visible"/>
                                      </p:to>
                                    </p:set>
                                    <p:animEffect transition="in" filter="slide(fromTop)">
                                      <p:cBhvr>
                                        <p:cTn id="239" dur="500"/>
                                        <p:tgtEl>
                                          <p:spTgt spid="225"/>
                                        </p:tgtEl>
                                      </p:cBhvr>
                                    </p:animEffect>
                                  </p:childTnLst>
                                </p:cTn>
                              </p:par>
                            </p:childTnLst>
                          </p:cTn>
                        </p:par>
                      </p:childTnLst>
                    </p:cTn>
                  </p:par>
                  <p:par>
                    <p:cTn id="240" fill="hold">
                      <p:stCondLst>
                        <p:cond delay="indefinite"/>
                      </p:stCondLst>
                      <p:childTnLst>
                        <p:par>
                          <p:cTn id="241" fill="hold">
                            <p:stCondLst>
                              <p:cond delay="0"/>
                            </p:stCondLst>
                            <p:childTnLst>
                              <p:par>
                                <p:cTn id="242" presetID="1" presetClass="entr" presetSubtype="0" fill="hold" grpId="0" nodeType="clickEffect">
                                  <p:stCondLst>
                                    <p:cond delay="0"/>
                                  </p:stCondLst>
                                  <p:childTnLst>
                                    <p:set>
                                      <p:cBhvr>
                                        <p:cTn id="243" dur="1" fill="hold">
                                          <p:stCondLst>
                                            <p:cond delay="0"/>
                                          </p:stCondLst>
                                        </p:cTn>
                                        <p:tgtEl>
                                          <p:spTgt spid="224"/>
                                        </p:tgtEl>
                                        <p:attrNameLst>
                                          <p:attrName>style.visibility</p:attrName>
                                        </p:attrNameLst>
                                      </p:cBhvr>
                                      <p:to>
                                        <p:strVal val="visible"/>
                                      </p:to>
                                    </p:set>
                                  </p:childTnLst>
                                </p:cTn>
                              </p:par>
                            </p:childTnLst>
                          </p:cTn>
                        </p:par>
                        <p:par>
                          <p:cTn id="244" fill="hold">
                            <p:stCondLst>
                              <p:cond delay="0"/>
                            </p:stCondLst>
                            <p:childTnLst>
                              <p:par>
                                <p:cTn id="245" presetID="12" presetClass="entr" presetSubtype="1" fill="hold" grpId="0" nodeType="afterEffect">
                                  <p:stCondLst>
                                    <p:cond delay="0"/>
                                  </p:stCondLst>
                                  <p:childTnLst>
                                    <p:set>
                                      <p:cBhvr>
                                        <p:cTn id="246" dur="1" fill="hold">
                                          <p:stCondLst>
                                            <p:cond delay="0"/>
                                          </p:stCondLst>
                                        </p:cTn>
                                        <p:tgtEl>
                                          <p:spTgt spid="249"/>
                                        </p:tgtEl>
                                        <p:attrNameLst>
                                          <p:attrName>style.visibility</p:attrName>
                                        </p:attrNameLst>
                                      </p:cBhvr>
                                      <p:to>
                                        <p:strVal val="visible"/>
                                      </p:to>
                                    </p:set>
                                    <p:animEffect transition="in" filter="slide(fromTop)">
                                      <p:cBhvr>
                                        <p:cTn id="247" dur="500"/>
                                        <p:tgtEl>
                                          <p:spTgt spid="249"/>
                                        </p:tgtEl>
                                      </p:cBhvr>
                                    </p:animEffect>
                                  </p:childTnLst>
                                </p:cTn>
                              </p:par>
                            </p:childTnLst>
                          </p:cTn>
                        </p:par>
                        <p:par>
                          <p:cTn id="248" fill="hold">
                            <p:stCondLst>
                              <p:cond delay="500"/>
                            </p:stCondLst>
                            <p:childTnLst>
                              <p:par>
                                <p:cTn id="249" presetID="12" presetClass="entr" presetSubtype="1" fill="hold" grpId="0" nodeType="afterEffect">
                                  <p:stCondLst>
                                    <p:cond delay="0"/>
                                  </p:stCondLst>
                                  <p:childTnLst>
                                    <p:set>
                                      <p:cBhvr>
                                        <p:cTn id="250" dur="1" fill="hold">
                                          <p:stCondLst>
                                            <p:cond delay="0"/>
                                          </p:stCondLst>
                                        </p:cTn>
                                        <p:tgtEl>
                                          <p:spTgt spid="235"/>
                                        </p:tgtEl>
                                        <p:attrNameLst>
                                          <p:attrName>style.visibility</p:attrName>
                                        </p:attrNameLst>
                                      </p:cBhvr>
                                      <p:to>
                                        <p:strVal val="visible"/>
                                      </p:to>
                                    </p:set>
                                    <p:animEffect transition="in" filter="slide(fromTop)">
                                      <p:cBhvr>
                                        <p:cTn id="251" dur="500"/>
                                        <p:tgtEl>
                                          <p:spTgt spid="235"/>
                                        </p:tgtEl>
                                      </p:cBhvr>
                                    </p:animEffect>
                                  </p:childTnLst>
                                </p:cTn>
                              </p:par>
                            </p:childTnLst>
                          </p:cTn>
                        </p:par>
                      </p:childTnLst>
                    </p:cTn>
                  </p:par>
                  <p:par>
                    <p:cTn id="252" fill="hold">
                      <p:stCondLst>
                        <p:cond delay="indefinite"/>
                      </p:stCondLst>
                      <p:childTnLst>
                        <p:par>
                          <p:cTn id="253" fill="hold">
                            <p:stCondLst>
                              <p:cond delay="0"/>
                            </p:stCondLst>
                            <p:childTnLst>
                              <p:par>
                                <p:cTn id="254" presetID="1" presetClass="entr" presetSubtype="0" fill="hold" grpId="0" nodeType="clickEffect">
                                  <p:stCondLst>
                                    <p:cond delay="0"/>
                                  </p:stCondLst>
                                  <p:childTnLst>
                                    <p:set>
                                      <p:cBhvr>
                                        <p:cTn id="255" dur="1" fill="hold">
                                          <p:stCondLst>
                                            <p:cond delay="0"/>
                                          </p:stCondLst>
                                        </p:cTn>
                                        <p:tgtEl>
                                          <p:spTgt spid="221"/>
                                        </p:tgtEl>
                                        <p:attrNameLst>
                                          <p:attrName>style.visibility</p:attrName>
                                        </p:attrNameLst>
                                      </p:cBhvr>
                                      <p:to>
                                        <p:strVal val="visible"/>
                                      </p:to>
                                    </p:set>
                                  </p:childTnLst>
                                </p:cTn>
                              </p:par>
                            </p:childTnLst>
                          </p:cTn>
                        </p:par>
                        <p:par>
                          <p:cTn id="256" fill="hold">
                            <p:stCondLst>
                              <p:cond delay="0"/>
                            </p:stCondLst>
                            <p:childTnLst>
                              <p:par>
                                <p:cTn id="257" presetID="12" presetClass="entr" presetSubtype="1" fill="hold" grpId="0" nodeType="afterEffect">
                                  <p:stCondLst>
                                    <p:cond delay="0"/>
                                  </p:stCondLst>
                                  <p:childTnLst>
                                    <p:set>
                                      <p:cBhvr>
                                        <p:cTn id="258" dur="1" fill="hold">
                                          <p:stCondLst>
                                            <p:cond delay="0"/>
                                          </p:stCondLst>
                                        </p:cTn>
                                        <p:tgtEl>
                                          <p:spTgt spid="250"/>
                                        </p:tgtEl>
                                        <p:attrNameLst>
                                          <p:attrName>style.visibility</p:attrName>
                                        </p:attrNameLst>
                                      </p:cBhvr>
                                      <p:to>
                                        <p:strVal val="visible"/>
                                      </p:to>
                                    </p:set>
                                    <p:animEffect transition="in" filter="slide(fromTop)">
                                      <p:cBhvr>
                                        <p:cTn id="259" dur="500"/>
                                        <p:tgtEl>
                                          <p:spTgt spid="250"/>
                                        </p:tgtEl>
                                      </p:cBhvr>
                                    </p:animEffect>
                                  </p:childTnLst>
                                </p:cTn>
                              </p:par>
                            </p:childTnLst>
                          </p:cTn>
                        </p:par>
                        <p:par>
                          <p:cTn id="260" fill="hold">
                            <p:stCondLst>
                              <p:cond delay="500"/>
                            </p:stCondLst>
                            <p:childTnLst>
                              <p:par>
                                <p:cTn id="261" presetID="12" presetClass="entr" presetSubtype="1" fill="hold" grpId="0" nodeType="afterEffect">
                                  <p:stCondLst>
                                    <p:cond delay="0"/>
                                  </p:stCondLst>
                                  <p:childTnLst>
                                    <p:set>
                                      <p:cBhvr>
                                        <p:cTn id="262" dur="1" fill="hold">
                                          <p:stCondLst>
                                            <p:cond delay="0"/>
                                          </p:stCondLst>
                                        </p:cTn>
                                        <p:tgtEl>
                                          <p:spTgt spid="234"/>
                                        </p:tgtEl>
                                        <p:attrNameLst>
                                          <p:attrName>style.visibility</p:attrName>
                                        </p:attrNameLst>
                                      </p:cBhvr>
                                      <p:to>
                                        <p:strVal val="visible"/>
                                      </p:to>
                                    </p:set>
                                    <p:animEffect transition="in" filter="slide(fromTop)">
                                      <p:cBhvr>
                                        <p:cTn id="263" dur="500"/>
                                        <p:tgtEl>
                                          <p:spTgt spid="234"/>
                                        </p:tgtEl>
                                      </p:cBhvr>
                                    </p:animEffect>
                                  </p:childTnLst>
                                </p:cTn>
                              </p:par>
                            </p:childTnLst>
                          </p:cTn>
                        </p:par>
                      </p:childTnLst>
                    </p:cTn>
                  </p:par>
                  <p:par>
                    <p:cTn id="264" fill="hold">
                      <p:stCondLst>
                        <p:cond delay="indefinite"/>
                      </p:stCondLst>
                      <p:childTnLst>
                        <p:par>
                          <p:cTn id="265" fill="hold">
                            <p:stCondLst>
                              <p:cond delay="0"/>
                            </p:stCondLst>
                            <p:childTnLst>
                              <p:par>
                                <p:cTn id="266" presetID="12" presetClass="entr" presetSubtype="1" fill="hold" grpId="0" nodeType="clickEffect">
                                  <p:stCondLst>
                                    <p:cond delay="0"/>
                                  </p:stCondLst>
                                  <p:childTnLst>
                                    <p:set>
                                      <p:cBhvr>
                                        <p:cTn id="267" dur="1" fill="hold">
                                          <p:stCondLst>
                                            <p:cond delay="0"/>
                                          </p:stCondLst>
                                        </p:cTn>
                                        <p:tgtEl>
                                          <p:spTgt spid="247"/>
                                        </p:tgtEl>
                                        <p:attrNameLst>
                                          <p:attrName>style.visibility</p:attrName>
                                        </p:attrNameLst>
                                      </p:cBhvr>
                                      <p:to>
                                        <p:strVal val="visible"/>
                                      </p:to>
                                    </p:set>
                                    <p:animEffect transition="in" filter="slide(fromTop)">
                                      <p:cBhvr>
                                        <p:cTn id="268" dur="500"/>
                                        <p:tgtEl>
                                          <p:spTgt spid="247"/>
                                        </p:tgtEl>
                                      </p:cBhvr>
                                    </p:animEffect>
                                  </p:childTnLst>
                                </p:cTn>
                              </p:par>
                            </p:childTnLst>
                          </p:cTn>
                        </p:par>
                        <p:par>
                          <p:cTn id="269" fill="hold">
                            <p:stCondLst>
                              <p:cond delay="500"/>
                            </p:stCondLst>
                            <p:childTnLst>
                              <p:par>
                                <p:cTn id="270" presetID="1" presetClass="entr" presetSubtype="0" fill="hold" grpId="0" nodeType="afterEffect">
                                  <p:stCondLst>
                                    <p:cond delay="0"/>
                                  </p:stCondLst>
                                  <p:childTnLst>
                                    <p:set>
                                      <p:cBhvr>
                                        <p:cTn id="271" dur="1" fill="hold">
                                          <p:stCondLst>
                                            <p:cond delay="0"/>
                                          </p:stCondLst>
                                        </p:cTn>
                                        <p:tgtEl>
                                          <p:spTgt spid="220"/>
                                        </p:tgtEl>
                                        <p:attrNameLst>
                                          <p:attrName>style.visibility</p:attrName>
                                        </p:attrNameLst>
                                      </p:cBhvr>
                                      <p:to>
                                        <p:strVal val="visible"/>
                                      </p:to>
                                    </p:set>
                                  </p:childTnLst>
                                </p:cTn>
                              </p:par>
                            </p:childTnLst>
                          </p:cTn>
                        </p:par>
                      </p:childTnLst>
                    </p:cTn>
                  </p:par>
                  <p:par>
                    <p:cTn id="272" fill="hold">
                      <p:stCondLst>
                        <p:cond delay="indefinite"/>
                      </p:stCondLst>
                      <p:childTnLst>
                        <p:par>
                          <p:cTn id="273" fill="hold">
                            <p:stCondLst>
                              <p:cond delay="0"/>
                            </p:stCondLst>
                            <p:childTnLst>
                              <p:par>
                                <p:cTn id="274" presetID="12" presetClass="entr" presetSubtype="1" fill="hold" grpId="0" nodeType="clickEffect">
                                  <p:stCondLst>
                                    <p:cond delay="0"/>
                                  </p:stCondLst>
                                  <p:childTnLst>
                                    <p:set>
                                      <p:cBhvr>
                                        <p:cTn id="275" dur="1" fill="hold">
                                          <p:stCondLst>
                                            <p:cond delay="0"/>
                                          </p:stCondLst>
                                        </p:cTn>
                                        <p:tgtEl>
                                          <p:spTgt spid="252"/>
                                        </p:tgtEl>
                                        <p:attrNameLst>
                                          <p:attrName>style.visibility</p:attrName>
                                        </p:attrNameLst>
                                      </p:cBhvr>
                                      <p:to>
                                        <p:strVal val="visible"/>
                                      </p:to>
                                    </p:set>
                                    <p:animEffect transition="in" filter="slide(fromTop)">
                                      <p:cBhvr>
                                        <p:cTn id="276" dur="500"/>
                                        <p:tgtEl>
                                          <p:spTgt spid="252"/>
                                        </p:tgtEl>
                                      </p:cBhvr>
                                    </p:animEffect>
                                  </p:childTnLst>
                                </p:cTn>
                              </p:par>
                            </p:childTnLst>
                          </p:cTn>
                        </p:par>
                        <p:par>
                          <p:cTn id="277" fill="hold">
                            <p:stCondLst>
                              <p:cond delay="500"/>
                            </p:stCondLst>
                            <p:childTnLst>
                              <p:par>
                                <p:cTn id="278" presetID="12" presetClass="entr" presetSubtype="1" fill="hold" grpId="0" nodeType="afterEffect">
                                  <p:stCondLst>
                                    <p:cond delay="0"/>
                                  </p:stCondLst>
                                  <p:childTnLst>
                                    <p:set>
                                      <p:cBhvr>
                                        <p:cTn id="279" dur="1" fill="hold">
                                          <p:stCondLst>
                                            <p:cond delay="0"/>
                                          </p:stCondLst>
                                        </p:cTn>
                                        <p:tgtEl>
                                          <p:spTgt spid="248"/>
                                        </p:tgtEl>
                                        <p:attrNameLst>
                                          <p:attrName>style.visibility</p:attrName>
                                        </p:attrNameLst>
                                      </p:cBhvr>
                                      <p:to>
                                        <p:strVal val="visible"/>
                                      </p:to>
                                    </p:set>
                                    <p:animEffect transition="in" filter="slide(fromTop)">
                                      <p:cBhvr>
                                        <p:cTn id="280" dur="500"/>
                                        <p:tgtEl>
                                          <p:spTgt spid="248"/>
                                        </p:tgtEl>
                                      </p:cBhvr>
                                    </p:animEffect>
                                  </p:childTnLst>
                                </p:cTn>
                              </p:par>
                            </p:childTnLst>
                          </p:cTn>
                        </p:par>
                      </p:childTnLst>
                    </p:cTn>
                  </p:par>
                  <p:par>
                    <p:cTn id="281" fill="hold">
                      <p:stCondLst>
                        <p:cond delay="indefinite"/>
                      </p:stCondLst>
                      <p:childTnLst>
                        <p:par>
                          <p:cTn id="282" fill="hold">
                            <p:stCondLst>
                              <p:cond delay="0"/>
                            </p:stCondLst>
                            <p:childTnLst>
                              <p:par>
                                <p:cTn id="283" presetID="12" presetClass="entr" presetSubtype="1" fill="hold" grpId="0" nodeType="clickEffect">
                                  <p:stCondLst>
                                    <p:cond delay="0"/>
                                  </p:stCondLst>
                                  <p:childTnLst>
                                    <p:set>
                                      <p:cBhvr>
                                        <p:cTn id="284" dur="1" fill="hold">
                                          <p:stCondLst>
                                            <p:cond delay="0"/>
                                          </p:stCondLst>
                                        </p:cTn>
                                        <p:tgtEl>
                                          <p:spTgt spid="246"/>
                                        </p:tgtEl>
                                        <p:attrNameLst>
                                          <p:attrName>style.visibility</p:attrName>
                                        </p:attrNameLst>
                                      </p:cBhvr>
                                      <p:to>
                                        <p:strVal val="visible"/>
                                      </p:to>
                                    </p:set>
                                    <p:animEffect transition="in" filter="slide(fromTop)">
                                      <p:cBhvr>
                                        <p:cTn id="285" dur="500"/>
                                        <p:tgtEl>
                                          <p:spTgt spid="246"/>
                                        </p:tgtEl>
                                      </p:cBhvr>
                                    </p:animEffect>
                                  </p:childTnLst>
                                </p:cTn>
                              </p:par>
                            </p:childTnLst>
                          </p:cTn>
                        </p:par>
                        <p:par>
                          <p:cTn id="286" fill="hold">
                            <p:stCondLst>
                              <p:cond delay="500"/>
                            </p:stCondLst>
                            <p:childTnLst>
                              <p:par>
                                <p:cTn id="287" presetID="1" presetClass="entr" presetSubtype="0" fill="hold" grpId="0" nodeType="afterEffect">
                                  <p:stCondLst>
                                    <p:cond delay="0"/>
                                  </p:stCondLst>
                                  <p:childTnLst>
                                    <p:set>
                                      <p:cBhvr>
                                        <p:cTn id="288" dur="1" fill="hold">
                                          <p:stCondLst>
                                            <p:cond delay="0"/>
                                          </p:stCondLst>
                                        </p:cTn>
                                        <p:tgtEl>
                                          <p:spTgt spid="218"/>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2" presetClass="entr" presetSubtype="8" fill="hold" grpId="0" nodeType="clickEffect">
                                  <p:stCondLst>
                                    <p:cond delay="0"/>
                                  </p:stCondLst>
                                  <p:childTnLst>
                                    <p:set>
                                      <p:cBhvr>
                                        <p:cTn id="292" dur="1" fill="hold">
                                          <p:stCondLst>
                                            <p:cond delay="0"/>
                                          </p:stCondLst>
                                        </p:cTn>
                                        <p:tgtEl>
                                          <p:spTgt spid="253"/>
                                        </p:tgtEl>
                                        <p:attrNameLst>
                                          <p:attrName>style.visibility</p:attrName>
                                        </p:attrNameLst>
                                      </p:cBhvr>
                                      <p:to>
                                        <p:strVal val="visible"/>
                                      </p:to>
                                    </p:set>
                                    <p:animEffect transition="in" filter="slide(fromLeft)">
                                      <p:cBhvr>
                                        <p:cTn id="293" dur="500"/>
                                        <p:tgtEl>
                                          <p:spTgt spid="253"/>
                                        </p:tgtEl>
                                      </p:cBhvr>
                                    </p:animEffect>
                                  </p:childTnLst>
                                </p:cTn>
                              </p:par>
                            </p:childTnLst>
                          </p:cTn>
                        </p:par>
                        <p:par>
                          <p:cTn id="294" fill="hold">
                            <p:stCondLst>
                              <p:cond delay="500"/>
                            </p:stCondLst>
                            <p:childTnLst>
                              <p:par>
                                <p:cTn id="295" presetID="12" presetClass="entr" presetSubtype="8" fill="hold" grpId="0" nodeType="afterEffect">
                                  <p:stCondLst>
                                    <p:cond delay="0"/>
                                  </p:stCondLst>
                                  <p:childTnLst>
                                    <p:set>
                                      <p:cBhvr>
                                        <p:cTn id="296" dur="1" fill="hold">
                                          <p:stCondLst>
                                            <p:cond delay="0"/>
                                          </p:stCondLst>
                                        </p:cTn>
                                        <p:tgtEl>
                                          <p:spTgt spid="245"/>
                                        </p:tgtEl>
                                        <p:attrNameLst>
                                          <p:attrName>style.visibility</p:attrName>
                                        </p:attrNameLst>
                                      </p:cBhvr>
                                      <p:to>
                                        <p:strVal val="visible"/>
                                      </p:to>
                                    </p:set>
                                    <p:animEffect transition="in" filter="slide(fromLeft)">
                                      <p:cBhvr>
                                        <p:cTn id="297" dur="500"/>
                                        <p:tgtEl>
                                          <p:spTgt spid="245"/>
                                        </p:tgtEl>
                                      </p:cBhvr>
                                    </p:animEffect>
                                  </p:childTnLst>
                                </p:cTn>
                              </p:par>
                            </p:childTnLst>
                          </p:cTn>
                        </p:par>
                        <p:par>
                          <p:cTn id="298" fill="hold">
                            <p:stCondLst>
                              <p:cond delay="1000"/>
                            </p:stCondLst>
                            <p:childTnLst>
                              <p:par>
                                <p:cTn id="299" presetID="1" presetClass="entr" presetSubtype="0" fill="hold" grpId="0" nodeType="afterEffect">
                                  <p:stCondLst>
                                    <p:cond delay="0"/>
                                  </p:stCondLst>
                                  <p:childTnLst>
                                    <p:set>
                                      <p:cBhvr>
                                        <p:cTn id="300" dur="1" fill="hold">
                                          <p:stCondLst>
                                            <p:cond delay="0"/>
                                          </p:stCondLst>
                                        </p:cTn>
                                        <p:tgtEl>
                                          <p:spTgt spid="219"/>
                                        </p:tgtEl>
                                        <p:attrNameLst>
                                          <p:attrName>style.visibility</p:attrName>
                                        </p:attrNameLst>
                                      </p:cBhvr>
                                      <p:to>
                                        <p:strVal val="visible"/>
                                      </p:to>
                                    </p:set>
                                  </p:childTnLst>
                                </p:cTn>
                              </p:par>
                            </p:childTnLst>
                          </p:cTn>
                        </p:par>
                        <p:par>
                          <p:cTn id="301" fill="hold">
                            <p:stCondLst>
                              <p:cond delay="1000"/>
                            </p:stCondLst>
                            <p:childTnLst>
                              <p:par>
                                <p:cTn id="302" presetID="12" presetClass="entr" presetSubtype="1" fill="hold" grpId="0" nodeType="afterEffect">
                                  <p:stCondLst>
                                    <p:cond delay="0"/>
                                  </p:stCondLst>
                                  <p:childTnLst>
                                    <p:set>
                                      <p:cBhvr>
                                        <p:cTn id="303" dur="1" fill="hold">
                                          <p:stCondLst>
                                            <p:cond delay="0"/>
                                          </p:stCondLst>
                                        </p:cTn>
                                        <p:tgtEl>
                                          <p:spTgt spid="251"/>
                                        </p:tgtEl>
                                        <p:attrNameLst>
                                          <p:attrName>style.visibility</p:attrName>
                                        </p:attrNameLst>
                                      </p:cBhvr>
                                      <p:to>
                                        <p:strVal val="visible"/>
                                      </p:to>
                                    </p:set>
                                    <p:animEffect transition="in" filter="slide(fromTop)">
                                      <p:cBhvr>
                                        <p:cTn id="304" dur="500"/>
                                        <p:tgtEl>
                                          <p:spTgt spid="251"/>
                                        </p:tgtEl>
                                      </p:cBhvr>
                                    </p:animEffect>
                                  </p:childTnLst>
                                </p:cTn>
                              </p:par>
                            </p:childTnLst>
                          </p:cTn>
                        </p:par>
                      </p:childTnLst>
                    </p:cTn>
                  </p:par>
                  <p:par>
                    <p:cTn id="305" fill="hold">
                      <p:stCondLst>
                        <p:cond delay="indefinite"/>
                      </p:stCondLst>
                      <p:childTnLst>
                        <p:par>
                          <p:cTn id="306" fill="hold">
                            <p:stCondLst>
                              <p:cond delay="0"/>
                            </p:stCondLst>
                            <p:childTnLst>
                              <p:par>
                                <p:cTn id="307" presetID="1" presetClass="entr" presetSubtype="0" fill="hold" grpId="0" nodeType="clickEffect">
                                  <p:stCondLst>
                                    <p:cond delay="0"/>
                                  </p:stCondLst>
                                  <p:childTnLst>
                                    <p:set>
                                      <p:cBhvr>
                                        <p:cTn id="308" dur="1" fill="hold">
                                          <p:stCondLst>
                                            <p:cond delay="0"/>
                                          </p:stCondLst>
                                        </p:cTn>
                                        <p:tgtEl>
                                          <p:spTgt spid="254"/>
                                        </p:tgtEl>
                                        <p:attrNameLst>
                                          <p:attrName>style.visibility</p:attrName>
                                        </p:attrNameLst>
                                      </p:cBhvr>
                                      <p:to>
                                        <p:strVal val="visible"/>
                                      </p:to>
                                    </p:set>
                                  </p:childTnLst>
                                </p:cTn>
                              </p:par>
                            </p:childTnLst>
                          </p:cTn>
                        </p:par>
                        <p:par>
                          <p:cTn id="309" fill="hold">
                            <p:stCondLst>
                              <p:cond delay="0"/>
                            </p:stCondLst>
                            <p:childTnLst>
                              <p:par>
                                <p:cTn id="310" presetID="1" presetClass="entr" presetSubtype="0" fill="hold" grpId="0" nodeType="afterEffect">
                                  <p:stCondLst>
                                    <p:cond delay="0"/>
                                  </p:stCondLst>
                                  <p:childTnLst>
                                    <p:set>
                                      <p:cBhvr>
                                        <p:cTn id="311" dur="1" fill="hold">
                                          <p:stCondLst>
                                            <p:cond delay="0"/>
                                          </p:stCondLst>
                                        </p:cTn>
                                        <p:tgtEl>
                                          <p:spTgt spid="255"/>
                                        </p:tgtEl>
                                        <p:attrNameLst>
                                          <p:attrName>style.visibility</p:attrName>
                                        </p:attrNameLst>
                                      </p:cBhvr>
                                      <p:to>
                                        <p:strVal val="visible"/>
                                      </p:to>
                                    </p:set>
                                  </p:childTnLst>
                                </p:cTn>
                              </p:par>
                            </p:childTnLst>
                          </p:cTn>
                        </p:par>
                        <p:par>
                          <p:cTn id="312" fill="hold">
                            <p:stCondLst>
                              <p:cond delay="0"/>
                            </p:stCondLst>
                            <p:childTnLst>
                              <p:par>
                                <p:cTn id="313" presetID="12" presetClass="entr" presetSubtype="8" fill="hold" grpId="0" nodeType="afterEffect">
                                  <p:stCondLst>
                                    <p:cond delay="0"/>
                                  </p:stCondLst>
                                  <p:childTnLst>
                                    <p:set>
                                      <p:cBhvr>
                                        <p:cTn id="314" dur="1" fill="hold">
                                          <p:stCondLst>
                                            <p:cond delay="0"/>
                                          </p:stCondLst>
                                        </p:cTn>
                                        <p:tgtEl>
                                          <p:spTgt spid="256"/>
                                        </p:tgtEl>
                                        <p:attrNameLst>
                                          <p:attrName>style.visibility</p:attrName>
                                        </p:attrNameLst>
                                      </p:cBhvr>
                                      <p:to>
                                        <p:strVal val="visible"/>
                                      </p:to>
                                    </p:set>
                                    <p:animEffect transition="in" filter="slide(fromLeft)">
                                      <p:cBhvr>
                                        <p:cTn id="315"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p:bldP spid="19" grpId="0"/>
      <p:bldP spid="19" grpId="1"/>
      <p:bldP spid="19" grpId="2"/>
      <p:bldP spid="20" grpId="0"/>
      <p:bldP spid="20" grpId="1"/>
      <p:bldP spid="20" grpId="2"/>
      <p:bldP spid="1177" grpId="0" animBg="1"/>
      <p:bldP spid="1177" grpId="1" animBg="1"/>
      <p:bldP spid="1178" grpId="0" animBg="1"/>
      <p:bldP spid="1178" grpId="1" animBg="1"/>
      <p:bldP spid="198" grpId="0" animBg="1"/>
      <p:bldP spid="198" grpId="1" animBg="1"/>
      <p:bldP spid="211" grpId="0" animBg="1"/>
      <p:bldP spid="211" grpId="1" animBg="1"/>
      <p:bldP spid="213" grpId="0" animBg="1"/>
      <p:bldP spid="213" grpId="1" animBg="1"/>
      <p:bldP spid="229" grpId="0" animBg="1"/>
      <p:bldP spid="229" grpId="1" animBg="1"/>
      <p:bldP spid="231" grpId="0" animBg="1"/>
      <p:bldP spid="231" grpId="1" animBg="1"/>
      <p:bldP spid="232" grpId="0" animBg="1"/>
      <p:bldP spid="232" grpId="1" animBg="1"/>
      <p:bldP spid="233" grpId="0" animBg="1"/>
      <p:bldP spid="233" grpId="1" animBg="1"/>
      <p:bldP spid="241" grpId="0" animBg="1"/>
      <p:bldP spid="241" grpId="1" animBg="1"/>
      <p:bldP spid="243" grpId="0" animBg="1"/>
      <p:bldP spid="243" grpId="1" animBg="1"/>
      <p:bldP spid="244" grpId="0" animBg="1"/>
      <p:bldP spid="244" grpId="1" animBg="1"/>
      <p:bldP spid="216" grpId="0" animBg="1"/>
      <p:bldP spid="218" grpId="0" animBg="1"/>
      <p:bldP spid="219" grpId="0" animBg="1"/>
      <p:bldP spid="220" grpId="0" animBg="1"/>
      <p:bldP spid="221" grpId="0" animBg="1"/>
      <p:bldP spid="224" grpId="0" animBg="1"/>
      <p:bldP spid="225" grpId="0"/>
      <p:bldP spid="234" grpId="0"/>
      <p:bldP spid="235" grpId="0"/>
      <p:bldP spid="245" grpId="0"/>
      <p:bldP spid="246" grpId="0"/>
      <p:bldP spid="247" grpId="0"/>
      <p:bldP spid="248" grpId="0"/>
      <p:bldP spid="249" grpId="0" animBg="1"/>
      <p:bldP spid="250" grpId="0" animBg="1"/>
      <p:bldP spid="251" grpId="0"/>
      <p:bldP spid="252" grpId="0" animBg="1"/>
      <p:bldP spid="253" grpId="0" animBg="1"/>
      <p:bldP spid="254" grpId="0" animBg="1"/>
      <p:bldP spid="255" grpId="0" animBg="1"/>
      <p:bldP spid="2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MEC development2.png"/>
          <p:cNvPicPr>
            <a:picLocks noChangeAspect="1"/>
          </p:cNvPicPr>
          <p:nvPr/>
        </p:nvPicPr>
        <p:blipFill>
          <a:blip r:embed="rId2" cstate="print"/>
          <a:srcRect l="232" t="50000" r="63097" b="2323"/>
          <a:stretch>
            <a:fillRect/>
          </a:stretch>
        </p:blipFill>
        <p:spPr>
          <a:xfrm>
            <a:off x="35496" y="116632"/>
            <a:ext cx="2016224" cy="1944216"/>
          </a:xfrm>
          <a:prstGeom prst="rect">
            <a:avLst/>
          </a:prstGeom>
        </p:spPr>
      </p:pic>
      <p:sp>
        <p:nvSpPr>
          <p:cNvPr id="48" name="Rectangle 47"/>
          <p:cNvSpPr/>
          <p:nvPr/>
        </p:nvSpPr>
        <p:spPr>
          <a:xfrm>
            <a:off x="1331640" y="116632"/>
            <a:ext cx="1008112" cy="1700808"/>
          </a:xfrm>
          <a:prstGeom prst="rect">
            <a:avLst/>
          </a:prstGeom>
          <a:no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5624" y="116632"/>
            <a:ext cx="1152000" cy="1700808"/>
          </a:xfrm>
          <a:prstGeom prst="rect">
            <a:avLst/>
          </a:prstGeom>
          <a:no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1"/>
          <p:cNvSpPr>
            <a:spLocks noChangeArrowheads="1"/>
          </p:cNvSpPr>
          <p:nvPr/>
        </p:nvSpPr>
        <p:spPr bwMode="auto">
          <a:xfrm>
            <a:off x="35496" y="2116013"/>
            <a:ext cx="36004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a:r>
              <a:rPr lang="en-GB" sz="1400" dirty="0" smtClean="0">
                <a:ln>
                  <a:solidFill>
                    <a:sysClr val="windowText" lastClr="000000"/>
                  </a:solidFill>
                </a:ln>
                <a:solidFill>
                  <a:sysClr val="windowText" lastClr="000000"/>
                </a:solidFill>
                <a:latin typeface="Cambria" pitchFamily="18" charset="0"/>
                <a:cs typeface="+mn-cs"/>
              </a:rPr>
              <a:t>The BES anode operational mode has been shown to have a significant impact on the overall performance of the system, while the </a:t>
            </a:r>
            <a:r>
              <a:rPr lang="en-GB" sz="1400" dirty="0" err="1" smtClean="0">
                <a:ln>
                  <a:solidFill>
                    <a:sysClr val="windowText" lastClr="000000"/>
                  </a:solidFill>
                </a:ln>
                <a:solidFill>
                  <a:sysClr val="windowText" lastClr="000000"/>
                </a:solidFill>
                <a:latin typeface="Cambria" pitchFamily="18" charset="0"/>
                <a:cs typeface="+mn-cs"/>
              </a:rPr>
              <a:t>upscaling</a:t>
            </a:r>
            <a:r>
              <a:rPr lang="en-GB" sz="1400" dirty="0" smtClean="0">
                <a:ln>
                  <a:solidFill>
                    <a:sysClr val="windowText" lastClr="000000"/>
                  </a:solidFill>
                </a:ln>
                <a:solidFill>
                  <a:sysClr val="windowText" lastClr="000000"/>
                </a:solidFill>
                <a:latin typeface="Cambria" pitchFamily="18" charset="0"/>
                <a:cs typeface="+mn-cs"/>
              </a:rPr>
              <a:t> of the BES system needs a systematic conception of the operational conditions (</a:t>
            </a:r>
            <a:r>
              <a:rPr lang="en-GB" sz="1400" dirty="0" err="1" smtClean="0">
                <a:ln>
                  <a:solidFill>
                    <a:sysClr val="windowText" lastClr="000000"/>
                  </a:solidFill>
                </a:ln>
                <a:solidFill>
                  <a:sysClr val="windowText" lastClr="000000"/>
                </a:solidFill>
                <a:latin typeface="Cambria" pitchFamily="18" charset="0"/>
                <a:cs typeface="+mn-cs"/>
              </a:rPr>
              <a:t>Pasupuleti</a:t>
            </a:r>
            <a:r>
              <a:rPr lang="en-GB" sz="1400" dirty="0" smtClean="0">
                <a:ln>
                  <a:solidFill>
                    <a:sysClr val="windowText" lastClr="000000"/>
                  </a:solidFill>
                </a:ln>
                <a:solidFill>
                  <a:sysClr val="windowText" lastClr="000000"/>
                </a:solidFill>
                <a:latin typeface="Cambria" pitchFamily="18" charset="0"/>
                <a:cs typeface="+mn-cs"/>
              </a:rPr>
              <a:t> et al., 2015).</a:t>
            </a:r>
            <a:endParaRPr lang="en-US" sz="1400" dirty="0" smtClean="0">
              <a:ln>
                <a:solidFill>
                  <a:sysClr val="windowText" lastClr="000000"/>
                </a:solidFill>
              </a:ln>
              <a:solidFill>
                <a:sysClr val="windowText" lastClr="000000"/>
              </a:solidFill>
              <a:latin typeface="Cambria" pitchFamily="18" charset="0"/>
              <a:cs typeface="+mn-cs"/>
            </a:endParaRPr>
          </a:p>
        </p:txBody>
      </p:sp>
      <p:pic>
        <p:nvPicPr>
          <p:cNvPr id="35" name="Picture 34" descr="http://ars.els-cdn.com/content/image/1-s2.0-S0960852415006100-gr5.jpg"/>
          <p:cNvPicPr/>
          <p:nvPr/>
        </p:nvPicPr>
        <p:blipFill>
          <a:blip r:embed="rId3" cstate="print"/>
          <a:srcRect/>
          <a:stretch>
            <a:fillRect/>
          </a:stretch>
        </p:blipFill>
        <p:spPr bwMode="auto">
          <a:xfrm>
            <a:off x="3707904" y="-27384"/>
            <a:ext cx="5328592" cy="3501008"/>
          </a:xfrm>
          <a:prstGeom prst="rect">
            <a:avLst/>
          </a:prstGeom>
          <a:noFill/>
          <a:ln w="9525">
            <a:noFill/>
            <a:miter lim="800000"/>
            <a:headEnd/>
            <a:tailEnd/>
          </a:ln>
        </p:spPr>
      </p:pic>
      <p:sp>
        <p:nvSpPr>
          <p:cNvPr id="36" name="Rectangle 2"/>
          <p:cNvSpPr>
            <a:spLocks noChangeArrowheads="1"/>
          </p:cNvSpPr>
          <p:nvPr/>
        </p:nvSpPr>
        <p:spPr bwMode="auto">
          <a:xfrm>
            <a:off x="144016" y="3429000"/>
            <a:ext cx="8964488"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ln>
                  <a:solidFill>
                    <a:sysClr val="windowText" lastClr="000000"/>
                  </a:solidFill>
                </a:ln>
                <a:solidFill>
                  <a:sysClr val="windowText" lastClr="000000"/>
                </a:solidFill>
                <a:latin typeface="Cambria" pitchFamily="18" charset="0"/>
                <a:cs typeface="+mn-cs"/>
              </a:rPr>
              <a:t>SRB has been discovered as the main microbes in MEC </a:t>
            </a:r>
            <a:r>
              <a:rPr lang="en-US" sz="1400" dirty="0" err="1" smtClean="0">
                <a:ln>
                  <a:solidFill>
                    <a:sysClr val="windowText" lastClr="000000"/>
                  </a:solidFill>
                </a:ln>
                <a:solidFill>
                  <a:sysClr val="windowText" lastClr="000000"/>
                </a:solidFill>
                <a:latin typeface="Cambria" pitchFamily="18" charset="0"/>
                <a:cs typeface="+mn-cs"/>
              </a:rPr>
              <a:t>biocathode</a:t>
            </a:r>
            <a:r>
              <a:rPr lang="en-US" sz="1400" dirty="0" smtClean="0">
                <a:ln>
                  <a:solidFill>
                    <a:sysClr val="windowText" lastClr="000000"/>
                  </a:solidFill>
                </a:ln>
                <a:solidFill>
                  <a:sysClr val="windowText" lastClr="000000"/>
                </a:solidFill>
                <a:latin typeface="Cambria" pitchFamily="18" charset="0"/>
                <a:cs typeface="+mn-cs"/>
              </a:rPr>
              <a:t>. </a:t>
            </a:r>
            <a:r>
              <a:rPr lang="en-US" sz="1400" dirty="0" err="1" smtClean="0">
                <a:ln>
                  <a:solidFill>
                    <a:sysClr val="windowText" lastClr="000000"/>
                  </a:solidFill>
                </a:ln>
                <a:solidFill>
                  <a:sysClr val="windowText" lastClr="000000"/>
                </a:solidFill>
                <a:latin typeface="Cambria" pitchFamily="18" charset="0"/>
                <a:cs typeface="+mn-cs"/>
              </a:rPr>
              <a:t>Desulfovribio</a:t>
            </a:r>
            <a:r>
              <a:rPr lang="en-US" sz="1400" dirty="0" smtClean="0">
                <a:ln>
                  <a:solidFill>
                    <a:sysClr val="windowText" lastClr="000000"/>
                  </a:solidFill>
                </a:ln>
                <a:solidFill>
                  <a:sysClr val="windowText" lastClr="000000"/>
                </a:solidFill>
                <a:latin typeface="Cambria" pitchFamily="18" charset="0"/>
                <a:cs typeface="+mn-cs"/>
              </a:rPr>
              <a:t> sp. has been reported as the dominant species in several MEC </a:t>
            </a:r>
            <a:r>
              <a:rPr lang="en-US" sz="1400" dirty="0" err="1" smtClean="0">
                <a:ln>
                  <a:solidFill>
                    <a:sysClr val="windowText" lastClr="000000"/>
                  </a:solidFill>
                </a:ln>
                <a:solidFill>
                  <a:sysClr val="windowText" lastClr="000000"/>
                </a:solidFill>
                <a:latin typeface="Cambria" pitchFamily="18" charset="0"/>
                <a:cs typeface="+mn-cs"/>
              </a:rPr>
              <a:t>biocathode</a:t>
            </a:r>
            <a:r>
              <a:rPr lang="en-US" sz="1400" dirty="0" smtClean="0">
                <a:ln>
                  <a:solidFill>
                    <a:sysClr val="windowText" lastClr="000000"/>
                  </a:solidFill>
                </a:ln>
                <a:solidFill>
                  <a:sysClr val="windowText" lastClr="000000"/>
                </a:solidFill>
                <a:latin typeface="Cambria" pitchFamily="18" charset="0"/>
                <a:cs typeface="+mn-cs"/>
              </a:rPr>
              <a:t> characterization studies (</a:t>
            </a:r>
            <a:r>
              <a:rPr lang="en-US" sz="1400" dirty="0" err="1" smtClean="0">
                <a:ln>
                  <a:solidFill>
                    <a:sysClr val="windowText" lastClr="000000"/>
                  </a:solidFill>
                </a:ln>
                <a:solidFill>
                  <a:sysClr val="windowText" lastClr="000000"/>
                </a:solidFill>
                <a:latin typeface="Cambria" pitchFamily="18" charset="0"/>
                <a:cs typeface="+mn-cs"/>
                <a:hlinkClick r:id="" tooltip="Aulenta, 2012 #17"/>
              </a:rPr>
              <a:t>Aulenta</a:t>
            </a:r>
            <a:r>
              <a:rPr lang="en-US" sz="1400" dirty="0" smtClean="0">
                <a:ln>
                  <a:solidFill>
                    <a:sysClr val="windowText" lastClr="000000"/>
                  </a:solidFill>
                </a:ln>
                <a:solidFill>
                  <a:sysClr val="windowText" lastClr="000000"/>
                </a:solidFill>
                <a:latin typeface="Cambria" pitchFamily="18" charset="0"/>
                <a:cs typeface="+mn-cs"/>
                <a:hlinkClick r:id="" tooltip="Aulenta, 2012 #17"/>
              </a:rPr>
              <a:t> et al., 2012</a:t>
            </a:r>
            <a:r>
              <a:rPr lang="en-US" sz="1400" dirty="0" smtClean="0">
                <a:ln>
                  <a:solidFill>
                    <a:sysClr val="windowText" lastClr="000000"/>
                  </a:solidFill>
                </a:ln>
                <a:solidFill>
                  <a:sysClr val="windowText" lastClr="000000"/>
                </a:solidFill>
                <a:latin typeface="Cambria" pitchFamily="18" charset="0"/>
                <a:cs typeface="+mn-cs"/>
              </a:rPr>
              <a:t>; </a:t>
            </a:r>
            <a:r>
              <a:rPr lang="en-US" sz="1400" dirty="0" err="1" smtClean="0">
                <a:ln>
                  <a:solidFill>
                    <a:sysClr val="windowText" lastClr="000000"/>
                  </a:solidFill>
                </a:ln>
                <a:solidFill>
                  <a:sysClr val="windowText" lastClr="000000"/>
                </a:solidFill>
                <a:latin typeface="Cambria" pitchFamily="18" charset="0"/>
                <a:cs typeface="+mn-cs"/>
                <a:hlinkClick r:id="" tooltip="Croese, 2011 #30"/>
              </a:rPr>
              <a:t>Croese</a:t>
            </a:r>
            <a:r>
              <a:rPr lang="en-US" sz="1400" dirty="0" smtClean="0">
                <a:ln>
                  <a:solidFill>
                    <a:sysClr val="windowText" lastClr="000000"/>
                  </a:solidFill>
                </a:ln>
                <a:solidFill>
                  <a:sysClr val="windowText" lastClr="000000"/>
                </a:solidFill>
                <a:latin typeface="Cambria" pitchFamily="18" charset="0"/>
                <a:cs typeface="+mn-cs"/>
                <a:hlinkClick r:id="" tooltip="Croese, 2011 #30"/>
              </a:rPr>
              <a:t> et al., 2011</a:t>
            </a:r>
            <a:r>
              <a:rPr lang="en-US" sz="1400" dirty="0" smtClean="0">
                <a:ln>
                  <a:solidFill>
                    <a:sysClr val="windowText" lastClr="000000"/>
                  </a:solidFill>
                </a:ln>
                <a:solidFill>
                  <a:sysClr val="windowText" lastClr="000000"/>
                </a:solidFill>
                <a:latin typeface="Cambria" pitchFamily="18" charset="0"/>
                <a:cs typeface="+mn-cs"/>
              </a:rPr>
              <a:t>; </a:t>
            </a:r>
            <a:r>
              <a:rPr lang="en-US" sz="1400" dirty="0" err="1" smtClean="0">
                <a:ln>
                  <a:solidFill>
                    <a:sysClr val="windowText" lastClr="000000"/>
                  </a:solidFill>
                </a:ln>
                <a:solidFill>
                  <a:sysClr val="windowText" lastClr="000000"/>
                </a:solidFill>
                <a:latin typeface="Cambria" pitchFamily="18" charset="0"/>
                <a:cs typeface="+mn-cs"/>
                <a:hlinkClick r:id="" tooltip="Pisciotta, 2012 #31"/>
              </a:rPr>
              <a:t>Pisciotta</a:t>
            </a:r>
            <a:r>
              <a:rPr lang="en-US" sz="1400" dirty="0" smtClean="0">
                <a:ln>
                  <a:solidFill>
                    <a:sysClr val="windowText" lastClr="000000"/>
                  </a:solidFill>
                </a:ln>
                <a:solidFill>
                  <a:sysClr val="windowText" lastClr="000000"/>
                </a:solidFill>
                <a:latin typeface="Cambria" pitchFamily="18" charset="0"/>
                <a:cs typeface="+mn-cs"/>
                <a:hlinkClick r:id="" tooltip="Pisciotta, 2012 #31"/>
              </a:rPr>
              <a:t> et al., 2012</a:t>
            </a:r>
            <a:r>
              <a:rPr lang="en-US" sz="1400" dirty="0" smtClean="0">
                <a:ln>
                  <a:solidFill>
                    <a:srgbClr val="FF0000"/>
                  </a:solidFill>
                </a:ln>
                <a:solidFill>
                  <a:srgbClr val="C00000"/>
                </a:solidFill>
                <a:latin typeface="Cambria" pitchFamily="18" charset="0"/>
                <a:cs typeface="+mn-cs"/>
              </a:rPr>
              <a:t>). Kim et al. (2015) suggested that a hydrogen cycling mechanism is used by </a:t>
            </a:r>
            <a:r>
              <a:rPr lang="en-US" sz="1400" dirty="0" err="1" smtClean="0">
                <a:ln>
                  <a:solidFill>
                    <a:srgbClr val="FF0000"/>
                  </a:solidFill>
                </a:ln>
                <a:solidFill>
                  <a:srgbClr val="C00000"/>
                </a:solidFill>
                <a:latin typeface="Cambria" pitchFamily="18" charset="0"/>
                <a:cs typeface="+mn-cs"/>
              </a:rPr>
              <a:t>Desulfovribio</a:t>
            </a:r>
            <a:r>
              <a:rPr lang="en-US" sz="1400" dirty="0" smtClean="0">
                <a:ln>
                  <a:solidFill>
                    <a:srgbClr val="FF0000"/>
                  </a:solidFill>
                </a:ln>
                <a:solidFill>
                  <a:srgbClr val="C00000"/>
                </a:solidFill>
                <a:latin typeface="Cambria" pitchFamily="18" charset="0"/>
                <a:cs typeface="+mn-cs"/>
              </a:rPr>
              <a:t> sp. to reduce H+ by taking electrons from the cathode. It was proposed that the </a:t>
            </a:r>
            <a:r>
              <a:rPr lang="en-US" sz="1400" dirty="0" err="1" smtClean="0">
                <a:ln>
                  <a:solidFill>
                    <a:srgbClr val="FF0000"/>
                  </a:solidFill>
                </a:ln>
                <a:solidFill>
                  <a:srgbClr val="C00000"/>
                </a:solidFill>
                <a:latin typeface="Cambria" pitchFamily="18" charset="0"/>
                <a:cs typeface="+mn-cs"/>
              </a:rPr>
              <a:t>hydrogenase</a:t>
            </a:r>
            <a:r>
              <a:rPr lang="en-US" sz="1400" dirty="0" smtClean="0">
                <a:ln>
                  <a:solidFill>
                    <a:srgbClr val="FF0000"/>
                  </a:solidFill>
                </a:ln>
                <a:solidFill>
                  <a:srgbClr val="C00000"/>
                </a:solidFill>
                <a:latin typeface="Cambria" pitchFamily="18" charset="0"/>
                <a:cs typeface="+mn-cs"/>
              </a:rPr>
              <a:t> existing either in the cytoplasm or on the </a:t>
            </a:r>
            <a:r>
              <a:rPr lang="en-US" sz="1400" dirty="0" err="1" smtClean="0">
                <a:ln>
                  <a:solidFill>
                    <a:srgbClr val="FF0000"/>
                  </a:solidFill>
                </a:ln>
                <a:solidFill>
                  <a:srgbClr val="C00000"/>
                </a:solidFill>
                <a:latin typeface="Cambria" pitchFamily="18" charset="0"/>
                <a:cs typeface="+mn-cs"/>
              </a:rPr>
              <a:t>cytoplasmic</a:t>
            </a:r>
            <a:r>
              <a:rPr lang="en-US" sz="1400" dirty="0" smtClean="0">
                <a:ln>
                  <a:solidFill>
                    <a:srgbClr val="FF0000"/>
                  </a:solidFill>
                </a:ln>
                <a:solidFill>
                  <a:srgbClr val="C00000"/>
                </a:solidFill>
                <a:latin typeface="Cambria" pitchFamily="18" charset="0"/>
                <a:cs typeface="+mn-cs"/>
              </a:rPr>
              <a:t> membrane reduces H+ through an enzymatic reaction.  Consumption of H+ in the cytoplasm and diffusion of the H2 through the </a:t>
            </a:r>
            <a:r>
              <a:rPr lang="en-US" sz="1400" dirty="0" err="1" smtClean="0">
                <a:ln>
                  <a:solidFill>
                    <a:srgbClr val="FF0000"/>
                  </a:solidFill>
                </a:ln>
                <a:solidFill>
                  <a:srgbClr val="C00000"/>
                </a:solidFill>
                <a:latin typeface="Cambria" pitchFamily="18" charset="0"/>
                <a:cs typeface="+mn-cs"/>
              </a:rPr>
              <a:t>cytoplasmic</a:t>
            </a:r>
            <a:r>
              <a:rPr lang="en-US" sz="1400" dirty="0" smtClean="0">
                <a:ln>
                  <a:solidFill>
                    <a:srgbClr val="FF0000"/>
                  </a:solidFill>
                </a:ln>
                <a:solidFill>
                  <a:srgbClr val="C00000"/>
                </a:solidFill>
                <a:latin typeface="Cambria" pitchFamily="18" charset="0"/>
                <a:cs typeface="+mn-cs"/>
              </a:rPr>
              <a:t> membrane forms a proton driving motive. Subsequently, the hydrogen diffuses to the </a:t>
            </a:r>
            <a:r>
              <a:rPr lang="en-US" sz="1400" dirty="0" err="1" smtClean="0">
                <a:ln>
                  <a:solidFill>
                    <a:srgbClr val="FF0000"/>
                  </a:solidFill>
                </a:ln>
                <a:solidFill>
                  <a:srgbClr val="C00000"/>
                </a:solidFill>
                <a:latin typeface="Cambria" pitchFamily="18" charset="0"/>
                <a:cs typeface="+mn-cs"/>
              </a:rPr>
              <a:t>periplasm</a:t>
            </a:r>
            <a:r>
              <a:rPr lang="en-US" sz="1400" dirty="0" smtClean="0">
                <a:ln>
                  <a:solidFill>
                    <a:srgbClr val="FF0000"/>
                  </a:solidFill>
                </a:ln>
                <a:solidFill>
                  <a:srgbClr val="C00000"/>
                </a:solidFill>
                <a:latin typeface="Cambria" pitchFamily="18" charset="0"/>
                <a:cs typeface="+mn-cs"/>
              </a:rPr>
              <a:t>. The </a:t>
            </a:r>
            <a:r>
              <a:rPr lang="en-US" sz="1400" dirty="0" err="1" smtClean="0">
                <a:ln>
                  <a:solidFill>
                    <a:srgbClr val="FF0000"/>
                  </a:solidFill>
                </a:ln>
                <a:solidFill>
                  <a:srgbClr val="C00000"/>
                </a:solidFill>
                <a:latin typeface="Cambria" pitchFamily="18" charset="0"/>
                <a:cs typeface="+mn-cs"/>
              </a:rPr>
              <a:t>hydrogenase</a:t>
            </a:r>
            <a:r>
              <a:rPr lang="en-US" sz="1400" dirty="0" smtClean="0">
                <a:ln>
                  <a:solidFill>
                    <a:srgbClr val="FF0000"/>
                  </a:solidFill>
                </a:ln>
                <a:solidFill>
                  <a:srgbClr val="C00000"/>
                </a:solidFill>
                <a:latin typeface="Cambria" pitchFamily="18" charset="0"/>
                <a:cs typeface="+mn-cs"/>
              </a:rPr>
              <a:t> located in </a:t>
            </a:r>
            <a:r>
              <a:rPr lang="en-US" sz="1400" dirty="0" err="1" smtClean="0">
                <a:ln>
                  <a:solidFill>
                    <a:srgbClr val="FF0000"/>
                  </a:solidFill>
                </a:ln>
                <a:solidFill>
                  <a:srgbClr val="C00000"/>
                </a:solidFill>
                <a:latin typeface="Cambria" pitchFamily="18" charset="0"/>
                <a:cs typeface="+mn-cs"/>
              </a:rPr>
              <a:t>periplasm</a:t>
            </a:r>
            <a:r>
              <a:rPr lang="en-US" sz="1400" dirty="0" smtClean="0">
                <a:ln>
                  <a:solidFill>
                    <a:srgbClr val="FF0000"/>
                  </a:solidFill>
                </a:ln>
                <a:solidFill>
                  <a:srgbClr val="C00000"/>
                </a:solidFill>
                <a:latin typeface="Cambria" pitchFamily="18" charset="0"/>
                <a:cs typeface="+mn-cs"/>
              </a:rPr>
              <a:t> will oxidize the hydrogen. Electrons are transported back to the cytoplasm to reduce sulfate consuming protons and develop a proton gradient (</a:t>
            </a:r>
            <a:r>
              <a:rPr lang="en-US" sz="1400" dirty="0" smtClean="0">
                <a:ln>
                  <a:solidFill>
                    <a:srgbClr val="FF0000"/>
                  </a:solidFill>
                </a:ln>
                <a:solidFill>
                  <a:srgbClr val="C00000"/>
                </a:solidFill>
                <a:latin typeface="Cambria" pitchFamily="18" charset="0"/>
                <a:cs typeface="+mn-cs"/>
                <a:hlinkClick r:id="" tooltip="Kim, 2015 #86"/>
              </a:rPr>
              <a:t>Kim et al., 2015</a:t>
            </a:r>
            <a:r>
              <a:rPr lang="en-US" sz="1400" dirty="0" smtClean="0">
                <a:ln>
                  <a:solidFill>
                    <a:srgbClr val="FF0000"/>
                  </a:solidFill>
                </a:ln>
                <a:solidFill>
                  <a:srgbClr val="C00000"/>
                </a:solidFill>
                <a:latin typeface="Cambria" pitchFamily="18" charset="0"/>
                <a:cs typeface="+mn-cs"/>
              </a:rPr>
              <a:t>).</a:t>
            </a:r>
            <a:r>
              <a:rPr lang="en-US" sz="1400" dirty="0" smtClean="0">
                <a:ln>
                  <a:solidFill>
                    <a:sysClr val="windowText" lastClr="000000"/>
                  </a:solidFill>
                </a:ln>
                <a:solidFill>
                  <a:sysClr val="windowText" lastClr="000000"/>
                </a:solidFill>
                <a:latin typeface="Cambria" pitchFamily="18" charset="0"/>
                <a:cs typeface="+mn-cs"/>
              </a:rPr>
              <a:t> There is no report for an ability of </a:t>
            </a:r>
            <a:r>
              <a:rPr lang="en-US" sz="1400" dirty="0" err="1" smtClean="0">
                <a:ln>
                  <a:solidFill>
                    <a:sysClr val="windowText" lastClr="000000"/>
                  </a:solidFill>
                </a:ln>
                <a:solidFill>
                  <a:sysClr val="windowText" lastClr="000000"/>
                </a:solidFill>
                <a:latin typeface="Cambria" pitchFamily="18" charset="0"/>
                <a:cs typeface="+mn-cs"/>
              </a:rPr>
              <a:t>Desulfovribio</a:t>
            </a:r>
            <a:r>
              <a:rPr lang="en-US" sz="1400" dirty="0" smtClean="0">
                <a:ln>
                  <a:solidFill>
                    <a:sysClr val="windowText" lastClr="000000"/>
                  </a:solidFill>
                </a:ln>
                <a:solidFill>
                  <a:sysClr val="windowText" lastClr="000000"/>
                </a:solidFill>
                <a:latin typeface="Cambria" pitchFamily="18" charset="0"/>
                <a:cs typeface="+mn-cs"/>
              </a:rPr>
              <a:t> spp. to grow </a:t>
            </a:r>
            <a:r>
              <a:rPr lang="en-US" sz="1400" dirty="0" err="1" smtClean="0">
                <a:ln>
                  <a:solidFill>
                    <a:sysClr val="windowText" lastClr="000000"/>
                  </a:solidFill>
                </a:ln>
                <a:solidFill>
                  <a:sysClr val="windowText" lastClr="000000"/>
                </a:solidFill>
                <a:latin typeface="Cambria" pitchFamily="18" charset="0"/>
                <a:cs typeface="+mn-cs"/>
              </a:rPr>
              <a:t>autotrophically</a:t>
            </a:r>
            <a:r>
              <a:rPr lang="en-US" sz="1400" dirty="0" smtClean="0">
                <a:ln>
                  <a:solidFill>
                    <a:sysClr val="windowText" lastClr="000000"/>
                  </a:solidFill>
                </a:ln>
                <a:solidFill>
                  <a:sysClr val="windowText" lastClr="000000"/>
                </a:solidFill>
                <a:latin typeface="Cambria" pitchFamily="18" charset="0"/>
                <a:cs typeface="+mn-cs"/>
              </a:rPr>
              <a:t>, however </a:t>
            </a:r>
            <a:r>
              <a:rPr lang="en-US" sz="1400" dirty="0" err="1" smtClean="0">
                <a:ln>
                  <a:solidFill>
                    <a:sysClr val="windowText" lastClr="000000"/>
                  </a:solidFill>
                </a:ln>
                <a:solidFill>
                  <a:sysClr val="windowText" lastClr="000000"/>
                </a:solidFill>
                <a:latin typeface="Cambria" pitchFamily="18" charset="0"/>
                <a:cs typeface="+mn-cs"/>
              </a:rPr>
              <a:t>Acetobacterium</a:t>
            </a:r>
            <a:r>
              <a:rPr lang="en-US" sz="1400" dirty="0" smtClean="0">
                <a:ln>
                  <a:solidFill>
                    <a:sysClr val="windowText" lastClr="000000"/>
                  </a:solidFill>
                </a:ln>
                <a:solidFill>
                  <a:sysClr val="windowText" lastClr="000000"/>
                </a:solidFill>
                <a:latin typeface="Cambria" pitchFamily="18" charset="0"/>
                <a:cs typeface="+mn-cs"/>
              </a:rPr>
              <a:t> was reported as the acetate supplier for </a:t>
            </a:r>
            <a:r>
              <a:rPr lang="en-US" sz="1400" dirty="0" err="1" smtClean="0">
                <a:ln>
                  <a:solidFill>
                    <a:sysClr val="windowText" lastClr="000000"/>
                  </a:solidFill>
                </a:ln>
                <a:solidFill>
                  <a:sysClr val="windowText" lastClr="000000"/>
                </a:solidFill>
                <a:latin typeface="Cambria" pitchFamily="18" charset="0"/>
                <a:cs typeface="+mn-cs"/>
              </a:rPr>
              <a:t>Desulfovribio</a:t>
            </a:r>
            <a:r>
              <a:rPr lang="en-US" sz="1400" dirty="0" smtClean="0">
                <a:ln>
                  <a:solidFill>
                    <a:sysClr val="windowText" lastClr="000000"/>
                  </a:solidFill>
                </a:ln>
                <a:solidFill>
                  <a:sysClr val="windowText" lastClr="000000"/>
                </a:solidFill>
                <a:latin typeface="Cambria" pitchFamily="18" charset="0"/>
                <a:cs typeface="+mn-cs"/>
              </a:rPr>
              <a:t> during enrichment stage over H2, CO2 and sulfate (</a:t>
            </a:r>
            <a:r>
              <a:rPr lang="en-US" sz="1400" dirty="0" err="1" smtClean="0">
                <a:ln>
                  <a:solidFill>
                    <a:sysClr val="windowText" lastClr="000000"/>
                  </a:solidFill>
                </a:ln>
                <a:solidFill>
                  <a:sysClr val="windowText" lastClr="000000"/>
                </a:solidFill>
                <a:latin typeface="Cambria" pitchFamily="18" charset="0"/>
                <a:cs typeface="+mn-cs"/>
                <a:hlinkClick r:id="" tooltip="LaBelle, 2014 #119"/>
              </a:rPr>
              <a:t>LaBelle</a:t>
            </a:r>
            <a:r>
              <a:rPr lang="en-US" sz="1400" dirty="0" smtClean="0">
                <a:ln>
                  <a:solidFill>
                    <a:sysClr val="windowText" lastClr="000000"/>
                  </a:solidFill>
                </a:ln>
                <a:solidFill>
                  <a:sysClr val="windowText" lastClr="000000"/>
                </a:solidFill>
                <a:latin typeface="Cambria" pitchFamily="18" charset="0"/>
                <a:cs typeface="+mn-cs"/>
                <a:hlinkClick r:id="" tooltip="LaBelle, 2014 #119"/>
              </a:rPr>
              <a:t> et al., 2014</a:t>
            </a:r>
            <a:r>
              <a:rPr lang="en-US" sz="1400" dirty="0" smtClean="0">
                <a:ln>
                  <a:solidFill>
                    <a:sysClr val="windowText" lastClr="000000"/>
                  </a:solidFill>
                </a:ln>
                <a:solidFill>
                  <a:sysClr val="windowText" lastClr="000000"/>
                </a:solidFill>
                <a:latin typeface="Cambria" pitchFamily="18" charset="0"/>
                <a:cs typeface="+mn-cs"/>
              </a:rPr>
              <a:t>; </a:t>
            </a:r>
            <a:r>
              <a:rPr lang="en-US" sz="1400" dirty="0" smtClean="0">
                <a:ln>
                  <a:solidFill>
                    <a:sysClr val="windowText" lastClr="000000"/>
                  </a:solidFill>
                </a:ln>
                <a:solidFill>
                  <a:sysClr val="windowText" lastClr="000000"/>
                </a:solidFill>
                <a:latin typeface="Cambria" pitchFamily="18" charset="0"/>
                <a:cs typeface="+mn-cs"/>
                <a:hlinkClick r:id="" tooltip="van Houten, 1995 #120"/>
              </a:rPr>
              <a:t>van </a:t>
            </a:r>
            <a:r>
              <a:rPr lang="en-US" sz="1400" dirty="0" err="1" smtClean="0">
                <a:ln>
                  <a:solidFill>
                    <a:sysClr val="windowText" lastClr="000000"/>
                  </a:solidFill>
                </a:ln>
                <a:solidFill>
                  <a:sysClr val="windowText" lastClr="000000"/>
                </a:solidFill>
                <a:latin typeface="Cambria" pitchFamily="18" charset="0"/>
                <a:cs typeface="+mn-cs"/>
                <a:hlinkClick r:id="" tooltip="van Houten, 1995 #120"/>
              </a:rPr>
              <a:t>Houten</a:t>
            </a:r>
            <a:r>
              <a:rPr lang="en-US" sz="1400" dirty="0" smtClean="0">
                <a:ln>
                  <a:solidFill>
                    <a:sysClr val="windowText" lastClr="000000"/>
                  </a:solidFill>
                </a:ln>
                <a:solidFill>
                  <a:sysClr val="windowText" lastClr="000000"/>
                </a:solidFill>
                <a:latin typeface="Cambria" pitchFamily="18" charset="0"/>
                <a:cs typeface="+mn-cs"/>
                <a:hlinkClick r:id="" tooltip="van Houten, 1995 #120"/>
              </a:rPr>
              <a:t> et al., 1995</a:t>
            </a:r>
            <a:r>
              <a:rPr lang="en-US" sz="1400" dirty="0" smtClean="0">
                <a:ln>
                  <a:solidFill>
                    <a:sysClr val="windowText" lastClr="000000"/>
                  </a:solidFill>
                </a:ln>
                <a:solidFill>
                  <a:sysClr val="windowText" lastClr="000000"/>
                </a:solidFill>
                <a:latin typeface="Cambria" pitchFamily="18" charset="0"/>
                <a:cs typeface="+mn-cs"/>
              </a:rPr>
              <a:t>). </a:t>
            </a:r>
          </a:p>
        </p:txBody>
      </p:sp>
      <p:grpSp>
        <p:nvGrpSpPr>
          <p:cNvPr id="83" name="Group 82"/>
          <p:cNvGrpSpPr/>
          <p:nvPr/>
        </p:nvGrpSpPr>
        <p:grpSpPr>
          <a:xfrm>
            <a:off x="432048" y="3363080"/>
            <a:ext cx="5616624" cy="1794112"/>
            <a:chOff x="467544" y="3861048"/>
            <a:chExt cx="5616624" cy="1794112"/>
          </a:xfrm>
        </p:grpSpPr>
        <p:pic>
          <p:nvPicPr>
            <p:cNvPr id="84" name="Picture 83" descr="figure 2.i.tif"/>
            <p:cNvPicPr/>
            <p:nvPr/>
          </p:nvPicPr>
          <p:blipFill>
            <a:blip r:embed="rId4" cstate="print">
              <a:lum bright="-20000" contrast="10000"/>
            </a:blip>
            <a:stretch>
              <a:fillRect/>
            </a:stretch>
          </p:blipFill>
          <p:spPr>
            <a:xfrm>
              <a:off x="467544" y="3861048"/>
              <a:ext cx="5616624" cy="1794112"/>
            </a:xfrm>
            <a:prstGeom prst="rect">
              <a:avLst/>
            </a:prstGeom>
          </p:spPr>
        </p:pic>
        <p:pic>
          <p:nvPicPr>
            <p:cNvPr id="85" name="Picture 84" descr="figure 2.i.tif"/>
            <p:cNvPicPr/>
            <p:nvPr/>
          </p:nvPicPr>
          <p:blipFill>
            <a:blip r:embed="rId4" cstate="print">
              <a:lum bright="-20000" contrast="10000"/>
            </a:blip>
            <a:srcRect l="56410" t="-162" b="72067"/>
            <a:stretch>
              <a:fillRect/>
            </a:stretch>
          </p:blipFill>
          <p:spPr>
            <a:xfrm>
              <a:off x="3635896" y="4941168"/>
              <a:ext cx="2448272" cy="504056"/>
            </a:xfrm>
            <a:prstGeom prst="rect">
              <a:avLst/>
            </a:prstGeom>
          </p:spPr>
        </p:pic>
        <p:pic>
          <p:nvPicPr>
            <p:cNvPr id="86" name="Picture 85" descr="figure 2.i.tif"/>
            <p:cNvPicPr/>
            <p:nvPr/>
          </p:nvPicPr>
          <p:blipFill>
            <a:blip r:embed="rId4" cstate="print">
              <a:lum bright="-20000" contrast="10000"/>
            </a:blip>
            <a:srcRect l="56410" t="58677" b="13228"/>
            <a:stretch>
              <a:fillRect/>
            </a:stretch>
          </p:blipFill>
          <p:spPr>
            <a:xfrm>
              <a:off x="3635896" y="3861048"/>
              <a:ext cx="2448272" cy="504056"/>
            </a:xfrm>
            <a:prstGeom prst="rect">
              <a:avLst/>
            </a:prstGeom>
          </p:spPr>
        </p:pic>
      </p:grpSp>
      <p:sp>
        <p:nvSpPr>
          <p:cNvPr id="87" name="Rectangle 1"/>
          <p:cNvSpPr>
            <a:spLocks noChangeArrowheads="1"/>
          </p:cNvSpPr>
          <p:nvPr/>
        </p:nvSpPr>
        <p:spPr bwMode="auto">
          <a:xfrm>
            <a:off x="-144016" y="2708920"/>
            <a:ext cx="5400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5875" marR="0" lvl="1" indent="-15875" algn="ctr" defTabSz="914400" eaLnBrk="1" latinLnBrk="0" hangingPunct="1">
              <a:lnSpc>
                <a:spcPct val="100000"/>
              </a:lnSpc>
              <a:buClrTx/>
              <a:buSzTx/>
              <a:tabLst/>
            </a:pPr>
            <a:r>
              <a:rPr lang="en-US" sz="1600" dirty="0" err="1" smtClean="0">
                <a:ln>
                  <a:solidFill>
                    <a:sysClr val="windowText" lastClr="000000"/>
                  </a:solidFill>
                </a:ln>
                <a:solidFill>
                  <a:sysClr val="windowText" lastClr="000000"/>
                </a:solidFill>
                <a:latin typeface="Cambria" pitchFamily="18" charset="0"/>
                <a:cs typeface="+mn-cs"/>
              </a:rPr>
              <a:t>Biocathode</a:t>
            </a:r>
            <a:r>
              <a:rPr lang="en-US" sz="1600" dirty="0" smtClean="0">
                <a:ln>
                  <a:solidFill>
                    <a:sysClr val="windowText" lastClr="000000"/>
                  </a:solidFill>
                </a:ln>
                <a:solidFill>
                  <a:sysClr val="windowText" lastClr="000000"/>
                </a:solidFill>
                <a:latin typeface="Cambria" pitchFamily="18" charset="0"/>
                <a:cs typeface="+mn-cs"/>
              </a:rPr>
              <a:t> MEC Configuration and startup process</a:t>
            </a:r>
          </a:p>
        </p:txBody>
      </p:sp>
      <p:sp>
        <p:nvSpPr>
          <p:cNvPr id="88" name="Rectangle 4"/>
          <p:cNvSpPr>
            <a:spLocks noChangeArrowheads="1"/>
          </p:cNvSpPr>
          <p:nvPr/>
        </p:nvSpPr>
        <p:spPr bwMode="auto">
          <a:xfrm>
            <a:off x="504056" y="5161546"/>
            <a:ext cx="392011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1" algn="l" defTabSz="914400" rtl="0" eaLnBrk="1" fontAlgn="base" latinLnBrk="0" hangingPunct="1">
              <a:lnSpc>
                <a:spcPct val="100000"/>
              </a:lnSpc>
              <a:spcBef>
                <a:spcPct val="0"/>
              </a:spcBef>
              <a:spcAft>
                <a:spcPct val="0"/>
              </a:spcAft>
              <a:buClrTx/>
              <a:buSzTx/>
              <a:buFontTx/>
              <a:buAutoNum type="arabicPeriod"/>
              <a:tabLst/>
            </a:pPr>
            <a:r>
              <a:rPr lang="en-US" sz="1400" dirty="0" smtClean="0">
                <a:ln>
                  <a:solidFill>
                    <a:sysClr val="windowText" lastClr="000000"/>
                  </a:solidFill>
                </a:ln>
                <a:solidFill>
                  <a:sysClr val="windowText" lastClr="000000"/>
                </a:solidFill>
                <a:latin typeface="Cambria" pitchFamily="18" charset="0"/>
                <a:cs typeface="+mn-cs"/>
              </a:rPr>
              <a:t>Full biological two-chambered </a:t>
            </a:r>
            <a:r>
              <a:rPr lang="en-US" sz="1400" dirty="0" err="1" smtClean="0">
                <a:ln>
                  <a:solidFill>
                    <a:sysClr val="windowText" lastClr="000000"/>
                  </a:solidFill>
                </a:ln>
                <a:solidFill>
                  <a:sysClr val="windowText" lastClr="000000"/>
                </a:solidFill>
                <a:latin typeface="Cambria" pitchFamily="18" charset="0"/>
                <a:cs typeface="+mn-cs"/>
              </a:rPr>
              <a:t>biocathode</a:t>
            </a:r>
            <a:r>
              <a:rPr lang="en-US" sz="1400" dirty="0" smtClean="0">
                <a:ln>
                  <a:solidFill>
                    <a:sysClr val="windowText" lastClr="000000"/>
                  </a:solidFill>
                </a:ln>
                <a:solidFill>
                  <a:sysClr val="windowText" lastClr="000000"/>
                </a:solidFill>
                <a:latin typeface="Cambria" pitchFamily="18" charset="0"/>
                <a:cs typeface="+mn-cs"/>
              </a:rPr>
              <a:t> MEC</a:t>
            </a:r>
          </a:p>
        </p:txBody>
      </p:sp>
      <p:sp>
        <p:nvSpPr>
          <p:cNvPr id="89" name="Rectangle 7"/>
          <p:cNvSpPr>
            <a:spLocks noChangeArrowheads="1"/>
          </p:cNvSpPr>
          <p:nvPr/>
        </p:nvSpPr>
        <p:spPr bwMode="auto">
          <a:xfrm>
            <a:off x="390569" y="5543072"/>
            <a:ext cx="4121513"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95250" marR="0" lvl="1" algn="l" defTabSz="914400" rtl="0" eaLnBrk="1" fontAlgn="base" latinLnBrk="0" hangingPunct="1">
              <a:lnSpc>
                <a:spcPct val="100000"/>
              </a:lnSpc>
              <a:spcBef>
                <a:spcPct val="0"/>
              </a:spcBef>
              <a:spcAft>
                <a:spcPct val="0"/>
              </a:spcAft>
              <a:buClrTx/>
              <a:buSzTx/>
              <a:tabLst/>
            </a:pPr>
            <a:r>
              <a:rPr lang="en-US" sz="1400" dirty="0" smtClean="0">
                <a:ln>
                  <a:solidFill>
                    <a:srgbClr val="FF0000"/>
                  </a:solidFill>
                </a:ln>
                <a:solidFill>
                  <a:srgbClr val="FF0000"/>
                </a:solidFill>
                <a:latin typeface="Cambria" pitchFamily="18" charset="0"/>
                <a:cs typeface="+mn-cs"/>
              </a:rPr>
              <a:t>2. Half biological two-chambered </a:t>
            </a:r>
            <a:r>
              <a:rPr lang="en-US" sz="1400" dirty="0" err="1" smtClean="0">
                <a:ln>
                  <a:solidFill>
                    <a:srgbClr val="FF0000"/>
                  </a:solidFill>
                </a:ln>
                <a:solidFill>
                  <a:srgbClr val="FF0000"/>
                </a:solidFill>
                <a:latin typeface="Cambria" pitchFamily="18" charset="0"/>
                <a:cs typeface="+mn-cs"/>
              </a:rPr>
              <a:t>biocathode</a:t>
            </a:r>
            <a:r>
              <a:rPr lang="en-US" sz="1400" dirty="0" smtClean="0">
                <a:ln>
                  <a:solidFill>
                    <a:srgbClr val="FF0000"/>
                  </a:solidFill>
                </a:ln>
                <a:solidFill>
                  <a:srgbClr val="FF0000"/>
                </a:solidFill>
                <a:latin typeface="Cambria" pitchFamily="18" charset="0"/>
                <a:cs typeface="+mn-cs"/>
              </a:rPr>
              <a:t> MEC </a:t>
            </a:r>
          </a:p>
        </p:txBody>
      </p:sp>
      <p:sp>
        <p:nvSpPr>
          <p:cNvPr id="90" name="Rectangle 89"/>
          <p:cNvSpPr/>
          <p:nvPr/>
        </p:nvSpPr>
        <p:spPr>
          <a:xfrm>
            <a:off x="504056" y="5857527"/>
            <a:ext cx="7632848" cy="307777"/>
          </a:xfrm>
          <a:prstGeom prst="rect">
            <a:avLst/>
          </a:prstGeom>
        </p:spPr>
        <p:txBody>
          <a:bodyPr wrap="square">
            <a:spAutoFit/>
          </a:bodyPr>
          <a:lstStyle/>
          <a:p>
            <a:pPr marL="0" lvl="1"/>
            <a:r>
              <a:rPr lang="en-US" sz="1400" dirty="0" smtClean="0">
                <a:ln>
                  <a:solidFill>
                    <a:srgbClr val="92D050"/>
                  </a:solidFill>
                </a:ln>
                <a:solidFill>
                  <a:srgbClr val="92D050"/>
                </a:solidFill>
                <a:latin typeface="Cambria" pitchFamily="18" charset="0"/>
                <a:cs typeface="+mn-cs"/>
              </a:rPr>
              <a:t>3. Full biological single</a:t>
            </a:r>
            <a:r>
              <a:rPr lang="ar-SA" sz="1400" dirty="0" smtClean="0">
                <a:ln>
                  <a:solidFill>
                    <a:srgbClr val="92D050"/>
                  </a:solidFill>
                </a:ln>
                <a:solidFill>
                  <a:srgbClr val="92D050"/>
                </a:solidFill>
                <a:latin typeface="Cambria" pitchFamily="18" charset="0"/>
                <a:cs typeface="+mn-cs"/>
              </a:rPr>
              <a:t>-</a:t>
            </a:r>
            <a:r>
              <a:rPr lang="en-US" sz="1400" dirty="0" smtClean="0">
                <a:ln>
                  <a:solidFill>
                    <a:srgbClr val="92D050"/>
                  </a:solidFill>
                </a:ln>
                <a:solidFill>
                  <a:srgbClr val="92D050"/>
                </a:solidFill>
                <a:latin typeface="Cambria" pitchFamily="18" charset="0"/>
                <a:cs typeface="+mn-cs"/>
              </a:rPr>
              <a:t>chambered </a:t>
            </a:r>
            <a:r>
              <a:rPr lang="en-US" sz="1400" dirty="0" err="1" smtClean="0">
                <a:ln>
                  <a:solidFill>
                    <a:srgbClr val="92D050"/>
                  </a:solidFill>
                </a:ln>
                <a:solidFill>
                  <a:srgbClr val="92D050"/>
                </a:solidFill>
                <a:latin typeface="Cambria" pitchFamily="18" charset="0"/>
                <a:cs typeface="+mn-cs"/>
              </a:rPr>
              <a:t>biocathode</a:t>
            </a:r>
            <a:r>
              <a:rPr lang="en-US" sz="1400" dirty="0" smtClean="0">
                <a:ln>
                  <a:solidFill>
                    <a:srgbClr val="92D050"/>
                  </a:solidFill>
                </a:ln>
                <a:solidFill>
                  <a:srgbClr val="92D050"/>
                </a:solidFill>
                <a:latin typeface="Cambria" pitchFamily="18" charset="0"/>
                <a:cs typeface="+mn-cs"/>
              </a:rPr>
              <a:t> MEC </a:t>
            </a:r>
          </a:p>
        </p:txBody>
      </p:sp>
      <p:sp>
        <p:nvSpPr>
          <p:cNvPr id="91" name="Rectangle 90"/>
          <p:cNvSpPr/>
          <p:nvPr/>
        </p:nvSpPr>
        <p:spPr>
          <a:xfrm>
            <a:off x="3600400" y="4437112"/>
            <a:ext cx="2448272" cy="43204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32048" y="4077072"/>
            <a:ext cx="1152128" cy="50405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p:cNvCxnSpPr/>
          <p:nvPr/>
        </p:nvCxnSpPr>
        <p:spPr>
          <a:xfrm flipH="1">
            <a:off x="3312368" y="4509120"/>
            <a:ext cx="288032"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3312368" y="3861048"/>
            <a:ext cx="0" cy="64807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3060368" y="3861048"/>
            <a:ext cx="252000" cy="0"/>
          </a:xfrm>
          <a:prstGeom prst="straightConnector1">
            <a:avLst/>
          </a:prstGeom>
          <a:ln w="3810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800200" y="3717032"/>
            <a:ext cx="2160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1800200" y="3717032"/>
            <a:ext cx="0" cy="64807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1584176" y="4365104"/>
            <a:ext cx="252000"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3600400" y="3429000"/>
            <a:ext cx="2448272"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016224" y="3573016"/>
            <a:ext cx="1008112" cy="43204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32048" y="4049687"/>
            <a:ext cx="1152128"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p:cNvCxnSpPr/>
          <p:nvPr/>
        </p:nvCxnSpPr>
        <p:spPr>
          <a:xfrm flipH="1">
            <a:off x="3024336" y="3645024"/>
            <a:ext cx="576064" cy="0"/>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1800200" y="3689647"/>
            <a:ext cx="21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1800200" y="3689647"/>
            <a:ext cx="0" cy="6480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a:off x="1584176" y="4337719"/>
            <a:ext cx="252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3600400" y="4437112"/>
            <a:ext cx="2448272" cy="432048"/>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32048" y="4149080"/>
            <a:ext cx="1152128" cy="504056"/>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p:cNvCxnSpPr/>
          <p:nvPr/>
        </p:nvCxnSpPr>
        <p:spPr>
          <a:xfrm flipH="1">
            <a:off x="3312368" y="4725144"/>
            <a:ext cx="288032"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3312368" y="4725144"/>
            <a:ext cx="0" cy="180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a:off x="3060368" y="4941168"/>
            <a:ext cx="252000" cy="0"/>
          </a:xfrm>
          <a:prstGeom prst="straightConnector1">
            <a:avLst/>
          </a:prstGeom>
          <a:ln w="38100">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2016224" y="4653136"/>
            <a:ext cx="1008112" cy="432048"/>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p:cNvCxnSpPr/>
          <p:nvPr/>
        </p:nvCxnSpPr>
        <p:spPr>
          <a:xfrm flipH="1">
            <a:off x="1800200" y="4797152"/>
            <a:ext cx="2160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1800200" y="4545152"/>
            <a:ext cx="0" cy="252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a:off x="1584176" y="4553743"/>
            <a:ext cx="252000"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2016224" y="3501008"/>
            <a:ext cx="1008112" cy="432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Left Brace 115"/>
          <p:cNvSpPr/>
          <p:nvPr/>
        </p:nvSpPr>
        <p:spPr>
          <a:xfrm>
            <a:off x="6048672" y="3214710"/>
            <a:ext cx="288032" cy="792088"/>
          </a:xfrm>
          <a:prstGeom prst="leftBrace">
            <a:avLst>
              <a:gd name="adj1" fmla="val 54975"/>
              <a:gd name="adj2" fmla="val 52879"/>
            </a:avLst>
          </a:prstGeom>
          <a:ln w="28575"/>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17" name="TextBox 116"/>
          <p:cNvSpPr txBox="1"/>
          <p:nvPr/>
        </p:nvSpPr>
        <p:spPr>
          <a:xfrm>
            <a:off x="6336704" y="3070694"/>
            <a:ext cx="2411760" cy="307777"/>
          </a:xfrm>
          <a:prstGeom prst="rect">
            <a:avLst/>
          </a:prstGeom>
          <a:solidFill>
            <a:schemeClr val="bg2">
              <a:lumMod val="90000"/>
            </a:schemeClr>
          </a:solidFill>
        </p:spPr>
        <p:txBody>
          <a:bodyPr wrap="square" rtlCol="0">
            <a:spAutoFit/>
          </a:bodyPr>
          <a:lstStyle/>
          <a:p>
            <a:r>
              <a:rPr lang="en-US" sz="1400" dirty="0" smtClean="0">
                <a:ln>
                  <a:solidFill>
                    <a:sysClr val="windowText" lastClr="000000"/>
                  </a:solidFill>
                </a:ln>
                <a:solidFill>
                  <a:sysClr val="windowText" lastClr="000000"/>
                </a:solidFill>
                <a:latin typeface="Cambria" pitchFamily="18" charset="0"/>
                <a:cs typeface="+mn-cs"/>
              </a:rPr>
              <a:t>MFC-MEC </a:t>
            </a:r>
            <a:r>
              <a:rPr lang="en-US" sz="1400" dirty="0" err="1" smtClean="0">
                <a:ln>
                  <a:solidFill>
                    <a:sysClr val="windowText" lastClr="000000"/>
                  </a:solidFill>
                </a:ln>
                <a:solidFill>
                  <a:sysClr val="windowText" lastClr="000000"/>
                </a:solidFill>
                <a:latin typeface="Cambria" pitchFamily="18" charset="0"/>
                <a:cs typeface="+mn-cs"/>
              </a:rPr>
              <a:t>biocathode</a:t>
            </a:r>
            <a:r>
              <a:rPr lang="en-US" sz="1400" dirty="0" smtClean="0">
                <a:ln>
                  <a:solidFill>
                    <a:sysClr val="windowText" lastClr="000000"/>
                  </a:solidFill>
                </a:ln>
                <a:solidFill>
                  <a:sysClr val="windowText" lastClr="000000"/>
                </a:solidFill>
                <a:latin typeface="Cambria" pitchFamily="18" charset="0"/>
                <a:cs typeface="+mn-cs"/>
              </a:rPr>
              <a:t> system</a:t>
            </a:r>
          </a:p>
        </p:txBody>
      </p:sp>
      <p:sp>
        <p:nvSpPr>
          <p:cNvPr id="118" name="TextBox 117"/>
          <p:cNvSpPr txBox="1"/>
          <p:nvPr/>
        </p:nvSpPr>
        <p:spPr>
          <a:xfrm>
            <a:off x="6336704" y="3862782"/>
            <a:ext cx="2411760" cy="307777"/>
          </a:xfrm>
          <a:prstGeom prst="rect">
            <a:avLst/>
          </a:prstGeom>
          <a:solidFill>
            <a:schemeClr val="bg2">
              <a:lumMod val="90000"/>
            </a:schemeClr>
          </a:solidFill>
        </p:spPr>
        <p:txBody>
          <a:bodyPr wrap="square" rtlCol="0">
            <a:spAutoFit/>
          </a:bodyPr>
          <a:lstStyle/>
          <a:p>
            <a:r>
              <a:rPr lang="en-US" sz="1400" dirty="0" smtClean="0">
                <a:ln>
                  <a:solidFill>
                    <a:sysClr val="windowText" lastClr="000000"/>
                  </a:solidFill>
                </a:ln>
                <a:solidFill>
                  <a:sysClr val="windowText" lastClr="000000"/>
                </a:solidFill>
                <a:latin typeface="Cambria" pitchFamily="18" charset="0"/>
                <a:cs typeface="+mn-cs"/>
              </a:rPr>
              <a:t>MFC-O </a:t>
            </a:r>
            <a:r>
              <a:rPr lang="en-US" sz="1400" dirty="0" err="1" smtClean="0">
                <a:ln>
                  <a:solidFill>
                    <a:sysClr val="windowText" lastClr="000000"/>
                  </a:solidFill>
                </a:ln>
                <a:solidFill>
                  <a:sysClr val="windowText" lastClr="000000"/>
                </a:solidFill>
                <a:latin typeface="Cambria" pitchFamily="18" charset="0"/>
                <a:cs typeface="+mn-cs"/>
              </a:rPr>
              <a:t>biocathode</a:t>
            </a:r>
            <a:r>
              <a:rPr lang="en-US" sz="1400" dirty="0" smtClean="0">
                <a:ln>
                  <a:solidFill>
                    <a:sysClr val="windowText" lastClr="000000"/>
                  </a:solidFill>
                </a:ln>
                <a:solidFill>
                  <a:sysClr val="windowText" lastClr="000000"/>
                </a:solidFill>
                <a:latin typeface="Cambria" pitchFamily="18" charset="0"/>
                <a:cs typeface="+mn-cs"/>
              </a:rPr>
              <a:t>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8"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lide(fromLeft)">
                                      <p:cBhvr>
                                        <p:cTn id="11" dur="500"/>
                                        <p:tgtEl>
                                          <p:spTgt spid="35"/>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slide(fromTop)">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35"/>
                                        </p:tgtEl>
                                        <p:attrNameLst>
                                          <p:attrName>ppt_x</p:attrName>
                                        </p:attrNameLst>
                                      </p:cBhvr>
                                      <p:tavLst>
                                        <p:tav tm="0">
                                          <p:val>
                                            <p:strVal val="ppt_x"/>
                                          </p:val>
                                        </p:tav>
                                        <p:tav tm="100000">
                                          <p:val>
                                            <p:strVal val="ppt_x"/>
                                          </p:val>
                                        </p:tav>
                                      </p:tavLst>
                                    </p:anim>
                                    <p:anim calcmode="lin" valueType="num">
                                      <p:cBhvr additive="base">
                                        <p:cTn id="20" dur="500"/>
                                        <p:tgtEl>
                                          <p:spTgt spid="35"/>
                                        </p:tgtEl>
                                        <p:attrNameLst>
                                          <p:attrName>ppt_y</p:attrName>
                                        </p:attrNameLst>
                                      </p:cBhvr>
                                      <p:tavLst>
                                        <p:tav tm="0">
                                          <p:val>
                                            <p:strVal val="ppt_y"/>
                                          </p:val>
                                        </p:tav>
                                        <p:tav tm="100000">
                                          <p:val>
                                            <p:strVal val="1+ppt_h/2"/>
                                          </p:val>
                                        </p:tav>
                                      </p:tavLst>
                                    </p:anim>
                                    <p:set>
                                      <p:cBhvr>
                                        <p:cTn id="21" dur="1" fill="hold">
                                          <p:stCondLst>
                                            <p:cond delay="499"/>
                                          </p:stCondLst>
                                        </p:cTn>
                                        <p:tgtEl>
                                          <p:spTgt spid="35"/>
                                        </p:tgtEl>
                                        <p:attrNameLst>
                                          <p:attrName>style.visibility</p:attrName>
                                        </p:attrNameLst>
                                      </p:cBhvr>
                                      <p:to>
                                        <p:strVal val="hidden"/>
                                      </p:to>
                                    </p:set>
                                  </p:childTnLst>
                                </p:cTn>
                              </p:par>
                              <p:par>
                                <p:cTn id="22" presetID="2" presetClass="exit" presetSubtype="4" fill="hold" grpId="1" nodeType="withEffect">
                                  <p:stCondLst>
                                    <p:cond delay="0"/>
                                  </p:stCondLst>
                                  <p:childTnLst>
                                    <p:anim calcmode="lin" valueType="num">
                                      <p:cBhvr additive="base">
                                        <p:cTn id="23" dur="500"/>
                                        <p:tgtEl>
                                          <p:spTgt spid="36"/>
                                        </p:tgtEl>
                                        <p:attrNameLst>
                                          <p:attrName>ppt_x</p:attrName>
                                        </p:attrNameLst>
                                      </p:cBhvr>
                                      <p:tavLst>
                                        <p:tav tm="0">
                                          <p:val>
                                            <p:strVal val="ppt_x"/>
                                          </p:val>
                                        </p:tav>
                                        <p:tav tm="100000">
                                          <p:val>
                                            <p:strVal val="ppt_x"/>
                                          </p:val>
                                        </p:tav>
                                      </p:tavLst>
                                    </p:anim>
                                    <p:anim calcmode="lin" valueType="num">
                                      <p:cBhvr additive="base">
                                        <p:cTn id="24" dur="500"/>
                                        <p:tgtEl>
                                          <p:spTgt spid="36"/>
                                        </p:tgtEl>
                                        <p:attrNameLst>
                                          <p:attrName>ppt_y</p:attrName>
                                        </p:attrNameLst>
                                      </p:cBhvr>
                                      <p:tavLst>
                                        <p:tav tm="0">
                                          <p:val>
                                            <p:strVal val="ppt_y"/>
                                          </p:val>
                                        </p:tav>
                                        <p:tav tm="100000">
                                          <p:val>
                                            <p:strVal val="1+ppt_h/2"/>
                                          </p:val>
                                        </p:tav>
                                      </p:tavLst>
                                    </p:anim>
                                    <p:set>
                                      <p:cBhvr>
                                        <p:cTn id="25" dur="1" fill="hold">
                                          <p:stCondLst>
                                            <p:cond delay="499"/>
                                          </p:stCondLst>
                                        </p:cTn>
                                        <p:tgtEl>
                                          <p:spTgt spid="3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88"/>
                                        </p:tgtEl>
                                        <p:attrNameLst>
                                          <p:attrName>style.visibility</p:attrName>
                                        </p:attrNameLst>
                                      </p:cBhvr>
                                      <p:to>
                                        <p:strVal val="visible"/>
                                      </p:to>
                                    </p:set>
                                    <p:animEffect transition="in" filter="slide(fromTop)">
                                      <p:cBhvr>
                                        <p:cTn id="36" dur="500"/>
                                        <p:tgtEl>
                                          <p:spTgt spid="88"/>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right)">
                                      <p:cBhvr>
                                        <p:cTn id="40" dur="500"/>
                                        <p:tgtEl>
                                          <p:spTgt spid="91"/>
                                        </p:tgtEl>
                                      </p:cBhvr>
                                    </p:animEffect>
                                  </p:childTnLst>
                                </p:cTn>
                              </p:par>
                            </p:childTnLst>
                          </p:cTn>
                        </p:par>
                        <p:par>
                          <p:cTn id="41" fill="hold">
                            <p:stCondLst>
                              <p:cond delay="1000"/>
                            </p:stCondLst>
                            <p:childTnLst>
                              <p:par>
                                <p:cTn id="42" presetID="22" presetClass="entr" presetSubtype="2" fill="hold" nodeType="afterEffect">
                                  <p:stCondLst>
                                    <p:cond delay="0"/>
                                  </p:stCondLst>
                                  <p:childTnLst>
                                    <p:set>
                                      <p:cBhvr>
                                        <p:cTn id="43" dur="1" fill="hold">
                                          <p:stCondLst>
                                            <p:cond delay="0"/>
                                          </p:stCondLst>
                                        </p:cTn>
                                        <p:tgtEl>
                                          <p:spTgt spid="93"/>
                                        </p:tgtEl>
                                        <p:attrNameLst>
                                          <p:attrName>style.visibility</p:attrName>
                                        </p:attrNameLst>
                                      </p:cBhvr>
                                      <p:to>
                                        <p:strVal val="visible"/>
                                      </p:to>
                                    </p:set>
                                    <p:animEffect transition="in" filter="wipe(right)">
                                      <p:cBhvr>
                                        <p:cTn id="44" dur="500"/>
                                        <p:tgtEl>
                                          <p:spTgt spid="9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94"/>
                                        </p:tgtEl>
                                        <p:attrNameLst>
                                          <p:attrName>style.visibility</p:attrName>
                                        </p:attrNameLst>
                                      </p:cBhvr>
                                      <p:to>
                                        <p:strVal val="visible"/>
                                      </p:to>
                                    </p:set>
                                    <p:animEffect transition="in" filter="wipe(right)">
                                      <p:cBhvr>
                                        <p:cTn id="48" dur="500"/>
                                        <p:tgtEl>
                                          <p:spTgt spid="94"/>
                                        </p:tgtEl>
                                      </p:cBhvr>
                                    </p:animEffect>
                                  </p:childTnLst>
                                </p:cTn>
                              </p:par>
                            </p:childTnLst>
                          </p:cTn>
                        </p:par>
                        <p:par>
                          <p:cTn id="49" fill="hold">
                            <p:stCondLst>
                              <p:cond delay="2000"/>
                            </p:stCondLst>
                            <p:childTnLst>
                              <p:par>
                                <p:cTn id="50" presetID="22" presetClass="entr" presetSubtype="2" fill="hold" nodeType="after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wipe(right)">
                                      <p:cBhvr>
                                        <p:cTn id="52" dur="500"/>
                                        <p:tgtEl>
                                          <p:spTgt spid="95"/>
                                        </p:tgtEl>
                                      </p:cBhvr>
                                    </p:animEffect>
                                  </p:childTnLst>
                                </p:cTn>
                              </p:par>
                            </p:childTnLst>
                          </p:cTn>
                        </p:par>
                        <p:par>
                          <p:cTn id="53" fill="hold">
                            <p:stCondLst>
                              <p:cond delay="2500"/>
                            </p:stCondLst>
                            <p:childTnLst>
                              <p:par>
                                <p:cTn id="54" presetID="22" presetClass="entr" presetSubtype="2" fill="hold" grpId="0" nodeType="afterEffect">
                                  <p:stCondLst>
                                    <p:cond delay="0"/>
                                  </p:stCondLst>
                                  <p:childTnLst>
                                    <p:set>
                                      <p:cBhvr>
                                        <p:cTn id="55" dur="1" fill="hold">
                                          <p:stCondLst>
                                            <p:cond delay="0"/>
                                          </p:stCondLst>
                                        </p:cTn>
                                        <p:tgtEl>
                                          <p:spTgt spid="100"/>
                                        </p:tgtEl>
                                        <p:attrNameLst>
                                          <p:attrName>style.visibility</p:attrName>
                                        </p:attrNameLst>
                                      </p:cBhvr>
                                      <p:to>
                                        <p:strVal val="visible"/>
                                      </p:to>
                                    </p:set>
                                    <p:animEffect transition="in" filter="wipe(right)">
                                      <p:cBhvr>
                                        <p:cTn id="56" dur="500"/>
                                        <p:tgtEl>
                                          <p:spTgt spid="100"/>
                                        </p:tgtEl>
                                      </p:cBhvr>
                                    </p:animEffect>
                                  </p:childTnLst>
                                </p:cTn>
                              </p:par>
                            </p:childTnLst>
                          </p:cTn>
                        </p:par>
                        <p:par>
                          <p:cTn id="57" fill="hold">
                            <p:stCondLst>
                              <p:cond delay="3000"/>
                            </p:stCondLst>
                            <p:childTnLst>
                              <p:par>
                                <p:cTn id="58" presetID="22" presetClass="entr" presetSubtype="2" fill="hold" nodeType="afterEffect">
                                  <p:stCondLst>
                                    <p:cond delay="0"/>
                                  </p:stCondLst>
                                  <p:childTnLst>
                                    <p:set>
                                      <p:cBhvr>
                                        <p:cTn id="59" dur="1" fill="hold">
                                          <p:stCondLst>
                                            <p:cond delay="0"/>
                                          </p:stCondLst>
                                        </p:cTn>
                                        <p:tgtEl>
                                          <p:spTgt spid="96"/>
                                        </p:tgtEl>
                                        <p:attrNameLst>
                                          <p:attrName>style.visibility</p:attrName>
                                        </p:attrNameLst>
                                      </p:cBhvr>
                                      <p:to>
                                        <p:strVal val="visible"/>
                                      </p:to>
                                    </p:set>
                                    <p:animEffect transition="in" filter="wipe(right)">
                                      <p:cBhvr>
                                        <p:cTn id="60" dur="500"/>
                                        <p:tgtEl>
                                          <p:spTgt spid="96"/>
                                        </p:tgtEl>
                                      </p:cBhvr>
                                    </p:animEffect>
                                  </p:childTnLst>
                                </p:cTn>
                              </p:par>
                            </p:childTnLst>
                          </p:cTn>
                        </p:par>
                        <p:par>
                          <p:cTn id="61" fill="hold">
                            <p:stCondLst>
                              <p:cond delay="3500"/>
                            </p:stCondLst>
                            <p:childTnLst>
                              <p:par>
                                <p:cTn id="62" presetID="22" presetClass="entr" presetSubtype="2" fill="hold" nodeType="afterEffect">
                                  <p:stCondLst>
                                    <p:cond delay="0"/>
                                  </p:stCondLst>
                                  <p:childTnLst>
                                    <p:set>
                                      <p:cBhvr>
                                        <p:cTn id="63" dur="1" fill="hold">
                                          <p:stCondLst>
                                            <p:cond delay="0"/>
                                          </p:stCondLst>
                                        </p:cTn>
                                        <p:tgtEl>
                                          <p:spTgt spid="97"/>
                                        </p:tgtEl>
                                        <p:attrNameLst>
                                          <p:attrName>style.visibility</p:attrName>
                                        </p:attrNameLst>
                                      </p:cBhvr>
                                      <p:to>
                                        <p:strVal val="visible"/>
                                      </p:to>
                                    </p:set>
                                    <p:animEffect transition="in" filter="wipe(right)">
                                      <p:cBhvr>
                                        <p:cTn id="64" dur="500"/>
                                        <p:tgtEl>
                                          <p:spTgt spid="97"/>
                                        </p:tgtEl>
                                      </p:cBhvr>
                                    </p:animEffect>
                                  </p:childTnLst>
                                </p:cTn>
                              </p:par>
                            </p:childTnLst>
                          </p:cTn>
                        </p:par>
                        <p:par>
                          <p:cTn id="65" fill="hold">
                            <p:stCondLst>
                              <p:cond delay="4000"/>
                            </p:stCondLst>
                            <p:childTnLst>
                              <p:par>
                                <p:cTn id="66" presetID="22" presetClass="entr" presetSubtype="2" fill="hold" nodeType="afterEffect">
                                  <p:stCondLst>
                                    <p:cond delay="0"/>
                                  </p:stCondLst>
                                  <p:childTnLst>
                                    <p:set>
                                      <p:cBhvr>
                                        <p:cTn id="67" dur="1" fill="hold">
                                          <p:stCondLst>
                                            <p:cond delay="0"/>
                                          </p:stCondLst>
                                        </p:cTn>
                                        <p:tgtEl>
                                          <p:spTgt spid="98"/>
                                        </p:tgtEl>
                                        <p:attrNameLst>
                                          <p:attrName>style.visibility</p:attrName>
                                        </p:attrNameLst>
                                      </p:cBhvr>
                                      <p:to>
                                        <p:strVal val="visible"/>
                                      </p:to>
                                    </p:set>
                                    <p:animEffect transition="in" filter="wipe(right)">
                                      <p:cBhvr>
                                        <p:cTn id="68" dur="500"/>
                                        <p:tgtEl>
                                          <p:spTgt spid="98"/>
                                        </p:tgtEl>
                                      </p:cBhvr>
                                    </p:animEffect>
                                  </p:childTnLst>
                                </p:cTn>
                              </p:par>
                            </p:childTnLst>
                          </p:cTn>
                        </p:par>
                        <p:par>
                          <p:cTn id="69" fill="hold">
                            <p:stCondLst>
                              <p:cond delay="4500"/>
                            </p:stCondLst>
                            <p:childTnLst>
                              <p:par>
                                <p:cTn id="70" presetID="22" presetClass="entr" presetSubtype="2" fill="hold" grpId="0" nodeType="after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wipe(right)">
                                      <p:cBhvr>
                                        <p:cTn id="72" dur="500"/>
                                        <p:tgtEl>
                                          <p:spTgt spid="92"/>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1" fill="hold" grpId="0" nodeType="clickEffect">
                                  <p:stCondLst>
                                    <p:cond delay="0"/>
                                  </p:stCondLst>
                                  <p:childTnLst>
                                    <p:set>
                                      <p:cBhvr>
                                        <p:cTn id="76" dur="1" fill="hold">
                                          <p:stCondLst>
                                            <p:cond delay="0"/>
                                          </p:stCondLst>
                                        </p:cTn>
                                        <p:tgtEl>
                                          <p:spTgt spid="89"/>
                                        </p:tgtEl>
                                        <p:attrNameLst>
                                          <p:attrName>style.visibility</p:attrName>
                                        </p:attrNameLst>
                                      </p:cBhvr>
                                      <p:to>
                                        <p:strVal val="visible"/>
                                      </p:to>
                                    </p:set>
                                    <p:animEffect transition="in" filter="slide(fromTop)">
                                      <p:cBhvr>
                                        <p:cTn id="77" dur="500"/>
                                        <p:tgtEl>
                                          <p:spTgt spid="89"/>
                                        </p:tgtEl>
                                      </p:cBhvr>
                                    </p:animEffect>
                                  </p:childTnLst>
                                </p:cTn>
                              </p:par>
                            </p:childTnLst>
                          </p:cTn>
                        </p:par>
                        <p:par>
                          <p:cTn id="78" fill="hold">
                            <p:stCondLst>
                              <p:cond delay="500"/>
                            </p:stCondLst>
                            <p:childTnLst>
                              <p:par>
                                <p:cTn id="79" presetID="22" presetClass="entr" presetSubtype="2" fill="hold" grpId="0"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right)">
                                      <p:cBhvr>
                                        <p:cTn id="81" dur="500"/>
                                        <p:tgtEl>
                                          <p:spTgt spid="99"/>
                                        </p:tgtEl>
                                      </p:cBhvr>
                                    </p:animEffect>
                                  </p:childTnLst>
                                </p:cTn>
                              </p:par>
                            </p:childTnLst>
                          </p:cTn>
                        </p:par>
                        <p:par>
                          <p:cTn id="82" fill="hold">
                            <p:stCondLst>
                              <p:cond delay="1000"/>
                            </p:stCondLst>
                            <p:childTnLst>
                              <p:par>
                                <p:cTn id="83" presetID="22" presetClass="entr" presetSubtype="2" fill="hold" nodeType="afterEffect">
                                  <p:stCondLst>
                                    <p:cond delay="0"/>
                                  </p:stCondLst>
                                  <p:childTnLst>
                                    <p:set>
                                      <p:cBhvr>
                                        <p:cTn id="84" dur="1" fill="hold">
                                          <p:stCondLst>
                                            <p:cond delay="0"/>
                                          </p:stCondLst>
                                        </p:cTn>
                                        <p:tgtEl>
                                          <p:spTgt spid="102"/>
                                        </p:tgtEl>
                                        <p:attrNameLst>
                                          <p:attrName>style.visibility</p:attrName>
                                        </p:attrNameLst>
                                      </p:cBhvr>
                                      <p:to>
                                        <p:strVal val="visible"/>
                                      </p:to>
                                    </p:set>
                                    <p:animEffect transition="in" filter="wipe(right)">
                                      <p:cBhvr>
                                        <p:cTn id="85" dur="500"/>
                                        <p:tgtEl>
                                          <p:spTgt spid="102"/>
                                        </p:tgtEl>
                                      </p:cBhvr>
                                    </p:animEffect>
                                  </p:childTnLst>
                                </p:cTn>
                              </p:par>
                            </p:childTnLst>
                          </p:cTn>
                        </p:par>
                        <p:par>
                          <p:cTn id="86" fill="hold">
                            <p:stCondLst>
                              <p:cond delay="1500"/>
                            </p:stCondLst>
                            <p:childTnLst>
                              <p:par>
                                <p:cTn id="87" presetID="22" presetClass="entr" presetSubtype="2" fill="hold" grpId="0" nodeType="afterEffect">
                                  <p:stCondLst>
                                    <p:cond delay="0"/>
                                  </p:stCondLst>
                                  <p:childTnLst>
                                    <p:set>
                                      <p:cBhvr>
                                        <p:cTn id="88" dur="1" fill="hold">
                                          <p:stCondLst>
                                            <p:cond delay="0"/>
                                          </p:stCondLst>
                                        </p:cTn>
                                        <p:tgtEl>
                                          <p:spTgt spid="115"/>
                                        </p:tgtEl>
                                        <p:attrNameLst>
                                          <p:attrName>style.visibility</p:attrName>
                                        </p:attrNameLst>
                                      </p:cBhvr>
                                      <p:to>
                                        <p:strVal val="visible"/>
                                      </p:to>
                                    </p:set>
                                    <p:animEffect transition="in" filter="wipe(right)">
                                      <p:cBhvr>
                                        <p:cTn id="89" dur="500"/>
                                        <p:tgtEl>
                                          <p:spTgt spid="115"/>
                                        </p:tgtEl>
                                      </p:cBhvr>
                                    </p:animEffect>
                                  </p:childTnLst>
                                </p:cTn>
                              </p:par>
                            </p:childTnLst>
                          </p:cTn>
                        </p:par>
                        <p:par>
                          <p:cTn id="90" fill="hold">
                            <p:stCondLst>
                              <p:cond delay="2000"/>
                            </p:stCondLst>
                            <p:childTnLst>
                              <p:par>
                                <p:cTn id="91" presetID="22" presetClass="entr" presetSubtype="2" fill="hold" nodeType="afterEffect">
                                  <p:stCondLst>
                                    <p:cond delay="0"/>
                                  </p:stCondLst>
                                  <p:childTnLst>
                                    <p:set>
                                      <p:cBhvr>
                                        <p:cTn id="92" dur="1" fill="hold">
                                          <p:stCondLst>
                                            <p:cond delay="0"/>
                                          </p:stCondLst>
                                        </p:cTn>
                                        <p:tgtEl>
                                          <p:spTgt spid="103"/>
                                        </p:tgtEl>
                                        <p:attrNameLst>
                                          <p:attrName>style.visibility</p:attrName>
                                        </p:attrNameLst>
                                      </p:cBhvr>
                                      <p:to>
                                        <p:strVal val="visible"/>
                                      </p:to>
                                    </p:set>
                                    <p:animEffect transition="in" filter="wipe(right)">
                                      <p:cBhvr>
                                        <p:cTn id="93" dur="500"/>
                                        <p:tgtEl>
                                          <p:spTgt spid="103"/>
                                        </p:tgtEl>
                                      </p:cBhvr>
                                    </p:animEffect>
                                  </p:childTnLst>
                                </p:cTn>
                              </p:par>
                            </p:childTnLst>
                          </p:cTn>
                        </p:par>
                        <p:par>
                          <p:cTn id="94" fill="hold">
                            <p:stCondLst>
                              <p:cond delay="2500"/>
                            </p:stCondLst>
                            <p:childTnLst>
                              <p:par>
                                <p:cTn id="95" presetID="22" presetClass="entr" presetSubtype="2" fill="hold" nodeType="afterEffect">
                                  <p:stCondLst>
                                    <p:cond delay="0"/>
                                  </p:stCondLst>
                                  <p:childTnLst>
                                    <p:set>
                                      <p:cBhvr>
                                        <p:cTn id="96" dur="1" fill="hold">
                                          <p:stCondLst>
                                            <p:cond delay="0"/>
                                          </p:stCondLst>
                                        </p:cTn>
                                        <p:tgtEl>
                                          <p:spTgt spid="104"/>
                                        </p:tgtEl>
                                        <p:attrNameLst>
                                          <p:attrName>style.visibility</p:attrName>
                                        </p:attrNameLst>
                                      </p:cBhvr>
                                      <p:to>
                                        <p:strVal val="visible"/>
                                      </p:to>
                                    </p:set>
                                    <p:animEffect transition="in" filter="wipe(right)">
                                      <p:cBhvr>
                                        <p:cTn id="97" dur="500"/>
                                        <p:tgtEl>
                                          <p:spTgt spid="104"/>
                                        </p:tgtEl>
                                      </p:cBhvr>
                                    </p:animEffect>
                                  </p:childTnLst>
                                </p:cTn>
                              </p:par>
                            </p:childTnLst>
                          </p:cTn>
                        </p:par>
                        <p:par>
                          <p:cTn id="98" fill="hold">
                            <p:stCondLst>
                              <p:cond delay="3000"/>
                            </p:stCondLst>
                            <p:childTnLst>
                              <p:par>
                                <p:cTn id="99" presetID="22" presetClass="entr" presetSubtype="2" fill="hold" nodeType="afterEffect">
                                  <p:stCondLst>
                                    <p:cond delay="0"/>
                                  </p:stCondLst>
                                  <p:childTnLst>
                                    <p:set>
                                      <p:cBhvr>
                                        <p:cTn id="100" dur="1" fill="hold">
                                          <p:stCondLst>
                                            <p:cond delay="0"/>
                                          </p:stCondLst>
                                        </p:cTn>
                                        <p:tgtEl>
                                          <p:spTgt spid="105"/>
                                        </p:tgtEl>
                                        <p:attrNameLst>
                                          <p:attrName>style.visibility</p:attrName>
                                        </p:attrNameLst>
                                      </p:cBhvr>
                                      <p:to>
                                        <p:strVal val="visible"/>
                                      </p:to>
                                    </p:set>
                                    <p:animEffect transition="in" filter="wipe(right)">
                                      <p:cBhvr>
                                        <p:cTn id="101" dur="500"/>
                                        <p:tgtEl>
                                          <p:spTgt spid="105"/>
                                        </p:tgtEl>
                                      </p:cBhvr>
                                    </p:animEffect>
                                  </p:childTnLst>
                                </p:cTn>
                              </p:par>
                            </p:childTnLst>
                          </p:cTn>
                        </p:par>
                        <p:par>
                          <p:cTn id="102" fill="hold">
                            <p:stCondLst>
                              <p:cond delay="3500"/>
                            </p:stCondLst>
                            <p:childTnLst>
                              <p:par>
                                <p:cTn id="103" presetID="22" presetClass="entr" presetSubtype="2" fill="hold" grpId="0" nodeType="afterEffect">
                                  <p:stCondLst>
                                    <p:cond delay="0"/>
                                  </p:stCondLst>
                                  <p:childTnLst>
                                    <p:set>
                                      <p:cBhvr>
                                        <p:cTn id="104" dur="1" fill="hold">
                                          <p:stCondLst>
                                            <p:cond delay="0"/>
                                          </p:stCondLst>
                                        </p:cTn>
                                        <p:tgtEl>
                                          <p:spTgt spid="101"/>
                                        </p:tgtEl>
                                        <p:attrNameLst>
                                          <p:attrName>style.visibility</p:attrName>
                                        </p:attrNameLst>
                                      </p:cBhvr>
                                      <p:to>
                                        <p:strVal val="visible"/>
                                      </p:to>
                                    </p:set>
                                    <p:animEffect transition="in" filter="wipe(right)">
                                      <p:cBhvr>
                                        <p:cTn id="105" dur="500"/>
                                        <p:tgtEl>
                                          <p:spTgt spid="101"/>
                                        </p:tgtEl>
                                      </p:cBhvr>
                                    </p:animEffect>
                                  </p:childTnLst>
                                </p:cTn>
                              </p:par>
                            </p:childTnLst>
                          </p:cTn>
                        </p:par>
                      </p:childTnLst>
                    </p:cTn>
                  </p:par>
                  <p:par>
                    <p:cTn id="106" fill="hold">
                      <p:stCondLst>
                        <p:cond delay="indefinite"/>
                      </p:stCondLst>
                      <p:childTnLst>
                        <p:par>
                          <p:cTn id="107" fill="hold">
                            <p:stCondLst>
                              <p:cond delay="0"/>
                            </p:stCondLst>
                            <p:childTnLst>
                              <p:par>
                                <p:cTn id="108" presetID="12" presetClass="entr" presetSubtype="1" fill="hold" grpId="0" nodeType="click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slide(fromTop)">
                                      <p:cBhvr>
                                        <p:cTn id="110" dur="500"/>
                                        <p:tgtEl>
                                          <p:spTgt spid="90"/>
                                        </p:tgtEl>
                                      </p:cBhvr>
                                    </p:animEffect>
                                  </p:childTnLst>
                                </p:cTn>
                              </p:par>
                            </p:childTnLst>
                          </p:cTn>
                        </p:par>
                        <p:par>
                          <p:cTn id="111" fill="hold">
                            <p:stCondLst>
                              <p:cond delay="500"/>
                            </p:stCondLst>
                            <p:childTnLst>
                              <p:par>
                                <p:cTn id="112" presetID="22" presetClass="entr" presetSubtype="2" fill="hold" grpId="0" nodeType="afterEffect">
                                  <p:stCondLst>
                                    <p:cond delay="0"/>
                                  </p:stCondLst>
                                  <p:childTnLst>
                                    <p:set>
                                      <p:cBhvr>
                                        <p:cTn id="113" dur="1" fill="hold">
                                          <p:stCondLst>
                                            <p:cond delay="0"/>
                                          </p:stCondLst>
                                        </p:cTn>
                                        <p:tgtEl>
                                          <p:spTgt spid="106"/>
                                        </p:tgtEl>
                                        <p:attrNameLst>
                                          <p:attrName>style.visibility</p:attrName>
                                        </p:attrNameLst>
                                      </p:cBhvr>
                                      <p:to>
                                        <p:strVal val="visible"/>
                                      </p:to>
                                    </p:set>
                                    <p:animEffect transition="in" filter="wipe(right)">
                                      <p:cBhvr>
                                        <p:cTn id="114" dur="500"/>
                                        <p:tgtEl>
                                          <p:spTgt spid="106"/>
                                        </p:tgtEl>
                                      </p:cBhvr>
                                    </p:animEffect>
                                  </p:childTnLst>
                                </p:cTn>
                              </p:par>
                            </p:childTnLst>
                          </p:cTn>
                        </p:par>
                        <p:par>
                          <p:cTn id="115" fill="hold">
                            <p:stCondLst>
                              <p:cond delay="1000"/>
                            </p:stCondLst>
                            <p:childTnLst>
                              <p:par>
                                <p:cTn id="116" presetID="22" presetClass="entr" presetSubtype="2" fill="hold" nodeType="afterEffect">
                                  <p:stCondLst>
                                    <p:cond delay="0"/>
                                  </p:stCondLst>
                                  <p:childTnLst>
                                    <p:set>
                                      <p:cBhvr>
                                        <p:cTn id="117" dur="1" fill="hold">
                                          <p:stCondLst>
                                            <p:cond delay="0"/>
                                          </p:stCondLst>
                                        </p:cTn>
                                        <p:tgtEl>
                                          <p:spTgt spid="108"/>
                                        </p:tgtEl>
                                        <p:attrNameLst>
                                          <p:attrName>style.visibility</p:attrName>
                                        </p:attrNameLst>
                                      </p:cBhvr>
                                      <p:to>
                                        <p:strVal val="visible"/>
                                      </p:to>
                                    </p:set>
                                    <p:animEffect transition="in" filter="wipe(right)">
                                      <p:cBhvr>
                                        <p:cTn id="118" dur="500"/>
                                        <p:tgtEl>
                                          <p:spTgt spid="108"/>
                                        </p:tgtEl>
                                      </p:cBhvr>
                                    </p:animEffect>
                                  </p:childTnLst>
                                </p:cTn>
                              </p:par>
                            </p:childTnLst>
                          </p:cTn>
                        </p:par>
                        <p:par>
                          <p:cTn id="119" fill="hold">
                            <p:stCondLst>
                              <p:cond delay="1500"/>
                            </p:stCondLst>
                            <p:childTnLst>
                              <p:par>
                                <p:cTn id="120" presetID="22" presetClass="entr" presetSubtype="2" fill="hold" nodeType="afterEffect">
                                  <p:stCondLst>
                                    <p:cond delay="0"/>
                                  </p:stCondLst>
                                  <p:childTnLst>
                                    <p:set>
                                      <p:cBhvr>
                                        <p:cTn id="121" dur="1" fill="hold">
                                          <p:stCondLst>
                                            <p:cond delay="0"/>
                                          </p:stCondLst>
                                        </p:cTn>
                                        <p:tgtEl>
                                          <p:spTgt spid="110"/>
                                        </p:tgtEl>
                                        <p:attrNameLst>
                                          <p:attrName>style.visibility</p:attrName>
                                        </p:attrNameLst>
                                      </p:cBhvr>
                                      <p:to>
                                        <p:strVal val="visible"/>
                                      </p:to>
                                    </p:set>
                                    <p:animEffect transition="in" filter="wipe(right)">
                                      <p:cBhvr>
                                        <p:cTn id="122" dur="500"/>
                                        <p:tgtEl>
                                          <p:spTgt spid="110"/>
                                        </p:tgtEl>
                                      </p:cBhvr>
                                    </p:animEffect>
                                  </p:childTnLst>
                                </p:cTn>
                              </p:par>
                            </p:childTnLst>
                          </p:cTn>
                        </p:par>
                        <p:par>
                          <p:cTn id="123" fill="hold">
                            <p:stCondLst>
                              <p:cond delay="2000"/>
                            </p:stCondLst>
                            <p:childTnLst>
                              <p:par>
                                <p:cTn id="124" presetID="22" presetClass="entr" presetSubtype="2" fill="hold" grpId="0" nodeType="afterEffect">
                                  <p:stCondLst>
                                    <p:cond delay="0"/>
                                  </p:stCondLst>
                                  <p:childTnLst>
                                    <p:set>
                                      <p:cBhvr>
                                        <p:cTn id="125" dur="1" fill="hold">
                                          <p:stCondLst>
                                            <p:cond delay="0"/>
                                          </p:stCondLst>
                                        </p:cTn>
                                        <p:tgtEl>
                                          <p:spTgt spid="111"/>
                                        </p:tgtEl>
                                        <p:attrNameLst>
                                          <p:attrName>style.visibility</p:attrName>
                                        </p:attrNameLst>
                                      </p:cBhvr>
                                      <p:to>
                                        <p:strVal val="visible"/>
                                      </p:to>
                                    </p:set>
                                    <p:animEffect transition="in" filter="wipe(right)">
                                      <p:cBhvr>
                                        <p:cTn id="126" dur="500"/>
                                        <p:tgtEl>
                                          <p:spTgt spid="111"/>
                                        </p:tgtEl>
                                      </p:cBhvr>
                                    </p:animEffect>
                                  </p:childTnLst>
                                </p:cTn>
                              </p:par>
                            </p:childTnLst>
                          </p:cTn>
                        </p:par>
                        <p:par>
                          <p:cTn id="127" fill="hold">
                            <p:stCondLst>
                              <p:cond delay="2500"/>
                            </p:stCondLst>
                            <p:childTnLst>
                              <p:par>
                                <p:cTn id="128" presetID="22" presetClass="entr" presetSubtype="2" fill="hold" nodeType="afterEffect">
                                  <p:stCondLst>
                                    <p:cond delay="0"/>
                                  </p:stCondLst>
                                  <p:childTnLst>
                                    <p:set>
                                      <p:cBhvr>
                                        <p:cTn id="129" dur="1" fill="hold">
                                          <p:stCondLst>
                                            <p:cond delay="0"/>
                                          </p:stCondLst>
                                        </p:cTn>
                                        <p:tgtEl>
                                          <p:spTgt spid="109"/>
                                        </p:tgtEl>
                                        <p:attrNameLst>
                                          <p:attrName>style.visibility</p:attrName>
                                        </p:attrNameLst>
                                      </p:cBhvr>
                                      <p:to>
                                        <p:strVal val="visible"/>
                                      </p:to>
                                    </p:set>
                                    <p:animEffect transition="in" filter="wipe(right)">
                                      <p:cBhvr>
                                        <p:cTn id="130" dur="500"/>
                                        <p:tgtEl>
                                          <p:spTgt spid="109"/>
                                        </p:tgtEl>
                                      </p:cBhvr>
                                    </p:animEffect>
                                  </p:childTnLst>
                                </p:cTn>
                              </p:par>
                            </p:childTnLst>
                          </p:cTn>
                        </p:par>
                        <p:par>
                          <p:cTn id="131" fill="hold">
                            <p:stCondLst>
                              <p:cond delay="3000"/>
                            </p:stCondLst>
                            <p:childTnLst>
                              <p:par>
                                <p:cTn id="132" presetID="22" presetClass="entr" presetSubtype="2" fill="hold" nodeType="afterEffect">
                                  <p:stCondLst>
                                    <p:cond delay="0"/>
                                  </p:stCondLst>
                                  <p:childTnLst>
                                    <p:set>
                                      <p:cBhvr>
                                        <p:cTn id="133" dur="1" fill="hold">
                                          <p:stCondLst>
                                            <p:cond delay="0"/>
                                          </p:stCondLst>
                                        </p:cTn>
                                        <p:tgtEl>
                                          <p:spTgt spid="112"/>
                                        </p:tgtEl>
                                        <p:attrNameLst>
                                          <p:attrName>style.visibility</p:attrName>
                                        </p:attrNameLst>
                                      </p:cBhvr>
                                      <p:to>
                                        <p:strVal val="visible"/>
                                      </p:to>
                                    </p:set>
                                    <p:animEffect transition="in" filter="wipe(right)">
                                      <p:cBhvr>
                                        <p:cTn id="134" dur="500"/>
                                        <p:tgtEl>
                                          <p:spTgt spid="112"/>
                                        </p:tgtEl>
                                      </p:cBhvr>
                                    </p:animEffect>
                                  </p:childTnLst>
                                </p:cTn>
                              </p:par>
                            </p:childTnLst>
                          </p:cTn>
                        </p:par>
                        <p:par>
                          <p:cTn id="135" fill="hold">
                            <p:stCondLst>
                              <p:cond delay="3500"/>
                            </p:stCondLst>
                            <p:childTnLst>
                              <p:par>
                                <p:cTn id="136" presetID="22" presetClass="entr" presetSubtype="2" fill="hold" nodeType="afterEffect">
                                  <p:stCondLst>
                                    <p:cond delay="0"/>
                                  </p:stCondLst>
                                  <p:childTnLst>
                                    <p:set>
                                      <p:cBhvr>
                                        <p:cTn id="137" dur="1" fill="hold">
                                          <p:stCondLst>
                                            <p:cond delay="0"/>
                                          </p:stCondLst>
                                        </p:cTn>
                                        <p:tgtEl>
                                          <p:spTgt spid="113"/>
                                        </p:tgtEl>
                                        <p:attrNameLst>
                                          <p:attrName>style.visibility</p:attrName>
                                        </p:attrNameLst>
                                      </p:cBhvr>
                                      <p:to>
                                        <p:strVal val="visible"/>
                                      </p:to>
                                    </p:set>
                                    <p:animEffect transition="in" filter="wipe(right)">
                                      <p:cBhvr>
                                        <p:cTn id="138" dur="500"/>
                                        <p:tgtEl>
                                          <p:spTgt spid="113"/>
                                        </p:tgtEl>
                                      </p:cBhvr>
                                    </p:animEffect>
                                  </p:childTnLst>
                                </p:cTn>
                              </p:par>
                            </p:childTnLst>
                          </p:cTn>
                        </p:par>
                        <p:par>
                          <p:cTn id="139" fill="hold">
                            <p:stCondLst>
                              <p:cond delay="4000"/>
                            </p:stCondLst>
                            <p:childTnLst>
                              <p:par>
                                <p:cTn id="140" presetID="22" presetClass="entr" presetSubtype="2" fill="hold" nodeType="afterEffect">
                                  <p:stCondLst>
                                    <p:cond delay="0"/>
                                  </p:stCondLst>
                                  <p:childTnLst>
                                    <p:set>
                                      <p:cBhvr>
                                        <p:cTn id="141" dur="1" fill="hold">
                                          <p:stCondLst>
                                            <p:cond delay="0"/>
                                          </p:stCondLst>
                                        </p:cTn>
                                        <p:tgtEl>
                                          <p:spTgt spid="114"/>
                                        </p:tgtEl>
                                        <p:attrNameLst>
                                          <p:attrName>style.visibility</p:attrName>
                                        </p:attrNameLst>
                                      </p:cBhvr>
                                      <p:to>
                                        <p:strVal val="visible"/>
                                      </p:to>
                                    </p:set>
                                    <p:animEffect transition="in" filter="wipe(right)">
                                      <p:cBhvr>
                                        <p:cTn id="142" dur="500"/>
                                        <p:tgtEl>
                                          <p:spTgt spid="114"/>
                                        </p:tgtEl>
                                      </p:cBhvr>
                                    </p:animEffect>
                                  </p:childTnLst>
                                </p:cTn>
                              </p:par>
                            </p:childTnLst>
                          </p:cTn>
                        </p:par>
                        <p:par>
                          <p:cTn id="143" fill="hold">
                            <p:stCondLst>
                              <p:cond delay="4500"/>
                            </p:stCondLst>
                            <p:childTnLst>
                              <p:par>
                                <p:cTn id="144" presetID="22" presetClass="entr" presetSubtype="2"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wipe(right)">
                                      <p:cBhvr>
                                        <p:cTn id="146" dur="500"/>
                                        <p:tgtEl>
                                          <p:spTgt spid="107"/>
                                        </p:tgtEl>
                                      </p:cBhvr>
                                    </p:animEffect>
                                  </p:childTnLst>
                                </p:cTn>
                              </p:par>
                              <p:par>
                                <p:cTn id="147" presetID="2" presetClass="exit" presetSubtype="4" fill="hold" grpId="1" nodeType="withEffect">
                                  <p:stCondLst>
                                    <p:cond delay="0"/>
                                  </p:stCondLst>
                                  <p:childTnLst>
                                    <p:anim calcmode="lin" valueType="num">
                                      <p:cBhvr additive="base">
                                        <p:cTn id="148" dur="500"/>
                                        <p:tgtEl>
                                          <p:spTgt spid="88"/>
                                        </p:tgtEl>
                                        <p:attrNameLst>
                                          <p:attrName>ppt_x</p:attrName>
                                        </p:attrNameLst>
                                      </p:cBhvr>
                                      <p:tavLst>
                                        <p:tav tm="0">
                                          <p:val>
                                            <p:strVal val="ppt_x"/>
                                          </p:val>
                                        </p:tav>
                                        <p:tav tm="100000">
                                          <p:val>
                                            <p:strVal val="ppt_x"/>
                                          </p:val>
                                        </p:tav>
                                      </p:tavLst>
                                    </p:anim>
                                    <p:anim calcmode="lin" valueType="num">
                                      <p:cBhvr additive="base">
                                        <p:cTn id="149" dur="500"/>
                                        <p:tgtEl>
                                          <p:spTgt spid="88"/>
                                        </p:tgtEl>
                                        <p:attrNameLst>
                                          <p:attrName>ppt_y</p:attrName>
                                        </p:attrNameLst>
                                      </p:cBhvr>
                                      <p:tavLst>
                                        <p:tav tm="0">
                                          <p:val>
                                            <p:strVal val="ppt_y"/>
                                          </p:val>
                                        </p:tav>
                                        <p:tav tm="100000">
                                          <p:val>
                                            <p:strVal val="1+ppt_h/2"/>
                                          </p:val>
                                        </p:tav>
                                      </p:tavLst>
                                    </p:anim>
                                    <p:set>
                                      <p:cBhvr>
                                        <p:cTn id="150" dur="1" fill="hold">
                                          <p:stCondLst>
                                            <p:cond delay="499"/>
                                          </p:stCondLst>
                                        </p:cTn>
                                        <p:tgtEl>
                                          <p:spTgt spid="88"/>
                                        </p:tgtEl>
                                        <p:attrNameLst>
                                          <p:attrName>style.visibility</p:attrName>
                                        </p:attrNameLst>
                                      </p:cBhvr>
                                      <p:to>
                                        <p:strVal val="hidden"/>
                                      </p:to>
                                    </p:set>
                                  </p:childTnLst>
                                </p:cTn>
                              </p:par>
                              <p:par>
                                <p:cTn id="151" presetID="2" presetClass="exit" presetSubtype="4" fill="hold" grpId="1" nodeType="withEffect">
                                  <p:stCondLst>
                                    <p:cond delay="0"/>
                                  </p:stCondLst>
                                  <p:childTnLst>
                                    <p:anim calcmode="lin" valueType="num">
                                      <p:cBhvr additive="base">
                                        <p:cTn id="152" dur="500"/>
                                        <p:tgtEl>
                                          <p:spTgt spid="89"/>
                                        </p:tgtEl>
                                        <p:attrNameLst>
                                          <p:attrName>ppt_x</p:attrName>
                                        </p:attrNameLst>
                                      </p:cBhvr>
                                      <p:tavLst>
                                        <p:tav tm="0">
                                          <p:val>
                                            <p:strVal val="ppt_x"/>
                                          </p:val>
                                        </p:tav>
                                        <p:tav tm="100000">
                                          <p:val>
                                            <p:strVal val="ppt_x"/>
                                          </p:val>
                                        </p:tav>
                                      </p:tavLst>
                                    </p:anim>
                                    <p:anim calcmode="lin" valueType="num">
                                      <p:cBhvr additive="base">
                                        <p:cTn id="153" dur="500"/>
                                        <p:tgtEl>
                                          <p:spTgt spid="89"/>
                                        </p:tgtEl>
                                        <p:attrNameLst>
                                          <p:attrName>ppt_y</p:attrName>
                                        </p:attrNameLst>
                                      </p:cBhvr>
                                      <p:tavLst>
                                        <p:tav tm="0">
                                          <p:val>
                                            <p:strVal val="ppt_y"/>
                                          </p:val>
                                        </p:tav>
                                        <p:tav tm="100000">
                                          <p:val>
                                            <p:strVal val="1+ppt_h/2"/>
                                          </p:val>
                                        </p:tav>
                                      </p:tavLst>
                                    </p:anim>
                                    <p:set>
                                      <p:cBhvr>
                                        <p:cTn id="154" dur="1" fill="hold">
                                          <p:stCondLst>
                                            <p:cond delay="499"/>
                                          </p:stCondLst>
                                        </p:cTn>
                                        <p:tgtEl>
                                          <p:spTgt spid="89"/>
                                        </p:tgtEl>
                                        <p:attrNameLst>
                                          <p:attrName>style.visibility</p:attrName>
                                        </p:attrNameLst>
                                      </p:cBhvr>
                                      <p:to>
                                        <p:strVal val="hidden"/>
                                      </p:to>
                                    </p:set>
                                  </p:childTnLst>
                                </p:cTn>
                              </p:par>
                              <p:par>
                                <p:cTn id="155" presetID="2" presetClass="exit" presetSubtype="4" fill="hold" grpId="1" nodeType="withEffect">
                                  <p:stCondLst>
                                    <p:cond delay="0"/>
                                  </p:stCondLst>
                                  <p:childTnLst>
                                    <p:anim calcmode="lin" valueType="num">
                                      <p:cBhvr additive="base">
                                        <p:cTn id="156" dur="500"/>
                                        <p:tgtEl>
                                          <p:spTgt spid="90"/>
                                        </p:tgtEl>
                                        <p:attrNameLst>
                                          <p:attrName>ppt_x</p:attrName>
                                        </p:attrNameLst>
                                      </p:cBhvr>
                                      <p:tavLst>
                                        <p:tav tm="0">
                                          <p:val>
                                            <p:strVal val="ppt_x"/>
                                          </p:val>
                                        </p:tav>
                                        <p:tav tm="100000">
                                          <p:val>
                                            <p:strVal val="ppt_x"/>
                                          </p:val>
                                        </p:tav>
                                      </p:tavLst>
                                    </p:anim>
                                    <p:anim calcmode="lin" valueType="num">
                                      <p:cBhvr additive="base">
                                        <p:cTn id="157" dur="500"/>
                                        <p:tgtEl>
                                          <p:spTgt spid="90"/>
                                        </p:tgtEl>
                                        <p:attrNameLst>
                                          <p:attrName>ppt_y</p:attrName>
                                        </p:attrNameLst>
                                      </p:cBhvr>
                                      <p:tavLst>
                                        <p:tav tm="0">
                                          <p:val>
                                            <p:strVal val="ppt_y"/>
                                          </p:val>
                                        </p:tav>
                                        <p:tav tm="100000">
                                          <p:val>
                                            <p:strVal val="1+ppt_h/2"/>
                                          </p:val>
                                        </p:tav>
                                      </p:tavLst>
                                    </p:anim>
                                    <p:set>
                                      <p:cBhvr>
                                        <p:cTn id="158" dur="1" fill="hold">
                                          <p:stCondLst>
                                            <p:cond delay="499"/>
                                          </p:stCondLst>
                                        </p:cTn>
                                        <p:tgtEl>
                                          <p:spTgt spid="90"/>
                                        </p:tgtEl>
                                        <p:attrNameLst>
                                          <p:attrName>style.visibility</p:attrName>
                                        </p:attrNameLst>
                                      </p:cBhvr>
                                      <p:to>
                                        <p:strVal val="hidden"/>
                                      </p:to>
                                    </p:set>
                                  </p:childTnLst>
                                </p:cTn>
                              </p:par>
                              <p:par>
                                <p:cTn id="159" presetID="2" presetClass="exit" presetSubtype="4" fill="hold" grpId="1" nodeType="withEffect">
                                  <p:stCondLst>
                                    <p:cond delay="0"/>
                                  </p:stCondLst>
                                  <p:childTnLst>
                                    <p:anim calcmode="lin" valueType="num">
                                      <p:cBhvr additive="base">
                                        <p:cTn id="160" dur="500"/>
                                        <p:tgtEl>
                                          <p:spTgt spid="91"/>
                                        </p:tgtEl>
                                        <p:attrNameLst>
                                          <p:attrName>ppt_x</p:attrName>
                                        </p:attrNameLst>
                                      </p:cBhvr>
                                      <p:tavLst>
                                        <p:tav tm="0">
                                          <p:val>
                                            <p:strVal val="ppt_x"/>
                                          </p:val>
                                        </p:tav>
                                        <p:tav tm="100000">
                                          <p:val>
                                            <p:strVal val="ppt_x"/>
                                          </p:val>
                                        </p:tav>
                                      </p:tavLst>
                                    </p:anim>
                                    <p:anim calcmode="lin" valueType="num">
                                      <p:cBhvr additive="base">
                                        <p:cTn id="161" dur="500"/>
                                        <p:tgtEl>
                                          <p:spTgt spid="91"/>
                                        </p:tgtEl>
                                        <p:attrNameLst>
                                          <p:attrName>ppt_y</p:attrName>
                                        </p:attrNameLst>
                                      </p:cBhvr>
                                      <p:tavLst>
                                        <p:tav tm="0">
                                          <p:val>
                                            <p:strVal val="ppt_y"/>
                                          </p:val>
                                        </p:tav>
                                        <p:tav tm="100000">
                                          <p:val>
                                            <p:strVal val="1+ppt_h/2"/>
                                          </p:val>
                                        </p:tav>
                                      </p:tavLst>
                                    </p:anim>
                                    <p:set>
                                      <p:cBhvr>
                                        <p:cTn id="162" dur="1" fill="hold">
                                          <p:stCondLst>
                                            <p:cond delay="499"/>
                                          </p:stCondLst>
                                        </p:cTn>
                                        <p:tgtEl>
                                          <p:spTgt spid="91"/>
                                        </p:tgtEl>
                                        <p:attrNameLst>
                                          <p:attrName>style.visibility</p:attrName>
                                        </p:attrNameLst>
                                      </p:cBhvr>
                                      <p:to>
                                        <p:strVal val="hidden"/>
                                      </p:to>
                                    </p:set>
                                  </p:childTnLst>
                                </p:cTn>
                              </p:par>
                              <p:par>
                                <p:cTn id="163" presetID="2" presetClass="exit" presetSubtype="4" fill="hold" grpId="1" nodeType="withEffect">
                                  <p:stCondLst>
                                    <p:cond delay="0"/>
                                  </p:stCondLst>
                                  <p:childTnLst>
                                    <p:anim calcmode="lin" valueType="num">
                                      <p:cBhvr additive="base">
                                        <p:cTn id="164" dur="500"/>
                                        <p:tgtEl>
                                          <p:spTgt spid="92"/>
                                        </p:tgtEl>
                                        <p:attrNameLst>
                                          <p:attrName>ppt_x</p:attrName>
                                        </p:attrNameLst>
                                      </p:cBhvr>
                                      <p:tavLst>
                                        <p:tav tm="0">
                                          <p:val>
                                            <p:strVal val="ppt_x"/>
                                          </p:val>
                                        </p:tav>
                                        <p:tav tm="100000">
                                          <p:val>
                                            <p:strVal val="ppt_x"/>
                                          </p:val>
                                        </p:tav>
                                      </p:tavLst>
                                    </p:anim>
                                    <p:anim calcmode="lin" valueType="num">
                                      <p:cBhvr additive="base">
                                        <p:cTn id="165" dur="500"/>
                                        <p:tgtEl>
                                          <p:spTgt spid="92"/>
                                        </p:tgtEl>
                                        <p:attrNameLst>
                                          <p:attrName>ppt_y</p:attrName>
                                        </p:attrNameLst>
                                      </p:cBhvr>
                                      <p:tavLst>
                                        <p:tav tm="0">
                                          <p:val>
                                            <p:strVal val="ppt_y"/>
                                          </p:val>
                                        </p:tav>
                                        <p:tav tm="100000">
                                          <p:val>
                                            <p:strVal val="1+ppt_h/2"/>
                                          </p:val>
                                        </p:tav>
                                      </p:tavLst>
                                    </p:anim>
                                    <p:set>
                                      <p:cBhvr>
                                        <p:cTn id="166" dur="1" fill="hold">
                                          <p:stCondLst>
                                            <p:cond delay="499"/>
                                          </p:stCondLst>
                                        </p:cTn>
                                        <p:tgtEl>
                                          <p:spTgt spid="92"/>
                                        </p:tgtEl>
                                        <p:attrNameLst>
                                          <p:attrName>style.visibility</p:attrName>
                                        </p:attrNameLst>
                                      </p:cBhvr>
                                      <p:to>
                                        <p:strVal val="hidden"/>
                                      </p:to>
                                    </p:set>
                                  </p:childTnLst>
                                </p:cTn>
                              </p:par>
                              <p:par>
                                <p:cTn id="167" presetID="2" presetClass="exit" presetSubtype="4" fill="hold" nodeType="withEffect">
                                  <p:stCondLst>
                                    <p:cond delay="0"/>
                                  </p:stCondLst>
                                  <p:childTnLst>
                                    <p:anim calcmode="lin" valueType="num">
                                      <p:cBhvr additive="base">
                                        <p:cTn id="168" dur="500"/>
                                        <p:tgtEl>
                                          <p:spTgt spid="93"/>
                                        </p:tgtEl>
                                        <p:attrNameLst>
                                          <p:attrName>ppt_x</p:attrName>
                                        </p:attrNameLst>
                                      </p:cBhvr>
                                      <p:tavLst>
                                        <p:tav tm="0">
                                          <p:val>
                                            <p:strVal val="ppt_x"/>
                                          </p:val>
                                        </p:tav>
                                        <p:tav tm="100000">
                                          <p:val>
                                            <p:strVal val="ppt_x"/>
                                          </p:val>
                                        </p:tav>
                                      </p:tavLst>
                                    </p:anim>
                                    <p:anim calcmode="lin" valueType="num">
                                      <p:cBhvr additive="base">
                                        <p:cTn id="169" dur="500"/>
                                        <p:tgtEl>
                                          <p:spTgt spid="93"/>
                                        </p:tgtEl>
                                        <p:attrNameLst>
                                          <p:attrName>ppt_y</p:attrName>
                                        </p:attrNameLst>
                                      </p:cBhvr>
                                      <p:tavLst>
                                        <p:tav tm="0">
                                          <p:val>
                                            <p:strVal val="ppt_y"/>
                                          </p:val>
                                        </p:tav>
                                        <p:tav tm="100000">
                                          <p:val>
                                            <p:strVal val="1+ppt_h/2"/>
                                          </p:val>
                                        </p:tav>
                                      </p:tavLst>
                                    </p:anim>
                                    <p:set>
                                      <p:cBhvr>
                                        <p:cTn id="170" dur="1" fill="hold">
                                          <p:stCondLst>
                                            <p:cond delay="499"/>
                                          </p:stCondLst>
                                        </p:cTn>
                                        <p:tgtEl>
                                          <p:spTgt spid="93"/>
                                        </p:tgtEl>
                                        <p:attrNameLst>
                                          <p:attrName>style.visibility</p:attrName>
                                        </p:attrNameLst>
                                      </p:cBhvr>
                                      <p:to>
                                        <p:strVal val="hidden"/>
                                      </p:to>
                                    </p:set>
                                  </p:childTnLst>
                                </p:cTn>
                              </p:par>
                              <p:par>
                                <p:cTn id="171" presetID="2" presetClass="exit" presetSubtype="4" fill="hold" nodeType="withEffect">
                                  <p:stCondLst>
                                    <p:cond delay="0"/>
                                  </p:stCondLst>
                                  <p:childTnLst>
                                    <p:anim calcmode="lin" valueType="num">
                                      <p:cBhvr additive="base">
                                        <p:cTn id="172" dur="500"/>
                                        <p:tgtEl>
                                          <p:spTgt spid="94"/>
                                        </p:tgtEl>
                                        <p:attrNameLst>
                                          <p:attrName>ppt_x</p:attrName>
                                        </p:attrNameLst>
                                      </p:cBhvr>
                                      <p:tavLst>
                                        <p:tav tm="0">
                                          <p:val>
                                            <p:strVal val="ppt_x"/>
                                          </p:val>
                                        </p:tav>
                                        <p:tav tm="100000">
                                          <p:val>
                                            <p:strVal val="ppt_x"/>
                                          </p:val>
                                        </p:tav>
                                      </p:tavLst>
                                    </p:anim>
                                    <p:anim calcmode="lin" valueType="num">
                                      <p:cBhvr additive="base">
                                        <p:cTn id="173" dur="500"/>
                                        <p:tgtEl>
                                          <p:spTgt spid="94"/>
                                        </p:tgtEl>
                                        <p:attrNameLst>
                                          <p:attrName>ppt_y</p:attrName>
                                        </p:attrNameLst>
                                      </p:cBhvr>
                                      <p:tavLst>
                                        <p:tav tm="0">
                                          <p:val>
                                            <p:strVal val="ppt_y"/>
                                          </p:val>
                                        </p:tav>
                                        <p:tav tm="100000">
                                          <p:val>
                                            <p:strVal val="1+ppt_h/2"/>
                                          </p:val>
                                        </p:tav>
                                      </p:tavLst>
                                    </p:anim>
                                    <p:set>
                                      <p:cBhvr>
                                        <p:cTn id="174" dur="1" fill="hold">
                                          <p:stCondLst>
                                            <p:cond delay="499"/>
                                          </p:stCondLst>
                                        </p:cTn>
                                        <p:tgtEl>
                                          <p:spTgt spid="94"/>
                                        </p:tgtEl>
                                        <p:attrNameLst>
                                          <p:attrName>style.visibility</p:attrName>
                                        </p:attrNameLst>
                                      </p:cBhvr>
                                      <p:to>
                                        <p:strVal val="hidden"/>
                                      </p:to>
                                    </p:set>
                                  </p:childTnLst>
                                </p:cTn>
                              </p:par>
                              <p:par>
                                <p:cTn id="175" presetID="2" presetClass="exit" presetSubtype="4" fill="hold" nodeType="withEffect">
                                  <p:stCondLst>
                                    <p:cond delay="0"/>
                                  </p:stCondLst>
                                  <p:childTnLst>
                                    <p:anim calcmode="lin" valueType="num">
                                      <p:cBhvr additive="base">
                                        <p:cTn id="176" dur="500"/>
                                        <p:tgtEl>
                                          <p:spTgt spid="95"/>
                                        </p:tgtEl>
                                        <p:attrNameLst>
                                          <p:attrName>ppt_x</p:attrName>
                                        </p:attrNameLst>
                                      </p:cBhvr>
                                      <p:tavLst>
                                        <p:tav tm="0">
                                          <p:val>
                                            <p:strVal val="ppt_x"/>
                                          </p:val>
                                        </p:tav>
                                        <p:tav tm="100000">
                                          <p:val>
                                            <p:strVal val="ppt_x"/>
                                          </p:val>
                                        </p:tav>
                                      </p:tavLst>
                                    </p:anim>
                                    <p:anim calcmode="lin" valueType="num">
                                      <p:cBhvr additive="base">
                                        <p:cTn id="177" dur="500"/>
                                        <p:tgtEl>
                                          <p:spTgt spid="95"/>
                                        </p:tgtEl>
                                        <p:attrNameLst>
                                          <p:attrName>ppt_y</p:attrName>
                                        </p:attrNameLst>
                                      </p:cBhvr>
                                      <p:tavLst>
                                        <p:tav tm="0">
                                          <p:val>
                                            <p:strVal val="ppt_y"/>
                                          </p:val>
                                        </p:tav>
                                        <p:tav tm="100000">
                                          <p:val>
                                            <p:strVal val="1+ppt_h/2"/>
                                          </p:val>
                                        </p:tav>
                                      </p:tavLst>
                                    </p:anim>
                                    <p:set>
                                      <p:cBhvr>
                                        <p:cTn id="178" dur="1" fill="hold">
                                          <p:stCondLst>
                                            <p:cond delay="499"/>
                                          </p:stCondLst>
                                        </p:cTn>
                                        <p:tgtEl>
                                          <p:spTgt spid="95"/>
                                        </p:tgtEl>
                                        <p:attrNameLst>
                                          <p:attrName>style.visibility</p:attrName>
                                        </p:attrNameLst>
                                      </p:cBhvr>
                                      <p:to>
                                        <p:strVal val="hidden"/>
                                      </p:to>
                                    </p:set>
                                  </p:childTnLst>
                                </p:cTn>
                              </p:par>
                              <p:par>
                                <p:cTn id="179" presetID="2" presetClass="exit" presetSubtype="4" fill="hold" nodeType="withEffect">
                                  <p:stCondLst>
                                    <p:cond delay="0"/>
                                  </p:stCondLst>
                                  <p:childTnLst>
                                    <p:anim calcmode="lin" valueType="num">
                                      <p:cBhvr additive="base">
                                        <p:cTn id="180" dur="500"/>
                                        <p:tgtEl>
                                          <p:spTgt spid="96"/>
                                        </p:tgtEl>
                                        <p:attrNameLst>
                                          <p:attrName>ppt_x</p:attrName>
                                        </p:attrNameLst>
                                      </p:cBhvr>
                                      <p:tavLst>
                                        <p:tav tm="0">
                                          <p:val>
                                            <p:strVal val="ppt_x"/>
                                          </p:val>
                                        </p:tav>
                                        <p:tav tm="100000">
                                          <p:val>
                                            <p:strVal val="ppt_x"/>
                                          </p:val>
                                        </p:tav>
                                      </p:tavLst>
                                    </p:anim>
                                    <p:anim calcmode="lin" valueType="num">
                                      <p:cBhvr additive="base">
                                        <p:cTn id="181" dur="500"/>
                                        <p:tgtEl>
                                          <p:spTgt spid="96"/>
                                        </p:tgtEl>
                                        <p:attrNameLst>
                                          <p:attrName>ppt_y</p:attrName>
                                        </p:attrNameLst>
                                      </p:cBhvr>
                                      <p:tavLst>
                                        <p:tav tm="0">
                                          <p:val>
                                            <p:strVal val="ppt_y"/>
                                          </p:val>
                                        </p:tav>
                                        <p:tav tm="100000">
                                          <p:val>
                                            <p:strVal val="1+ppt_h/2"/>
                                          </p:val>
                                        </p:tav>
                                      </p:tavLst>
                                    </p:anim>
                                    <p:set>
                                      <p:cBhvr>
                                        <p:cTn id="182" dur="1" fill="hold">
                                          <p:stCondLst>
                                            <p:cond delay="499"/>
                                          </p:stCondLst>
                                        </p:cTn>
                                        <p:tgtEl>
                                          <p:spTgt spid="96"/>
                                        </p:tgtEl>
                                        <p:attrNameLst>
                                          <p:attrName>style.visibility</p:attrName>
                                        </p:attrNameLst>
                                      </p:cBhvr>
                                      <p:to>
                                        <p:strVal val="hidden"/>
                                      </p:to>
                                    </p:set>
                                  </p:childTnLst>
                                </p:cTn>
                              </p:par>
                              <p:par>
                                <p:cTn id="183" presetID="2" presetClass="exit" presetSubtype="4" fill="hold" nodeType="withEffect">
                                  <p:stCondLst>
                                    <p:cond delay="0"/>
                                  </p:stCondLst>
                                  <p:childTnLst>
                                    <p:anim calcmode="lin" valueType="num">
                                      <p:cBhvr additive="base">
                                        <p:cTn id="184" dur="500"/>
                                        <p:tgtEl>
                                          <p:spTgt spid="97"/>
                                        </p:tgtEl>
                                        <p:attrNameLst>
                                          <p:attrName>ppt_x</p:attrName>
                                        </p:attrNameLst>
                                      </p:cBhvr>
                                      <p:tavLst>
                                        <p:tav tm="0">
                                          <p:val>
                                            <p:strVal val="ppt_x"/>
                                          </p:val>
                                        </p:tav>
                                        <p:tav tm="100000">
                                          <p:val>
                                            <p:strVal val="ppt_x"/>
                                          </p:val>
                                        </p:tav>
                                      </p:tavLst>
                                    </p:anim>
                                    <p:anim calcmode="lin" valueType="num">
                                      <p:cBhvr additive="base">
                                        <p:cTn id="185" dur="500"/>
                                        <p:tgtEl>
                                          <p:spTgt spid="97"/>
                                        </p:tgtEl>
                                        <p:attrNameLst>
                                          <p:attrName>ppt_y</p:attrName>
                                        </p:attrNameLst>
                                      </p:cBhvr>
                                      <p:tavLst>
                                        <p:tav tm="0">
                                          <p:val>
                                            <p:strVal val="ppt_y"/>
                                          </p:val>
                                        </p:tav>
                                        <p:tav tm="100000">
                                          <p:val>
                                            <p:strVal val="1+ppt_h/2"/>
                                          </p:val>
                                        </p:tav>
                                      </p:tavLst>
                                    </p:anim>
                                    <p:set>
                                      <p:cBhvr>
                                        <p:cTn id="186" dur="1" fill="hold">
                                          <p:stCondLst>
                                            <p:cond delay="499"/>
                                          </p:stCondLst>
                                        </p:cTn>
                                        <p:tgtEl>
                                          <p:spTgt spid="97"/>
                                        </p:tgtEl>
                                        <p:attrNameLst>
                                          <p:attrName>style.visibility</p:attrName>
                                        </p:attrNameLst>
                                      </p:cBhvr>
                                      <p:to>
                                        <p:strVal val="hidden"/>
                                      </p:to>
                                    </p:set>
                                  </p:childTnLst>
                                </p:cTn>
                              </p:par>
                              <p:par>
                                <p:cTn id="187" presetID="2" presetClass="exit" presetSubtype="4" fill="hold" nodeType="withEffect">
                                  <p:stCondLst>
                                    <p:cond delay="0"/>
                                  </p:stCondLst>
                                  <p:childTnLst>
                                    <p:anim calcmode="lin" valueType="num">
                                      <p:cBhvr additive="base">
                                        <p:cTn id="188" dur="500"/>
                                        <p:tgtEl>
                                          <p:spTgt spid="98"/>
                                        </p:tgtEl>
                                        <p:attrNameLst>
                                          <p:attrName>ppt_x</p:attrName>
                                        </p:attrNameLst>
                                      </p:cBhvr>
                                      <p:tavLst>
                                        <p:tav tm="0">
                                          <p:val>
                                            <p:strVal val="ppt_x"/>
                                          </p:val>
                                        </p:tav>
                                        <p:tav tm="100000">
                                          <p:val>
                                            <p:strVal val="ppt_x"/>
                                          </p:val>
                                        </p:tav>
                                      </p:tavLst>
                                    </p:anim>
                                    <p:anim calcmode="lin" valueType="num">
                                      <p:cBhvr additive="base">
                                        <p:cTn id="189" dur="500"/>
                                        <p:tgtEl>
                                          <p:spTgt spid="98"/>
                                        </p:tgtEl>
                                        <p:attrNameLst>
                                          <p:attrName>ppt_y</p:attrName>
                                        </p:attrNameLst>
                                      </p:cBhvr>
                                      <p:tavLst>
                                        <p:tav tm="0">
                                          <p:val>
                                            <p:strVal val="ppt_y"/>
                                          </p:val>
                                        </p:tav>
                                        <p:tav tm="100000">
                                          <p:val>
                                            <p:strVal val="1+ppt_h/2"/>
                                          </p:val>
                                        </p:tav>
                                      </p:tavLst>
                                    </p:anim>
                                    <p:set>
                                      <p:cBhvr>
                                        <p:cTn id="190" dur="1" fill="hold">
                                          <p:stCondLst>
                                            <p:cond delay="499"/>
                                          </p:stCondLst>
                                        </p:cTn>
                                        <p:tgtEl>
                                          <p:spTgt spid="98"/>
                                        </p:tgtEl>
                                        <p:attrNameLst>
                                          <p:attrName>style.visibility</p:attrName>
                                        </p:attrNameLst>
                                      </p:cBhvr>
                                      <p:to>
                                        <p:strVal val="hidden"/>
                                      </p:to>
                                    </p:set>
                                  </p:childTnLst>
                                </p:cTn>
                              </p:par>
                              <p:par>
                                <p:cTn id="191" presetID="2" presetClass="exit" presetSubtype="4" fill="hold" grpId="1" nodeType="withEffect">
                                  <p:stCondLst>
                                    <p:cond delay="0"/>
                                  </p:stCondLst>
                                  <p:childTnLst>
                                    <p:anim calcmode="lin" valueType="num">
                                      <p:cBhvr additive="base">
                                        <p:cTn id="192" dur="500"/>
                                        <p:tgtEl>
                                          <p:spTgt spid="99"/>
                                        </p:tgtEl>
                                        <p:attrNameLst>
                                          <p:attrName>ppt_x</p:attrName>
                                        </p:attrNameLst>
                                      </p:cBhvr>
                                      <p:tavLst>
                                        <p:tav tm="0">
                                          <p:val>
                                            <p:strVal val="ppt_x"/>
                                          </p:val>
                                        </p:tav>
                                        <p:tav tm="100000">
                                          <p:val>
                                            <p:strVal val="ppt_x"/>
                                          </p:val>
                                        </p:tav>
                                      </p:tavLst>
                                    </p:anim>
                                    <p:anim calcmode="lin" valueType="num">
                                      <p:cBhvr additive="base">
                                        <p:cTn id="193" dur="500"/>
                                        <p:tgtEl>
                                          <p:spTgt spid="99"/>
                                        </p:tgtEl>
                                        <p:attrNameLst>
                                          <p:attrName>ppt_y</p:attrName>
                                        </p:attrNameLst>
                                      </p:cBhvr>
                                      <p:tavLst>
                                        <p:tav tm="0">
                                          <p:val>
                                            <p:strVal val="ppt_y"/>
                                          </p:val>
                                        </p:tav>
                                        <p:tav tm="100000">
                                          <p:val>
                                            <p:strVal val="1+ppt_h/2"/>
                                          </p:val>
                                        </p:tav>
                                      </p:tavLst>
                                    </p:anim>
                                    <p:set>
                                      <p:cBhvr>
                                        <p:cTn id="194" dur="1" fill="hold">
                                          <p:stCondLst>
                                            <p:cond delay="499"/>
                                          </p:stCondLst>
                                        </p:cTn>
                                        <p:tgtEl>
                                          <p:spTgt spid="99"/>
                                        </p:tgtEl>
                                        <p:attrNameLst>
                                          <p:attrName>style.visibility</p:attrName>
                                        </p:attrNameLst>
                                      </p:cBhvr>
                                      <p:to>
                                        <p:strVal val="hidden"/>
                                      </p:to>
                                    </p:set>
                                  </p:childTnLst>
                                </p:cTn>
                              </p:par>
                              <p:par>
                                <p:cTn id="195" presetID="2" presetClass="exit" presetSubtype="4" fill="hold" grpId="1" nodeType="withEffect">
                                  <p:stCondLst>
                                    <p:cond delay="0"/>
                                  </p:stCondLst>
                                  <p:childTnLst>
                                    <p:anim calcmode="lin" valueType="num">
                                      <p:cBhvr additive="base">
                                        <p:cTn id="196" dur="500"/>
                                        <p:tgtEl>
                                          <p:spTgt spid="100"/>
                                        </p:tgtEl>
                                        <p:attrNameLst>
                                          <p:attrName>ppt_x</p:attrName>
                                        </p:attrNameLst>
                                      </p:cBhvr>
                                      <p:tavLst>
                                        <p:tav tm="0">
                                          <p:val>
                                            <p:strVal val="ppt_x"/>
                                          </p:val>
                                        </p:tav>
                                        <p:tav tm="100000">
                                          <p:val>
                                            <p:strVal val="ppt_x"/>
                                          </p:val>
                                        </p:tav>
                                      </p:tavLst>
                                    </p:anim>
                                    <p:anim calcmode="lin" valueType="num">
                                      <p:cBhvr additive="base">
                                        <p:cTn id="197" dur="500"/>
                                        <p:tgtEl>
                                          <p:spTgt spid="100"/>
                                        </p:tgtEl>
                                        <p:attrNameLst>
                                          <p:attrName>ppt_y</p:attrName>
                                        </p:attrNameLst>
                                      </p:cBhvr>
                                      <p:tavLst>
                                        <p:tav tm="0">
                                          <p:val>
                                            <p:strVal val="ppt_y"/>
                                          </p:val>
                                        </p:tav>
                                        <p:tav tm="100000">
                                          <p:val>
                                            <p:strVal val="1+ppt_h/2"/>
                                          </p:val>
                                        </p:tav>
                                      </p:tavLst>
                                    </p:anim>
                                    <p:set>
                                      <p:cBhvr>
                                        <p:cTn id="198" dur="1" fill="hold">
                                          <p:stCondLst>
                                            <p:cond delay="499"/>
                                          </p:stCondLst>
                                        </p:cTn>
                                        <p:tgtEl>
                                          <p:spTgt spid="100"/>
                                        </p:tgtEl>
                                        <p:attrNameLst>
                                          <p:attrName>style.visibility</p:attrName>
                                        </p:attrNameLst>
                                      </p:cBhvr>
                                      <p:to>
                                        <p:strVal val="hidden"/>
                                      </p:to>
                                    </p:set>
                                  </p:childTnLst>
                                </p:cTn>
                              </p:par>
                              <p:par>
                                <p:cTn id="199" presetID="2" presetClass="exit" presetSubtype="4" fill="hold" grpId="1" nodeType="withEffect">
                                  <p:stCondLst>
                                    <p:cond delay="0"/>
                                  </p:stCondLst>
                                  <p:childTnLst>
                                    <p:anim calcmode="lin" valueType="num">
                                      <p:cBhvr additive="base">
                                        <p:cTn id="200" dur="500"/>
                                        <p:tgtEl>
                                          <p:spTgt spid="101"/>
                                        </p:tgtEl>
                                        <p:attrNameLst>
                                          <p:attrName>ppt_x</p:attrName>
                                        </p:attrNameLst>
                                      </p:cBhvr>
                                      <p:tavLst>
                                        <p:tav tm="0">
                                          <p:val>
                                            <p:strVal val="ppt_x"/>
                                          </p:val>
                                        </p:tav>
                                        <p:tav tm="100000">
                                          <p:val>
                                            <p:strVal val="ppt_x"/>
                                          </p:val>
                                        </p:tav>
                                      </p:tavLst>
                                    </p:anim>
                                    <p:anim calcmode="lin" valueType="num">
                                      <p:cBhvr additive="base">
                                        <p:cTn id="201" dur="500"/>
                                        <p:tgtEl>
                                          <p:spTgt spid="101"/>
                                        </p:tgtEl>
                                        <p:attrNameLst>
                                          <p:attrName>ppt_y</p:attrName>
                                        </p:attrNameLst>
                                      </p:cBhvr>
                                      <p:tavLst>
                                        <p:tav tm="0">
                                          <p:val>
                                            <p:strVal val="ppt_y"/>
                                          </p:val>
                                        </p:tav>
                                        <p:tav tm="100000">
                                          <p:val>
                                            <p:strVal val="1+ppt_h/2"/>
                                          </p:val>
                                        </p:tav>
                                      </p:tavLst>
                                    </p:anim>
                                    <p:set>
                                      <p:cBhvr>
                                        <p:cTn id="202" dur="1" fill="hold">
                                          <p:stCondLst>
                                            <p:cond delay="499"/>
                                          </p:stCondLst>
                                        </p:cTn>
                                        <p:tgtEl>
                                          <p:spTgt spid="101"/>
                                        </p:tgtEl>
                                        <p:attrNameLst>
                                          <p:attrName>style.visibility</p:attrName>
                                        </p:attrNameLst>
                                      </p:cBhvr>
                                      <p:to>
                                        <p:strVal val="hidden"/>
                                      </p:to>
                                    </p:set>
                                  </p:childTnLst>
                                </p:cTn>
                              </p:par>
                              <p:par>
                                <p:cTn id="203" presetID="2" presetClass="exit" presetSubtype="4" fill="hold" nodeType="withEffect">
                                  <p:stCondLst>
                                    <p:cond delay="0"/>
                                  </p:stCondLst>
                                  <p:childTnLst>
                                    <p:anim calcmode="lin" valueType="num">
                                      <p:cBhvr additive="base">
                                        <p:cTn id="204" dur="500"/>
                                        <p:tgtEl>
                                          <p:spTgt spid="102"/>
                                        </p:tgtEl>
                                        <p:attrNameLst>
                                          <p:attrName>ppt_x</p:attrName>
                                        </p:attrNameLst>
                                      </p:cBhvr>
                                      <p:tavLst>
                                        <p:tav tm="0">
                                          <p:val>
                                            <p:strVal val="ppt_x"/>
                                          </p:val>
                                        </p:tav>
                                        <p:tav tm="100000">
                                          <p:val>
                                            <p:strVal val="ppt_x"/>
                                          </p:val>
                                        </p:tav>
                                      </p:tavLst>
                                    </p:anim>
                                    <p:anim calcmode="lin" valueType="num">
                                      <p:cBhvr additive="base">
                                        <p:cTn id="205" dur="500"/>
                                        <p:tgtEl>
                                          <p:spTgt spid="102"/>
                                        </p:tgtEl>
                                        <p:attrNameLst>
                                          <p:attrName>ppt_y</p:attrName>
                                        </p:attrNameLst>
                                      </p:cBhvr>
                                      <p:tavLst>
                                        <p:tav tm="0">
                                          <p:val>
                                            <p:strVal val="ppt_y"/>
                                          </p:val>
                                        </p:tav>
                                        <p:tav tm="100000">
                                          <p:val>
                                            <p:strVal val="1+ppt_h/2"/>
                                          </p:val>
                                        </p:tav>
                                      </p:tavLst>
                                    </p:anim>
                                    <p:set>
                                      <p:cBhvr>
                                        <p:cTn id="206" dur="1" fill="hold">
                                          <p:stCondLst>
                                            <p:cond delay="499"/>
                                          </p:stCondLst>
                                        </p:cTn>
                                        <p:tgtEl>
                                          <p:spTgt spid="102"/>
                                        </p:tgtEl>
                                        <p:attrNameLst>
                                          <p:attrName>style.visibility</p:attrName>
                                        </p:attrNameLst>
                                      </p:cBhvr>
                                      <p:to>
                                        <p:strVal val="hidden"/>
                                      </p:to>
                                    </p:set>
                                  </p:childTnLst>
                                </p:cTn>
                              </p:par>
                              <p:par>
                                <p:cTn id="207" presetID="2" presetClass="exit" presetSubtype="4" fill="hold" nodeType="withEffect">
                                  <p:stCondLst>
                                    <p:cond delay="0"/>
                                  </p:stCondLst>
                                  <p:childTnLst>
                                    <p:anim calcmode="lin" valueType="num">
                                      <p:cBhvr additive="base">
                                        <p:cTn id="208" dur="500"/>
                                        <p:tgtEl>
                                          <p:spTgt spid="103"/>
                                        </p:tgtEl>
                                        <p:attrNameLst>
                                          <p:attrName>ppt_x</p:attrName>
                                        </p:attrNameLst>
                                      </p:cBhvr>
                                      <p:tavLst>
                                        <p:tav tm="0">
                                          <p:val>
                                            <p:strVal val="ppt_x"/>
                                          </p:val>
                                        </p:tav>
                                        <p:tav tm="100000">
                                          <p:val>
                                            <p:strVal val="ppt_x"/>
                                          </p:val>
                                        </p:tav>
                                      </p:tavLst>
                                    </p:anim>
                                    <p:anim calcmode="lin" valueType="num">
                                      <p:cBhvr additive="base">
                                        <p:cTn id="209" dur="500"/>
                                        <p:tgtEl>
                                          <p:spTgt spid="103"/>
                                        </p:tgtEl>
                                        <p:attrNameLst>
                                          <p:attrName>ppt_y</p:attrName>
                                        </p:attrNameLst>
                                      </p:cBhvr>
                                      <p:tavLst>
                                        <p:tav tm="0">
                                          <p:val>
                                            <p:strVal val="ppt_y"/>
                                          </p:val>
                                        </p:tav>
                                        <p:tav tm="100000">
                                          <p:val>
                                            <p:strVal val="1+ppt_h/2"/>
                                          </p:val>
                                        </p:tav>
                                      </p:tavLst>
                                    </p:anim>
                                    <p:set>
                                      <p:cBhvr>
                                        <p:cTn id="210" dur="1" fill="hold">
                                          <p:stCondLst>
                                            <p:cond delay="499"/>
                                          </p:stCondLst>
                                        </p:cTn>
                                        <p:tgtEl>
                                          <p:spTgt spid="103"/>
                                        </p:tgtEl>
                                        <p:attrNameLst>
                                          <p:attrName>style.visibility</p:attrName>
                                        </p:attrNameLst>
                                      </p:cBhvr>
                                      <p:to>
                                        <p:strVal val="hidden"/>
                                      </p:to>
                                    </p:set>
                                  </p:childTnLst>
                                </p:cTn>
                              </p:par>
                              <p:par>
                                <p:cTn id="211" presetID="2" presetClass="exit" presetSubtype="4" fill="hold" nodeType="withEffect">
                                  <p:stCondLst>
                                    <p:cond delay="0"/>
                                  </p:stCondLst>
                                  <p:childTnLst>
                                    <p:anim calcmode="lin" valueType="num">
                                      <p:cBhvr additive="base">
                                        <p:cTn id="212" dur="500"/>
                                        <p:tgtEl>
                                          <p:spTgt spid="104"/>
                                        </p:tgtEl>
                                        <p:attrNameLst>
                                          <p:attrName>ppt_x</p:attrName>
                                        </p:attrNameLst>
                                      </p:cBhvr>
                                      <p:tavLst>
                                        <p:tav tm="0">
                                          <p:val>
                                            <p:strVal val="ppt_x"/>
                                          </p:val>
                                        </p:tav>
                                        <p:tav tm="100000">
                                          <p:val>
                                            <p:strVal val="ppt_x"/>
                                          </p:val>
                                        </p:tav>
                                      </p:tavLst>
                                    </p:anim>
                                    <p:anim calcmode="lin" valueType="num">
                                      <p:cBhvr additive="base">
                                        <p:cTn id="213" dur="500"/>
                                        <p:tgtEl>
                                          <p:spTgt spid="104"/>
                                        </p:tgtEl>
                                        <p:attrNameLst>
                                          <p:attrName>ppt_y</p:attrName>
                                        </p:attrNameLst>
                                      </p:cBhvr>
                                      <p:tavLst>
                                        <p:tav tm="0">
                                          <p:val>
                                            <p:strVal val="ppt_y"/>
                                          </p:val>
                                        </p:tav>
                                        <p:tav tm="100000">
                                          <p:val>
                                            <p:strVal val="1+ppt_h/2"/>
                                          </p:val>
                                        </p:tav>
                                      </p:tavLst>
                                    </p:anim>
                                    <p:set>
                                      <p:cBhvr>
                                        <p:cTn id="214" dur="1" fill="hold">
                                          <p:stCondLst>
                                            <p:cond delay="499"/>
                                          </p:stCondLst>
                                        </p:cTn>
                                        <p:tgtEl>
                                          <p:spTgt spid="104"/>
                                        </p:tgtEl>
                                        <p:attrNameLst>
                                          <p:attrName>style.visibility</p:attrName>
                                        </p:attrNameLst>
                                      </p:cBhvr>
                                      <p:to>
                                        <p:strVal val="hidden"/>
                                      </p:to>
                                    </p:set>
                                  </p:childTnLst>
                                </p:cTn>
                              </p:par>
                              <p:par>
                                <p:cTn id="215" presetID="2" presetClass="exit" presetSubtype="4" fill="hold" nodeType="withEffect">
                                  <p:stCondLst>
                                    <p:cond delay="0"/>
                                  </p:stCondLst>
                                  <p:childTnLst>
                                    <p:anim calcmode="lin" valueType="num">
                                      <p:cBhvr additive="base">
                                        <p:cTn id="216" dur="500"/>
                                        <p:tgtEl>
                                          <p:spTgt spid="105"/>
                                        </p:tgtEl>
                                        <p:attrNameLst>
                                          <p:attrName>ppt_x</p:attrName>
                                        </p:attrNameLst>
                                      </p:cBhvr>
                                      <p:tavLst>
                                        <p:tav tm="0">
                                          <p:val>
                                            <p:strVal val="ppt_x"/>
                                          </p:val>
                                        </p:tav>
                                        <p:tav tm="100000">
                                          <p:val>
                                            <p:strVal val="ppt_x"/>
                                          </p:val>
                                        </p:tav>
                                      </p:tavLst>
                                    </p:anim>
                                    <p:anim calcmode="lin" valueType="num">
                                      <p:cBhvr additive="base">
                                        <p:cTn id="217" dur="500"/>
                                        <p:tgtEl>
                                          <p:spTgt spid="105"/>
                                        </p:tgtEl>
                                        <p:attrNameLst>
                                          <p:attrName>ppt_y</p:attrName>
                                        </p:attrNameLst>
                                      </p:cBhvr>
                                      <p:tavLst>
                                        <p:tav tm="0">
                                          <p:val>
                                            <p:strVal val="ppt_y"/>
                                          </p:val>
                                        </p:tav>
                                        <p:tav tm="100000">
                                          <p:val>
                                            <p:strVal val="1+ppt_h/2"/>
                                          </p:val>
                                        </p:tav>
                                      </p:tavLst>
                                    </p:anim>
                                    <p:set>
                                      <p:cBhvr>
                                        <p:cTn id="218" dur="1" fill="hold">
                                          <p:stCondLst>
                                            <p:cond delay="499"/>
                                          </p:stCondLst>
                                        </p:cTn>
                                        <p:tgtEl>
                                          <p:spTgt spid="105"/>
                                        </p:tgtEl>
                                        <p:attrNameLst>
                                          <p:attrName>style.visibility</p:attrName>
                                        </p:attrNameLst>
                                      </p:cBhvr>
                                      <p:to>
                                        <p:strVal val="hidden"/>
                                      </p:to>
                                    </p:set>
                                  </p:childTnLst>
                                </p:cTn>
                              </p:par>
                              <p:par>
                                <p:cTn id="219" presetID="2" presetClass="exit" presetSubtype="4" fill="hold" grpId="1" nodeType="withEffect">
                                  <p:stCondLst>
                                    <p:cond delay="0"/>
                                  </p:stCondLst>
                                  <p:childTnLst>
                                    <p:anim calcmode="lin" valueType="num">
                                      <p:cBhvr additive="base">
                                        <p:cTn id="220" dur="500"/>
                                        <p:tgtEl>
                                          <p:spTgt spid="106"/>
                                        </p:tgtEl>
                                        <p:attrNameLst>
                                          <p:attrName>ppt_x</p:attrName>
                                        </p:attrNameLst>
                                      </p:cBhvr>
                                      <p:tavLst>
                                        <p:tav tm="0">
                                          <p:val>
                                            <p:strVal val="ppt_x"/>
                                          </p:val>
                                        </p:tav>
                                        <p:tav tm="100000">
                                          <p:val>
                                            <p:strVal val="ppt_x"/>
                                          </p:val>
                                        </p:tav>
                                      </p:tavLst>
                                    </p:anim>
                                    <p:anim calcmode="lin" valueType="num">
                                      <p:cBhvr additive="base">
                                        <p:cTn id="221" dur="500"/>
                                        <p:tgtEl>
                                          <p:spTgt spid="106"/>
                                        </p:tgtEl>
                                        <p:attrNameLst>
                                          <p:attrName>ppt_y</p:attrName>
                                        </p:attrNameLst>
                                      </p:cBhvr>
                                      <p:tavLst>
                                        <p:tav tm="0">
                                          <p:val>
                                            <p:strVal val="ppt_y"/>
                                          </p:val>
                                        </p:tav>
                                        <p:tav tm="100000">
                                          <p:val>
                                            <p:strVal val="1+ppt_h/2"/>
                                          </p:val>
                                        </p:tav>
                                      </p:tavLst>
                                    </p:anim>
                                    <p:set>
                                      <p:cBhvr>
                                        <p:cTn id="222" dur="1" fill="hold">
                                          <p:stCondLst>
                                            <p:cond delay="499"/>
                                          </p:stCondLst>
                                        </p:cTn>
                                        <p:tgtEl>
                                          <p:spTgt spid="106"/>
                                        </p:tgtEl>
                                        <p:attrNameLst>
                                          <p:attrName>style.visibility</p:attrName>
                                        </p:attrNameLst>
                                      </p:cBhvr>
                                      <p:to>
                                        <p:strVal val="hidden"/>
                                      </p:to>
                                    </p:set>
                                  </p:childTnLst>
                                </p:cTn>
                              </p:par>
                              <p:par>
                                <p:cTn id="223" presetID="2" presetClass="exit" presetSubtype="4" fill="hold" grpId="1" nodeType="withEffect">
                                  <p:stCondLst>
                                    <p:cond delay="0"/>
                                  </p:stCondLst>
                                  <p:childTnLst>
                                    <p:anim calcmode="lin" valueType="num">
                                      <p:cBhvr additive="base">
                                        <p:cTn id="224" dur="500"/>
                                        <p:tgtEl>
                                          <p:spTgt spid="107"/>
                                        </p:tgtEl>
                                        <p:attrNameLst>
                                          <p:attrName>ppt_x</p:attrName>
                                        </p:attrNameLst>
                                      </p:cBhvr>
                                      <p:tavLst>
                                        <p:tav tm="0">
                                          <p:val>
                                            <p:strVal val="ppt_x"/>
                                          </p:val>
                                        </p:tav>
                                        <p:tav tm="100000">
                                          <p:val>
                                            <p:strVal val="ppt_x"/>
                                          </p:val>
                                        </p:tav>
                                      </p:tavLst>
                                    </p:anim>
                                    <p:anim calcmode="lin" valueType="num">
                                      <p:cBhvr additive="base">
                                        <p:cTn id="225" dur="500"/>
                                        <p:tgtEl>
                                          <p:spTgt spid="107"/>
                                        </p:tgtEl>
                                        <p:attrNameLst>
                                          <p:attrName>ppt_y</p:attrName>
                                        </p:attrNameLst>
                                      </p:cBhvr>
                                      <p:tavLst>
                                        <p:tav tm="0">
                                          <p:val>
                                            <p:strVal val="ppt_y"/>
                                          </p:val>
                                        </p:tav>
                                        <p:tav tm="100000">
                                          <p:val>
                                            <p:strVal val="1+ppt_h/2"/>
                                          </p:val>
                                        </p:tav>
                                      </p:tavLst>
                                    </p:anim>
                                    <p:set>
                                      <p:cBhvr>
                                        <p:cTn id="226" dur="1" fill="hold">
                                          <p:stCondLst>
                                            <p:cond delay="499"/>
                                          </p:stCondLst>
                                        </p:cTn>
                                        <p:tgtEl>
                                          <p:spTgt spid="107"/>
                                        </p:tgtEl>
                                        <p:attrNameLst>
                                          <p:attrName>style.visibility</p:attrName>
                                        </p:attrNameLst>
                                      </p:cBhvr>
                                      <p:to>
                                        <p:strVal val="hidden"/>
                                      </p:to>
                                    </p:set>
                                  </p:childTnLst>
                                </p:cTn>
                              </p:par>
                              <p:par>
                                <p:cTn id="227" presetID="2" presetClass="exit" presetSubtype="4" fill="hold" nodeType="withEffect">
                                  <p:stCondLst>
                                    <p:cond delay="0"/>
                                  </p:stCondLst>
                                  <p:childTnLst>
                                    <p:anim calcmode="lin" valueType="num">
                                      <p:cBhvr additive="base">
                                        <p:cTn id="228" dur="500"/>
                                        <p:tgtEl>
                                          <p:spTgt spid="108"/>
                                        </p:tgtEl>
                                        <p:attrNameLst>
                                          <p:attrName>ppt_x</p:attrName>
                                        </p:attrNameLst>
                                      </p:cBhvr>
                                      <p:tavLst>
                                        <p:tav tm="0">
                                          <p:val>
                                            <p:strVal val="ppt_x"/>
                                          </p:val>
                                        </p:tav>
                                        <p:tav tm="100000">
                                          <p:val>
                                            <p:strVal val="ppt_x"/>
                                          </p:val>
                                        </p:tav>
                                      </p:tavLst>
                                    </p:anim>
                                    <p:anim calcmode="lin" valueType="num">
                                      <p:cBhvr additive="base">
                                        <p:cTn id="229" dur="500"/>
                                        <p:tgtEl>
                                          <p:spTgt spid="108"/>
                                        </p:tgtEl>
                                        <p:attrNameLst>
                                          <p:attrName>ppt_y</p:attrName>
                                        </p:attrNameLst>
                                      </p:cBhvr>
                                      <p:tavLst>
                                        <p:tav tm="0">
                                          <p:val>
                                            <p:strVal val="ppt_y"/>
                                          </p:val>
                                        </p:tav>
                                        <p:tav tm="100000">
                                          <p:val>
                                            <p:strVal val="1+ppt_h/2"/>
                                          </p:val>
                                        </p:tav>
                                      </p:tavLst>
                                    </p:anim>
                                    <p:set>
                                      <p:cBhvr>
                                        <p:cTn id="230" dur="1" fill="hold">
                                          <p:stCondLst>
                                            <p:cond delay="499"/>
                                          </p:stCondLst>
                                        </p:cTn>
                                        <p:tgtEl>
                                          <p:spTgt spid="108"/>
                                        </p:tgtEl>
                                        <p:attrNameLst>
                                          <p:attrName>style.visibility</p:attrName>
                                        </p:attrNameLst>
                                      </p:cBhvr>
                                      <p:to>
                                        <p:strVal val="hidden"/>
                                      </p:to>
                                    </p:set>
                                  </p:childTnLst>
                                </p:cTn>
                              </p:par>
                              <p:par>
                                <p:cTn id="231" presetID="2" presetClass="exit" presetSubtype="4" fill="hold" nodeType="withEffect">
                                  <p:stCondLst>
                                    <p:cond delay="0"/>
                                  </p:stCondLst>
                                  <p:childTnLst>
                                    <p:anim calcmode="lin" valueType="num">
                                      <p:cBhvr additive="base">
                                        <p:cTn id="232" dur="500"/>
                                        <p:tgtEl>
                                          <p:spTgt spid="109"/>
                                        </p:tgtEl>
                                        <p:attrNameLst>
                                          <p:attrName>ppt_x</p:attrName>
                                        </p:attrNameLst>
                                      </p:cBhvr>
                                      <p:tavLst>
                                        <p:tav tm="0">
                                          <p:val>
                                            <p:strVal val="ppt_x"/>
                                          </p:val>
                                        </p:tav>
                                        <p:tav tm="100000">
                                          <p:val>
                                            <p:strVal val="ppt_x"/>
                                          </p:val>
                                        </p:tav>
                                      </p:tavLst>
                                    </p:anim>
                                    <p:anim calcmode="lin" valueType="num">
                                      <p:cBhvr additive="base">
                                        <p:cTn id="233" dur="500"/>
                                        <p:tgtEl>
                                          <p:spTgt spid="109"/>
                                        </p:tgtEl>
                                        <p:attrNameLst>
                                          <p:attrName>ppt_y</p:attrName>
                                        </p:attrNameLst>
                                      </p:cBhvr>
                                      <p:tavLst>
                                        <p:tav tm="0">
                                          <p:val>
                                            <p:strVal val="ppt_y"/>
                                          </p:val>
                                        </p:tav>
                                        <p:tav tm="100000">
                                          <p:val>
                                            <p:strVal val="1+ppt_h/2"/>
                                          </p:val>
                                        </p:tav>
                                      </p:tavLst>
                                    </p:anim>
                                    <p:set>
                                      <p:cBhvr>
                                        <p:cTn id="234" dur="1" fill="hold">
                                          <p:stCondLst>
                                            <p:cond delay="499"/>
                                          </p:stCondLst>
                                        </p:cTn>
                                        <p:tgtEl>
                                          <p:spTgt spid="109"/>
                                        </p:tgtEl>
                                        <p:attrNameLst>
                                          <p:attrName>style.visibility</p:attrName>
                                        </p:attrNameLst>
                                      </p:cBhvr>
                                      <p:to>
                                        <p:strVal val="hidden"/>
                                      </p:to>
                                    </p:set>
                                  </p:childTnLst>
                                </p:cTn>
                              </p:par>
                              <p:par>
                                <p:cTn id="235" presetID="2" presetClass="exit" presetSubtype="4" fill="hold" nodeType="withEffect">
                                  <p:stCondLst>
                                    <p:cond delay="0"/>
                                  </p:stCondLst>
                                  <p:childTnLst>
                                    <p:anim calcmode="lin" valueType="num">
                                      <p:cBhvr additive="base">
                                        <p:cTn id="236" dur="500"/>
                                        <p:tgtEl>
                                          <p:spTgt spid="110"/>
                                        </p:tgtEl>
                                        <p:attrNameLst>
                                          <p:attrName>ppt_x</p:attrName>
                                        </p:attrNameLst>
                                      </p:cBhvr>
                                      <p:tavLst>
                                        <p:tav tm="0">
                                          <p:val>
                                            <p:strVal val="ppt_x"/>
                                          </p:val>
                                        </p:tav>
                                        <p:tav tm="100000">
                                          <p:val>
                                            <p:strVal val="ppt_x"/>
                                          </p:val>
                                        </p:tav>
                                      </p:tavLst>
                                    </p:anim>
                                    <p:anim calcmode="lin" valueType="num">
                                      <p:cBhvr additive="base">
                                        <p:cTn id="237" dur="500"/>
                                        <p:tgtEl>
                                          <p:spTgt spid="110"/>
                                        </p:tgtEl>
                                        <p:attrNameLst>
                                          <p:attrName>ppt_y</p:attrName>
                                        </p:attrNameLst>
                                      </p:cBhvr>
                                      <p:tavLst>
                                        <p:tav tm="0">
                                          <p:val>
                                            <p:strVal val="ppt_y"/>
                                          </p:val>
                                        </p:tav>
                                        <p:tav tm="100000">
                                          <p:val>
                                            <p:strVal val="1+ppt_h/2"/>
                                          </p:val>
                                        </p:tav>
                                      </p:tavLst>
                                    </p:anim>
                                    <p:set>
                                      <p:cBhvr>
                                        <p:cTn id="238" dur="1" fill="hold">
                                          <p:stCondLst>
                                            <p:cond delay="499"/>
                                          </p:stCondLst>
                                        </p:cTn>
                                        <p:tgtEl>
                                          <p:spTgt spid="110"/>
                                        </p:tgtEl>
                                        <p:attrNameLst>
                                          <p:attrName>style.visibility</p:attrName>
                                        </p:attrNameLst>
                                      </p:cBhvr>
                                      <p:to>
                                        <p:strVal val="hidden"/>
                                      </p:to>
                                    </p:set>
                                  </p:childTnLst>
                                </p:cTn>
                              </p:par>
                              <p:par>
                                <p:cTn id="239" presetID="2" presetClass="exit" presetSubtype="4" fill="hold" grpId="1" nodeType="withEffect">
                                  <p:stCondLst>
                                    <p:cond delay="0"/>
                                  </p:stCondLst>
                                  <p:childTnLst>
                                    <p:anim calcmode="lin" valueType="num">
                                      <p:cBhvr additive="base">
                                        <p:cTn id="240" dur="500"/>
                                        <p:tgtEl>
                                          <p:spTgt spid="111"/>
                                        </p:tgtEl>
                                        <p:attrNameLst>
                                          <p:attrName>ppt_x</p:attrName>
                                        </p:attrNameLst>
                                      </p:cBhvr>
                                      <p:tavLst>
                                        <p:tav tm="0">
                                          <p:val>
                                            <p:strVal val="ppt_x"/>
                                          </p:val>
                                        </p:tav>
                                        <p:tav tm="100000">
                                          <p:val>
                                            <p:strVal val="ppt_x"/>
                                          </p:val>
                                        </p:tav>
                                      </p:tavLst>
                                    </p:anim>
                                    <p:anim calcmode="lin" valueType="num">
                                      <p:cBhvr additive="base">
                                        <p:cTn id="241" dur="500"/>
                                        <p:tgtEl>
                                          <p:spTgt spid="111"/>
                                        </p:tgtEl>
                                        <p:attrNameLst>
                                          <p:attrName>ppt_y</p:attrName>
                                        </p:attrNameLst>
                                      </p:cBhvr>
                                      <p:tavLst>
                                        <p:tav tm="0">
                                          <p:val>
                                            <p:strVal val="ppt_y"/>
                                          </p:val>
                                        </p:tav>
                                        <p:tav tm="100000">
                                          <p:val>
                                            <p:strVal val="1+ppt_h/2"/>
                                          </p:val>
                                        </p:tav>
                                      </p:tavLst>
                                    </p:anim>
                                    <p:set>
                                      <p:cBhvr>
                                        <p:cTn id="242" dur="1" fill="hold">
                                          <p:stCondLst>
                                            <p:cond delay="499"/>
                                          </p:stCondLst>
                                        </p:cTn>
                                        <p:tgtEl>
                                          <p:spTgt spid="111"/>
                                        </p:tgtEl>
                                        <p:attrNameLst>
                                          <p:attrName>style.visibility</p:attrName>
                                        </p:attrNameLst>
                                      </p:cBhvr>
                                      <p:to>
                                        <p:strVal val="hidden"/>
                                      </p:to>
                                    </p:set>
                                  </p:childTnLst>
                                </p:cTn>
                              </p:par>
                              <p:par>
                                <p:cTn id="243" presetID="2" presetClass="exit" presetSubtype="4" fill="hold" nodeType="withEffect">
                                  <p:stCondLst>
                                    <p:cond delay="0"/>
                                  </p:stCondLst>
                                  <p:childTnLst>
                                    <p:anim calcmode="lin" valueType="num">
                                      <p:cBhvr additive="base">
                                        <p:cTn id="244" dur="500"/>
                                        <p:tgtEl>
                                          <p:spTgt spid="112"/>
                                        </p:tgtEl>
                                        <p:attrNameLst>
                                          <p:attrName>ppt_x</p:attrName>
                                        </p:attrNameLst>
                                      </p:cBhvr>
                                      <p:tavLst>
                                        <p:tav tm="0">
                                          <p:val>
                                            <p:strVal val="ppt_x"/>
                                          </p:val>
                                        </p:tav>
                                        <p:tav tm="100000">
                                          <p:val>
                                            <p:strVal val="ppt_x"/>
                                          </p:val>
                                        </p:tav>
                                      </p:tavLst>
                                    </p:anim>
                                    <p:anim calcmode="lin" valueType="num">
                                      <p:cBhvr additive="base">
                                        <p:cTn id="245" dur="500"/>
                                        <p:tgtEl>
                                          <p:spTgt spid="112"/>
                                        </p:tgtEl>
                                        <p:attrNameLst>
                                          <p:attrName>ppt_y</p:attrName>
                                        </p:attrNameLst>
                                      </p:cBhvr>
                                      <p:tavLst>
                                        <p:tav tm="0">
                                          <p:val>
                                            <p:strVal val="ppt_y"/>
                                          </p:val>
                                        </p:tav>
                                        <p:tav tm="100000">
                                          <p:val>
                                            <p:strVal val="1+ppt_h/2"/>
                                          </p:val>
                                        </p:tav>
                                      </p:tavLst>
                                    </p:anim>
                                    <p:set>
                                      <p:cBhvr>
                                        <p:cTn id="246" dur="1" fill="hold">
                                          <p:stCondLst>
                                            <p:cond delay="499"/>
                                          </p:stCondLst>
                                        </p:cTn>
                                        <p:tgtEl>
                                          <p:spTgt spid="112"/>
                                        </p:tgtEl>
                                        <p:attrNameLst>
                                          <p:attrName>style.visibility</p:attrName>
                                        </p:attrNameLst>
                                      </p:cBhvr>
                                      <p:to>
                                        <p:strVal val="hidden"/>
                                      </p:to>
                                    </p:set>
                                  </p:childTnLst>
                                </p:cTn>
                              </p:par>
                              <p:par>
                                <p:cTn id="247" presetID="2" presetClass="exit" presetSubtype="4" fill="hold" nodeType="withEffect">
                                  <p:stCondLst>
                                    <p:cond delay="0"/>
                                  </p:stCondLst>
                                  <p:childTnLst>
                                    <p:anim calcmode="lin" valueType="num">
                                      <p:cBhvr additive="base">
                                        <p:cTn id="248" dur="500"/>
                                        <p:tgtEl>
                                          <p:spTgt spid="113"/>
                                        </p:tgtEl>
                                        <p:attrNameLst>
                                          <p:attrName>ppt_x</p:attrName>
                                        </p:attrNameLst>
                                      </p:cBhvr>
                                      <p:tavLst>
                                        <p:tav tm="0">
                                          <p:val>
                                            <p:strVal val="ppt_x"/>
                                          </p:val>
                                        </p:tav>
                                        <p:tav tm="100000">
                                          <p:val>
                                            <p:strVal val="ppt_x"/>
                                          </p:val>
                                        </p:tav>
                                      </p:tavLst>
                                    </p:anim>
                                    <p:anim calcmode="lin" valueType="num">
                                      <p:cBhvr additive="base">
                                        <p:cTn id="249" dur="500"/>
                                        <p:tgtEl>
                                          <p:spTgt spid="113"/>
                                        </p:tgtEl>
                                        <p:attrNameLst>
                                          <p:attrName>ppt_y</p:attrName>
                                        </p:attrNameLst>
                                      </p:cBhvr>
                                      <p:tavLst>
                                        <p:tav tm="0">
                                          <p:val>
                                            <p:strVal val="ppt_y"/>
                                          </p:val>
                                        </p:tav>
                                        <p:tav tm="100000">
                                          <p:val>
                                            <p:strVal val="1+ppt_h/2"/>
                                          </p:val>
                                        </p:tav>
                                      </p:tavLst>
                                    </p:anim>
                                    <p:set>
                                      <p:cBhvr>
                                        <p:cTn id="250" dur="1" fill="hold">
                                          <p:stCondLst>
                                            <p:cond delay="499"/>
                                          </p:stCondLst>
                                        </p:cTn>
                                        <p:tgtEl>
                                          <p:spTgt spid="113"/>
                                        </p:tgtEl>
                                        <p:attrNameLst>
                                          <p:attrName>style.visibility</p:attrName>
                                        </p:attrNameLst>
                                      </p:cBhvr>
                                      <p:to>
                                        <p:strVal val="hidden"/>
                                      </p:to>
                                    </p:set>
                                  </p:childTnLst>
                                </p:cTn>
                              </p:par>
                              <p:par>
                                <p:cTn id="251" presetID="2" presetClass="exit" presetSubtype="4" fill="hold" nodeType="withEffect">
                                  <p:stCondLst>
                                    <p:cond delay="0"/>
                                  </p:stCondLst>
                                  <p:childTnLst>
                                    <p:anim calcmode="lin" valueType="num">
                                      <p:cBhvr additive="base">
                                        <p:cTn id="252" dur="500"/>
                                        <p:tgtEl>
                                          <p:spTgt spid="114"/>
                                        </p:tgtEl>
                                        <p:attrNameLst>
                                          <p:attrName>ppt_x</p:attrName>
                                        </p:attrNameLst>
                                      </p:cBhvr>
                                      <p:tavLst>
                                        <p:tav tm="0">
                                          <p:val>
                                            <p:strVal val="ppt_x"/>
                                          </p:val>
                                        </p:tav>
                                        <p:tav tm="100000">
                                          <p:val>
                                            <p:strVal val="ppt_x"/>
                                          </p:val>
                                        </p:tav>
                                      </p:tavLst>
                                    </p:anim>
                                    <p:anim calcmode="lin" valueType="num">
                                      <p:cBhvr additive="base">
                                        <p:cTn id="253" dur="500"/>
                                        <p:tgtEl>
                                          <p:spTgt spid="114"/>
                                        </p:tgtEl>
                                        <p:attrNameLst>
                                          <p:attrName>ppt_y</p:attrName>
                                        </p:attrNameLst>
                                      </p:cBhvr>
                                      <p:tavLst>
                                        <p:tav tm="0">
                                          <p:val>
                                            <p:strVal val="ppt_y"/>
                                          </p:val>
                                        </p:tav>
                                        <p:tav tm="100000">
                                          <p:val>
                                            <p:strVal val="1+ppt_h/2"/>
                                          </p:val>
                                        </p:tav>
                                      </p:tavLst>
                                    </p:anim>
                                    <p:set>
                                      <p:cBhvr>
                                        <p:cTn id="254" dur="1" fill="hold">
                                          <p:stCondLst>
                                            <p:cond delay="499"/>
                                          </p:stCondLst>
                                        </p:cTn>
                                        <p:tgtEl>
                                          <p:spTgt spid="114"/>
                                        </p:tgtEl>
                                        <p:attrNameLst>
                                          <p:attrName>style.visibility</p:attrName>
                                        </p:attrNameLst>
                                      </p:cBhvr>
                                      <p:to>
                                        <p:strVal val="hidden"/>
                                      </p:to>
                                    </p:set>
                                  </p:childTnLst>
                                </p:cTn>
                              </p:par>
                              <p:par>
                                <p:cTn id="255" presetID="2" presetClass="exit" presetSubtype="4" fill="hold" grpId="1" nodeType="withEffect">
                                  <p:stCondLst>
                                    <p:cond delay="0"/>
                                  </p:stCondLst>
                                  <p:childTnLst>
                                    <p:anim calcmode="lin" valueType="num">
                                      <p:cBhvr additive="base">
                                        <p:cTn id="256" dur="500"/>
                                        <p:tgtEl>
                                          <p:spTgt spid="115"/>
                                        </p:tgtEl>
                                        <p:attrNameLst>
                                          <p:attrName>ppt_x</p:attrName>
                                        </p:attrNameLst>
                                      </p:cBhvr>
                                      <p:tavLst>
                                        <p:tav tm="0">
                                          <p:val>
                                            <p:strVal val="ppt_x"/>
                                          </p:val>
                                        </p:tav>
                                        <p:tav tm="100000">
                                          <p:val>
                                            <p:strVal val="ppt_x"/>
                                          </p:val>
                                        </p:tav>
                                      </p:tavLst>
                                    </p:anim>
                                    <p:anim calcmode="lin" valueType="num">
                                      <p:cBhvr additive="base">
                                        <p:cTn id="257" dur="500"/>
                                        <p:tgtEl>
                                          <p:spTgt spid="115"/>
                                        </p:tgtEl>
                                        <p:attrNameLst>
                                          <p:attrName>ppt_y</p:attrName>
                                        </p:attrNameLst>
                                      </p:cBhvr>
                                      <p:tavLst>
                                        <p:tav tm="0">
                                          <p:val>
                                            <p:strVal val="ppt_y"/>
                                          </p:val>
                                        </p:tav>
                                        <p:tav tm="100000">
                                          <p:val>
                                            <p:strVal val="1+ppt_h/2"/>
                                          </p:val>
                                        </p:tav>
                                      </p:tavLst>
                                    </p:anim>
                                    <p:set>
                                      <p:cBhvr>
                                        <p:cTn id="258" dur="1" fill="hold">
                                          <p:stCondLst>
                                            <p:cond delay="499"/>
                                          </p:stCondLst>
                                        </p:cTn>
                                        <p:tgtEl>
                                          <p:spTgt spid="115"/>
                                        </p:tgtEl>
                                        <p:attrNameLst>
                                          <p:attrName>style.visibility</p:attrName>
                                        </p:attrNameLst>
                                      </p:cBhvr>
                                      <p:to>
                                        <p:strVal val="hidden"/>
                                      </p:to>
                                    </p:set>
                                  </p:childTnLst>
                                </p:cTn>
                              </p:par>
                            </p:childTnLst>
                          </p:cTn>
                        </p:par>
                      </p:childTnLst>
                    </p:cTn>
                  </p:par>
                  <p:par>
                    <p:cTn id="259" fill="hold">
                      <p:stCondLst>
                        <p:cond delay="indefinite"/>
                      </p:stCondLst>
                      <p:childTnLst>
                        <p:par>
                          <p:cTn id="260" fill="hold">
                            <p:stCondLst>
                              <p:cond delay="0"/>
                            </p:stCondLst>
                            <p:childTnLst>
                              <p:par>
                                <p:cTn id="261" presetID="12" presetClass="entr" presetSubtype="8" fill="hold" grpId="0" nodeType="clickEffect">
                                  <p:stCondLst>
                                    <p:cond delay="0"/>
                                  </p:stCondLst>
                                  <p:childTnLst>
                                    <p:set>
                                      <p:cBhvr>
                                        <p:cTn id="262" dur="1" fill="hold">
                                          <p:stCondLst>
                                            <p:cond delay="0"/>
                                          </p:stCondLst>
                                        </p:cTn>
                                        <p:tgtEl>
                                          <p:spTgt spid="116"/>
                                        </p:tgtEl>
                                        <p:attrNameLst>
                                          <p:attrName>style.visibility</p:attrName>
                                        </p:attrNameLst>
                                      </p:cBhvr>
                                      <p:to>
                                        <p:strVal val="visible"/>
                                      </p:to>
                                    </p:set>
                                    <p:animEffect transition="in" filter="slide(fromLeft)">
                                      <p:cBhvr>
                                        <p:cTn id="263" dur="500"/>
                                        <p:tgtEl>
                                          <p:spTgt spid="116"/>
                                        </p:tgtEl>
                                      </p:cBhvr>
                                    </p:animEffect>
                                  </p:childTnLst>
                                </p:cTn>
                              </p:par>
                            </p:childTnLst>
                          </p:cTn>
                        </p:par>
                        <p:par>
                          <p:cTn id="264" fill="hold">
                            <p:stCondLst>
                              <p:cond delay="500"/>
                            </p:stCondLst>
                            <p:childTnLst>
                              <p:par>
                                <p:cTn id="265" presetID="12" presetClass="entr" presetSubtype="8" fill="hold" grpId="0" nodeType="afterEffect">
                                  <p:stCondLst>
                                    <p:cond delay="0"/>
                                  </p:stCondLst>
                                  <p:childTnLst>
                                    <p:set>
                                      <p:cBhvr>
                                        <p:cTn id="266" dur="1" fill="hold">
                                          <p:stCondLst>
                                            <p:cond delay="0"/>
                                          </p:stCondLst>
                                        </p:cTn>
                                        <p:tgtEl>
                                          <p:spTgt spid="117"/>
                                        </p:tgtEl>
                                        <p:attrNameLst>
                                          <p:attrName>style.visibility</p:attrName>
                                        </p:attrNameLst>
                                      </p:cBhvr>
                                      <p:to>
                                        <p:strVal val="visible"/>
                                      </p:to>
                                    </p:set>
                                    <p:animEffect transition="in" filter="slide(fromLeft)">
                                      <p:cBhvr>
                                        <p:cTn id="267" dur="500"/>
                                        <p:tgtEl>
                                          <p:spTgt spid="117"/>
                                        </p:tgtEl>
                                      </p:cBhvr>
                                    </p:animEffect>
                                  </p:childTnLst>
                                </p:cTn>
                              </p:par>
                            </p:childTnLst>
                          </p:cTn>
                        </p:par>
                        <p:par>
                          <p:cTn id="268" fill="hold">
                            <p:stCondLst>
                              <p:cond delay="1000"/>
                            </p:stCondLst>
                            <p:childTnLst>
                              <p:par>
                                <p:cTn id="269" presetID="12" presetClass="entr" presetSubtype="8" fill="hold" grpId="0" nodeType="afterEffect">
                                  <p:stCondLst>
                                    <p:cond delay="0"/>
                                  </p:stCondLst>
                                  <p:childTnLst>
                                    <p:set>
                                      <p:cBhvr>
                                        <p:cTn id="270" dur="1" fill="hold">
                                          <p:stCondLst>
                                            <p:cond delay="0"/>
                                          </p:stCondLst>
                                        </p:cTn>
                                        <p:tgtEl>
                                          <p:spTgt spid="118"/>
                                        </p:tgtEl>
                                        <p:attrNameLst>
                                          <p:attrName>style.visibility</p:attrName>
                                        </p:attrNameLst>
                                      </p:cBhvr>
                                      <p:to>
                                        <p:strVal val="visible"/>
                                      </p:to>
                                    </p:set>
                                    <p:animEffect transition="in" filter="slide(fromLeft)">
                                      <p:cBhvr>
                                        <p:cTn id="271" dur="500"/>
                                        <p:tgtEl>
                                          <p:spTgt spid="118"/>
                                        </p:tgtEl>
                                      </p:cBhvr>
                                    </p:animEffect>
                                  </p:childTnLst>
                                </p:cTn>
                              </p:par>
                            </p:childTnLst>
                          </p:cTn>
                        </p:par>
                      </p:childTnLst>
                    </p:cTn>
                  </p:par>
                  <p:par>
                    <p:cTn id="272" fill="hold">
                      <p:stCondLst>
                        <p:cond delay="indefinite"/>
                      </p:stCondLst>
                      <p:childTnLst>
                        <p:par>
                          <p:cTn id="273" fill="hold">
                            <p:stCondLst>
                              <p:cond delay="0"/>
                            </p:stCondLst>
                            <p:childTnLst>
                              <p:par>
                                <p:cTn id="274" presetID="2" presetClass="exit" presetSubtype="4" fill="hold" nodeType="clickEffect">
                                  <p:stCondLst>
                                    <p:cond delay="0"/>
                                  </p:stCondLst>
                                  <p:childTnLst>
                                    <p:anim calcmode="lin" valueType="num">
                                      <p:cBhvr additive="base">
                                        <p:cTn id="275" dur="500"/>
                                        <p:tgtEl>
                                          <p:spTgt spid="83"/>
                                        </p:tgtEl>
                                        <p:attrNameLst>
                                          <p:attrName>ppt_x</p:attrName>
                                        </p:attrNameLst>
                                      </p:cBhvr>
                                      <p:tavLst>
                                        <p:tav tm="0">
                                          <p:val>
                                            <p:strVal val="ppt_x"/>
                                          </p:val>
                                        </p:tav>
                                        <p:tav tm="100000">
                                          <p:val>
                                            <p:strVal val="ppt_x"/>
                                          </p:val>
                                        </p:tav>
                                      </p:tavLst>
                                    </p:anim>
                                    <p:anim calcmode="lin" valueType="num">
                                      <p:cBhvr additive="base">
                                        <p:cTn id="276" dur="500"/>
                                        <p:tgtEl>
                                          <p:spTgt spid="83"/>
                                        </p:tgtEl>
                                        <p:attrNameLst>
                                          <p:attrName>ppt_y</p:attrName>
                                        </p:attrNameLst>
                                      </p:cBhvr>
                                      <p:tavLst>
                                        <p:tav tm="0">
                                          <p:val>
                                            <p:strVal val="ppt_y"/>
                                          </p:val>
                                        </p:tav>
                                        <p:tav tm="100000">
                                          <p:val>
                                            <p:strVal val="1+ppt_h/2"/>
                                          </p:val>
                                        </p:tav>
                                      </p:tavLst>
                                    </p:anim>
                                    <p:set>
                                      <p:cBhvr>
                                        <p:cTn id="277" dur="1" fill="hold">
                                          <p:stCondLst>
                                            <p:cond delay="499"/>
                                          </p:stCondLst>
                                        </p:cTn>
                                        <p:tgtEl>
                                          <p:spTgt spid="83"/>
                                        </p:tgtEl>
                                        <p:attrNameLst>
                                          <p:attrName>style.visibility</p:attrName>
                                        </p:attrNameLst>
                                      </p:cBhvr>
                                      <p:to>
                                        <p:strVal val="hidden"/>
                                      </p:to>
                                    </p:set>
                                  </p:childTnLst>
                                </p:cTn>
                              </p:par>
                              <p:par>
                                <p:cTn id="278" presetID="2" presetClass="exit" presetSubtype="4" fill="hold" grpId="1" nodeType="withEffect">
                                  <p:stCondLst>
                                    <p:cond delay="0"/>
                                  </p:stCondLst>
                                  <p:childTnLst>
                                    <p:anim calcmode="lin" valueType="num">
                                      <p:cBhvr additive="base">
                                        <p:cTn id="279" dur="500"/>
                                        <p:tgtEl>
                                          <p:spTgt spid="87"/>
                                        </p:tgtEl>
                                        <p:attrNameLst>
                                          <p:attrName>ppt_x</p:attrName>
                                        </p:attrNameLst>
                                      </p:cBhvr>
                                      <p:tavLst>
                                        <p:tav tm="0">
                                          <p:val>
                                            <p:strVal val="ppt_x"/>
                                          </p:val>
                                        </p:tav>
                                        <p:tav tm="100000">
                                          <p:val>
                                            <p:strVal val="ppt_x"/>
                                          </p:val>
                                        </p:tav>
                                      </p:tavLst>
                                    </p:anim>
                                    <p:anim calcmode="lin" valueType="num">
                                      <p:cBhvr additive="base">
                                        <p:cTn id="280" dur="500"/>
                                        <p:tgtEl>
                                          <p:spTgt spid="87"/>
                                        </p:tgtEl>
                                        <p:attrNameLst>
                                          <p:attrName>ppt_y</p:attrName>
                                        </p:attrNameLst>
                                      </p:cBhvr>
                                      <p:tavLst>
                                        <p:tav tm="0">
                                          <p:val>
                                            <p:strVal val="ppt_y"/>
                                          </p:val>
                                        </p:tav>
                                        <p:tav tm="100000">
                                          <p:val>
                                            <p:strVal val="1+ppt_h/2"/>
                                          </p:val>
                                        </p:tav>
                                      </p:tavLst>
                                    </p:anim>
                                    <p:set>
                                      <p:cBhvr>
                                        <p:cTn id="281" dur="1" fill="hold">
                                          <p:stCondLst>
                                            <p:cond delay="499"/>
                                          </p:stCondLst>
                                        </p:cTn>
                                        <p:tgtEl>
                                          <p:spTgt spid="87"/>
                                        </p:tgtEl>
                                        <p:attrNameLst>
                                          <p:attrName>style.visibility</p:attrName>
                                        </p:attrNameLst>
                                      </p:cBhvr>
                                      <p:to>
                                        <p:strVal val="hidden"/>
                                      </p:to>
                                    </p:set>
                                  </p:childTnLst>
                                </p:cTn>
                              </p:par>
                              <p:par>
                                <p:cTn id="282" presetID="2" presetClass="exit" presetSubtype="4" fill="hold" grpId="2" nodeType="withEffect">
                                  <p:stCondLst>
                                    <p:cond delay="0"/>
                                  </p:stCondLst>
                                  <p:childTnLst>
                                    <p:anim calcmode="lin" valueType="num">
                                      <p:cBhvr additive="base">
                                        <p:cTn id="283" dur="500"/>
                                        <p:tgtEl>
                                          <p:spTgt spid="88"/>
                                        </p:tgtEl>
                                        <p:attrNameLst>
                                          <p:attrName>ppt_x</p:attrName>
                                        </p:attrNameLst>
                                      </p:cBhvr>
                                      <p:tavLst>
                                        <p:tav tm="0">
                                          <p:val>
                                            <p:strVal val="ppt_x"/>
                                          </p:val>
                                        </p:tav>
                                        <p:tav tm="100000">
                                          <p:val>
                                            <p:strVal val="ppt_x"/>
                                          </p:val>
                                        </p:tav>
                                      </p:tavLst>
                                    </p:anim>
                                    <p:anim calcmode="lin" valueType="num">
                                      <p:cBhvr additive="base">
                                        <p:cTn id="284" dur="500"/>
                                        <p:tgtEl>
                                          <p:spTgt spid="88"/>
                                        </p:tgtEl>
                                        <p:attrNameLst>
                                          <p:attrName>ppt_y</p:attrName>
                                        </p:attrNameLst>
                                      </p:cBhvr>
                                      <p:tavLst>
                                        <p:tav tm="0">
                                          <p:val>
                                            <p:strVal val="ppt_y"/>
                                          </p:val>
                                        </p:tav>
                                        <p:tav tm="100000">
                                          <p:val>
                                            <p:strVal val="1+ppt_h/2"/>
                                          </p:val>
                                        </p:tav>
                                      </p:tavLst>
                                    </p:anim>
                                    <p:set>
                                      <p:cBhvr>
                                        <p:cTn id="285" dur="1" fill="hold">
                                          <p:stCondLst>
                                            <p:cond delay="499"/>
                                          </p:stCondLst>
                                        </p:cTn>
                                        <p:tgtEl>
                                          <p:spTgt spid="88"/>
                                        </p:tgtEl>
                                        <p:attrNameLst>
                                          <p:attrName>style.visibility</p:attrName>
                                        </p:attrNameLst>
                                      </p:cBhvr>
                                      <p:to>
                                        <p:strVal val="hidden"/>
                                      </p:to>
                                    </p:set>
                                  </p:childTnLst>
                                </p:cTn>
                              </p:par>
                              <p:par>
                                <p:cTn id="286" presetID="2" presetClass="exit" presetSubtype="4" fill="hold" grpId="2" nodeType="withEffect">
                                  <p:stCondLst>
                                    <p:cond delay="0"/>
                                  </p:stCondLst>
                                  <p:childTnLst>
                                    <p:anim calcmode="lin" valueType="num">
                                      <p:cBhvr additive="base">
                                        <p:cTn id="287" dur="500"/>
                                        <p:tgtEl>
                                          <p:spTgt spid="89"/>
                                        </p:tgtEl>
                                        <p:attrNameLst>
                                          <p:attrName>ppt_x</p:attrName>
                                        </p:attrNameLst>
                                      </p:cBhvr>
                                      <p:tavLst>
                                        <p:tav tm="0">
                                          <p:val>
                                            <p:strVal val="ppt_x"/>
                                          </p:val>
                                        </p:tav>
                                        <p:tav tm="100000">
                                          <p:val>
                                            <p:strVal val="ppt_x"/>
                                          </p:val>
                                        </p:tav>
                                      </p:tavLst>
                                    </p:anim>
                                    <p:anim calcmode="lin" valueType="num">
                                      <p:cBhvr additive="base">
                                        <p:cTn id="288" dur="500"/>
                                        <p:tgtEl>
                                          <p:spTgt spid="89"/>
                                        </p:tgtEl>
                                        <p:attrNameLst>
                                          <p:attrName>ppt_y</p:attrName>
                                        </p:attrNameLst>
                                      </p:cBhvr>
                                      <p:tavLst>
                                        <p:tav tm="0">
                                          <p:val>
                                            <p:strVal val="ppt_y"/>
                                          </p:val>
                                        </p:tav>
                                        <p:tav tm="100000">
                                          <p:val>
                                            <p:strVal val="1+ppt_h/2"/>
                                          </p:val>
                                        </p:tav>
                                      </p:tavLst>
                                    </p:anim>
                                    <p:set>
                                      <p:cBhvr>
                                        <p:cTn id="289" dur="1" fill="hold">
                                          <p:stCondLst>
                                            <p:cond delay="499"/>
                                          </p:stCondLst>
                                        </p:cTn>
                                        <p:tgtEl>
                                          <p:spTgt spid="89"/>
                                        </p:tgtEl>
                                        <p:attrNameLst>
                                          <p:attrName>style.visibility</p:attrName>
                                        </p:attrNameLst>
                                      </p:cBhvr>
                                      <p:to>
                                        <p:strVal val="hidden"/>
                                      </p:to>
                                    </p:set>
                                  </p:childTnLst>
                                </p:cTn>
                              </p:par>
                              <p:par>
                                <p:cTn id="290" presetID="2" presetClass="exit" presetSubtype="4" fill="hold" grpId="2" nodeType="withEffect">
                                  <p:stCondLst>
                                    <p:cond delay="0"/>
                                  </p:stCondLst>
                                  <p:childTnLst>
                                    <p:anim calcmode="lin" valueType="num">
                                      <p:cBhvr additive="base">
                                        <p:cTn id="291" dur="500"/>
                                        <p:tgtEl>
                                          <p:spTgt spid="90"/>
                                        </p:tgtEl>
                                        <p:attrNameLst>
                                          <p:attrName>ppt_x</p:attrName>
                                        </p:attrNameLst>
                                      </p:cBhvr>
                                      <p:tavLst>
                                        <p:tav tm="0">
                                          <p:val>
                                            <p:strVal val="ppt_x"/>
                                          </p:val>
                                        </p:tav>
                                        <p:tav tm="100000">
                                          <p:val>
                                            <p:strVal val="ppt_x"/>
                                          </p:val>
                                        </p:tav>
                                      </p:tavLst>
                                    </p:anim>
                                    <p:anim calcmode="lin" valueType="num">
                                      <p:cBhvr additive="base">
                                        <p:cTn id="292" dur="500"/>
                                        <p:tgtEl>
                                          <p:spTgt spid="90"/>
                                        </p:tgtEl>
                                        <p:attrNameLst>
                                          <p:attrName>ppt_y</p:attrName>
                                        </p:attrNameLst>
                                      </p:cBhvr>
                                      <p:tavLst>
                                        <p:tav tm="0">
                                          <p:val>
                                            <p:strVal val="ppt_y"/>
                                          </p:val>
                                        </p:tav>
                                        <p:tav tm="100000">
                                          <p:val>
                                            <p:strVal val="1+ppt_h/2"/>
                                          </p:val>
                                        </p:tav>
                                      </p:tavLst>
                                    </p:anim>
                                    <p:set>
                                      <p:cBhvr>
                                        <p:cTn id="293" dur="1" fill="hold">
                                          <p:stCondLst>
                                            <p:cond delay="499"/>
                                          </p:stCondLst>
                                        </p:cTn>
                                        <p:tgtEl>
                                          <p:spTgt spid="90"/>
                                        </p:tgtEl>
                                        <p:attrNameLst>
                                          <p:attrName>style.visibility</p:attrName>
                                        </p:attrNameLst>
                                      </p:cBhvr>
                                      <p:to>
                                        <p:strVal val="hidden"/>
                                      </p:to>
                                    </p:set>
                                  </p:childTnLst>
                                </p:cTn>
                              </p:par>
                              <p:par>
                                <p:cTn id="294" presetID="2" presetClass="exit" presetSubtype="4" fill="hold" grpId="2" nodeType="withEffect">
                                  <p:stCondLst>
                                    <p:cond delay="0"/>
                                  </p:stCondLst>
                                  <p:childTnLst>
                                    <p:anim calcmode="lin" valueType="num">
                                      <p:cBhvr additive="base">
                                        <p:cTn id="295" dur="500"/>
                                        <p:tgtEl>
                                          <p:spTgt spid="91"/>
                                        </p:tgtEl>
                                        <p:attrNameLst>
                                          <p:attrName>ppt_x</p:attrName>
                                        </p:attrNameLst>
                                      </p:cBhvr>
                                      <p:tavLst>
                                        <p:tav tm="0">
                                          <p:val>
                                            <p:strVal val="ppt_x"/>
                                          </p:val>
                                        </p:tav>
                                        <p:tav tm="100000">
                                          <p:val>
                                            <p:strVal val="ppt_x"/>
                                          </p:val>
                                        </p:tav>
                                      </p:tavLst>
                                    </p:anim>
                                    <p:anim calcmode="lin" valueType="num">
                                      <p:cBhvr additive="base">
                                        <p:cTn id="296" dur="500"/>
                                        <p:tgtEl>
                                          <p:spTgt spid="91"/>
                                        </p:tgtEl>
                                        <p:attrNameLst>
                                          <p:attrName>ppt_y</p:attrName>
                                        </p:attrNameLst>
                                      </p:cBhvr>
                                      <p:tavLst>
                                        <p:tav tm="0">
                                          <p:val>
                                            <p:strVal val="ppt_y"/>
                                          </p:val>
                                        </p:tav>
                                        <p:tav tm="100000">
                                          <p:val>
                                            <p:strVal val="1+ppt_h/2"/>
                                          </p:val>
                                        </p:tav>
                                      </p:tavLst>
                                    </p:anim>
                                    <p:set>
                                      <p:cBhvr>
                                        <p:cTn id="297" dur="1" fill="hold">
                                          <p:stCondLst>
                                            <p:cond delay="499"/>
                                          </p:stCondLst>
                                        </p:cTn>
                                        <p:tgtEl>
                                          <p:spTgt spid="91"/>
                                        </p:tgtEl>
                                        <p:attrNameLst>
                                          <p:attrName>style.visibility</p:attrName>
                                        </p:attrNameLst>
                                      </p:cBhvr>
                                      <p:to>
                                        <p:strVal val="hidden"/>
                                      </p:to>
                                    </p:set>
                                  </p:childTnLst>
                                </p:cTn>
                              </p:par>
                              <p:par>
                                <p:cTn id="298" presetID="2" presetClass="exit" presetSubtype="4" fill="hold" grpId="2" nodeType="withEffect">
                                  <p:stCondLst>
                                    <p:cond delay="0"/>
                                  </p:stCondLst>
                                  <p:childTnLst>
                                    <p:anim calcmode="lin" valueType="num">
                                      <p:cBhvr additive="base">
                                        <p:cTn id="299" dur="500"/>
                                        <p:tgtEl>
                                          <p:spTgt spid="92"/>
                                        </p:tgtEl>
                                        <p:attrNameLst>
                                          <p:attrName>ppt_x</p:attrName>
                                        </p:attrNameLst>
                                      </p:cBhvr>
                                      <p:tavLst>
                                        <p:tav tm="0">
                                          <p:val>
                                            <p:strVal val="ppt_x"/>
                                          </p:val>
                                        </p:tav>
                                        <p:tav tm="100000">
                                          <p:val>
                                            <p:strVal val="ppt_x"/>
                                          </p:val>
                                        </p:tav>
                                      </p:tavLst>
                                    </p:anim>
                                    <p:anim calcmode="lin" valueType="num">
                                      <p:cBhvr additive="base">
                                        <p:cTn id="300" dur="500"/>
                                        <p:tgtEl>
                                          <p:spTgt spid="92"/>
                                        </p:tgtEl>
                                        <p:attrNameLst>
                                          <p:attrName>ppt_y</p:attrName>
                                        </p:attrNameLst>
                                      </p:cBhvr>
                                      <p:tavLst>
                                        <p:tav tm="0">
                                          <p:val>
                                            <p:strVal val="ppt_y"/>
                                          </p:val>
                                        </p:tav>
                                        <p:tav tm="100000">
                                          <p:val>
                                            <p:strVal val="1+ppt_h/2"/>
                                          </p:val>
                                        </p:tav>
                                      </p:tavLst>
                                    </p:anim>
                                    <p:set>
                                      <p:cBhvr>
                                        <p:cTn id="301" dur="1" fill="hold">
                                          <p:stCondLst>
                                            <p:cond delay="499"/>
                                          </p:stCondLst>
                                        </p:cTn>
                                        <p:tgtEl>
                                          <p:spTgt spid="92"/>
                                        </p:tgtEl>
                                        <p:attrNameLst>
                                          <p:attrName>style.visibility</p:attrName>
                                        </p:attrNameLst>
                                      </p:cBhvr>
                                      <p:to>
                                        <p:strVal val="hidden"/>
                                      </p:to>
                                    </p:set>
                                  </p:childTnLst>
                                </p:cTn>
                              </p:par>
                              <p:par>
                                <p:cTn id="302" presetID="2" presetClass="exit" presetSubtype="4" fill="hold" nodeType="withEffect">
                                  <p:stCondLst>
                                    <p:cond delay="0"/>
                                  </p:stCondLst>
                                  <p:childTnLst>
                                    <p:anim calcmode="lin" valueType="num">
                                      <p:cBhvr additive="base">
                                        <p:cTn id="303" dur="500"/>
                                        <p:tgtEl>
                                          <p:spTgt spid="93"/>
                                        </p:tgtEl>
                                        <p:attrNameLst>
                                          <p:attrName>ppt_x</p:attrName>
                                        </p:attrNameLst>
                                      </p:cBhvr>
                                      <p:tavLst>
                                        <p:tav tm="0">
                                          <p:val>
                                            <p:strVal val="ppt_x"/>
                                          </p:val>
                                        </p:tav>
                                        <p:tav tm="100000">
                                          <p:val>
                                            <p:strVal val="ppt_x"/>
                                          </p:val>
                                        </p:tav>
                                      </p:tavLst>
                                    </p:anim>
                                    <p:anim calcmode="lin" valueType="num">
                                      <p:cBhvr additive="base">
                                        <p:cTn id="304" dur="500"/>
                                        <p:tgtEl>
                                          <p:spTgt spid="93"/>
                                        </p:tgtEl>
                                        <p:attrNameLst>
                                          <p:attrName>ppt_y</p:attrName>
                                        </p:attrNameLst>
                                      </p:cBhvr>
                                      <p:tavLst>
                                        <p:tav tm="0">
                                          <p:val>
                                            <p:strVal val="ppt_y"/>
                                          </p:val>
                                        </p:tav>
                                        <p:tav tm="100000">
                                          <p:val>
                                            <p:strVal val="1+ppt_h/2"/>
                                          </p:val>
                                        </p:tav>
                                      </p:tavLst>
                                    </p:anim>
                                    <p:set>
                                      <p:cBhvr>
                                        <p:cTn id="305" dur="1" fill="hold">
                                          <p:stCondLst>
                                            <p:cond delay="499"/>
                                          </p:stCondLst>
                                        </p:cTn>
                                        <p:tgtEl>
                                          <p:spTgt spid="93"/>
                                        </p:tgtEl>
                                        <p:attrNameLst>
                                          <p:attrName>style.visibility</p:attrName>
                                        </p:attrNameLst>
                                      </p:cBhvr>
                                      <p:to>
                                        <p:strVal val="hidden"/>
                                      </p:to>
                                    </p:set>
                                  </p:childTnLst>
                                </p:cTn>
                              </p:par>
                              <p:par>
                                <p:cTn id="306" presetID="2" presetClass="exit" presetSubtype="4" fill="hold" nodeType="withEffect">
                                  <p:stCondLst>
                                    <p:cond delay="0"/>
                                  </p:stCondLst>
                                  <p:childTnLst>
                                    <p:anim calcmode="lin" valueType="num">
                                      <p:cBhvr additive="base">
                                        <p:cTn id="307" dur="500"/>
                                        <p:tgtEl>
                                          <p:spTgt spid="94"/>
                                        </p:tgtEl>
                                        <p:attrNameLst>
                                          <p:attrName>ppt_x</p:attrName>
                                        </p:attrNameLst>
                                      </p:cBhvr>
                                      <p:tavLst>
                                        <p:tav tm="0">
                                          <p:val>
                                            <p:strVal val="ppt_x"/>
                                          </p:val>
                                        </p:tav>
                                        <p:tav tm="100000">
                                          <p:val>
                                            <p:strVal val="ppt_x"/>
                                          </p:val>
                                        </p:tav>
                                      </p:tavLst>
                                    </p:anim>
                                    <p:anim calcmode="lin" valueType="num">
                                      <p:cBhvr additive="base">
                                        <p:cTn id="308" dur="500"/>
                                        <p:tgtEl>
                                          <p:spTgt spid="94"/>
                                        </p:tgtEl>
                                        <p:attrNameLst>
                                          <p:attrName>ppt_y</p:attrName>
                                        </p:attrNameLst>
                                      </p:cBhvr>
                                      <p:tavLst>
                                        <p:tav tm="0">
                                          <p:val>
                                            <p:strVal val="ppt_y"/>
                                          </p:val>
                                        </p:tav>
                                        <p:tav tm="100000">
                                          <p:val>
                                            <p:strVal val="1+ppt_h/2"/>
                                          </p:val>
                                        </p:tav>
                                      </p:tavLst>
                                    </p:anim>
                                    <p:set>
                                      <p:cBhvr>
                                        <p:cTn id="309" dur="1" fill="hold">
                                          <p:stCondLst>
                                            <p:cond delay="499"/>
                                          </p:stCondLst>
                                        </p:cTn>
                                        <p:tgtEl>
                                          <p:spTgt spid="94"/>
                                        </p:tgtEl>
                                        <p:attrNameLst>
                                          <p:attrName>style.visibility</p:attrName>
                                        </p:attrNameLst>
                                      </p:cBhvr>
                                      <p:to>
                                        <p:strVal val="hidden"/>
                                      </p:to>
                                    </p:set>
                                  </p:childTnLst>
                                </p:cTn>
                              </p:par>
                              <p:par>
                                <p:cTn id="310" presetID="2" presetClass="exit" presetSubtype="4" fill="hold" nodeType="withEffect">
                                  <p:stCondLst>
                                    <p:cond delay="0"/>
                                  </p:stCondLst>
                                  <p:childTnLst>
                                    <p:anim calcmode="lin" valueType="num">
                                      <p:cBhvr additive="base">
                                        <p:cTn id="311" dur="500"/>
                                        <p:tgtEl>
                                          <p:spTgt spid="95"/>
                                        </p:tgtEl>
                                        <p:attrNameLst>
                                          <p:attrName>ppt_x</p:attrName>
                                        </p:attrNameLst>
                                      </p:cBhvr>
                                      <p:tavLst>
                                        <p:tav tm="0">
                                          <p:val>
                                            <p:strVal val="ppt_x"/>
                                          </p:val>
                                        </p:tav>
                                        <p:tav tm="100000">
                                          <p:val>
                                            <p:strVal val="ppt_x"/>
                                          </p:val>
                                        </p:tav>
                                      </p:tavLst>
                                    </p:anim>
                                    <p:anim calcmode="lin" valueType="num">
                                      <p:cBhvr additive="base">
                                        <p:cTn id="312" dur="500"/>
                                        <p:tgtEl>
                                          <p:spTgt spid="95"/>
                                        </p:tgtEl>
                                        <p:attrNameLst>
                                          <p:attrName>ppt_y</p:attrName>
                                        </p:attrNameLst>
                                      </p:cBhvr>
                                      <p:tavLst>
                                        <p:tav tm="0">
                                          <p:val>
                                            <p:strVal val="ppt_y"/>
                                          </p:val>
                                        </p:tav>
                                        <p:tav tm="100000">
                                          <p:val>
                                            <p:strVal val="1+ppt_h/2"/>
                                          </p:val>
                                        </p:tav>
                                      </p:tavLst>
                                    </p:anim>
                                    <p:set>
                                      <p:cBhvr>
                                        <p:cTn id="313" dur="1" fill="hold">
                                          <p:stCondLst>
                                            <p:cond delay="499"/>
                                          </p:stCondLst>
                                        </p:cTn>
                                        <p:tgtEl>
                                          <p:spTgt spid="95"/>
                                        </p:tgtEl>
                                        <p:attrNameLst>
                                          <p:attrName>style.visibility</p:attrName>
                                        </p:attrNameLst>
                                      </p:cBhvr>
                                      <p:to>
                                        <p:strVal val="hidden"/>
                                      </p:to>
                                    </p:set>
                                  </p:childTnLst>
                                </p:cTn>
                              </p:par>
                              <p:par>
                                <p:cTn id="314" presetID="2" presetClass="exit" presetSubtype="4" fill="hold" nodeType="withEffect">
                                  <p:stCondLst>
                                    <p:cond delay="0"/>
                                  </p:stCondLst>
                                  <p:childTnLst>
                                    <p:anim calcmode="lin" valueType="num">
                                      <p:cBhvr additive="base">
                                        <p:cTn id="315" dur="500"/>
                                        <p:tgtEl>
                                          <p:spTgt spid="96"/>
                                        </p:tgtEl>
                                        <p:attrNameLst>
                                          <p:attrName>ppt_x</p:attrName>
                                        </p:attrNameLst>
                                      </p:cBhvr>
                                      <p:tavLst>
                                        <p:tav tm="0">
                                          <p:val>
                                            <p:strVal val="ppt_x"/>
                                          </p:val>
                                        </p:tav>
                                        <p:tav tm="100000">
                                          <p:val>
                                            <p:strVal val="ppt_x"/>
                                          </p:val>
                                        </p:tav>
                                      </p:tavLst>
                                    </p:anim>
                                    <p:anim calcmode="lin" valueType="num">
                                      <p:cBhvr additive="base">
                                        <p:cTn id="316" dur="500"/>
                                        <p:tgtEl>
                                          <p:spTgt spid="96"/>
                                        </p:tgtEl>
                                        <p:attrNameLst>
                                          <p:attrName>ppt_y</p:attrName>
                                        </p:attrNameLst>
                                      </p:cBhvr>
                                      <p:tavLst>
                                        <p:tav tm="0">
                                          <p:val>
                                            <p:strVal val="ppt_y"/>
                                          </p:val>
                                        </p:tav>
                                        <p:tav tm="100000">
                                          <p:val>
                                            <p:strVal val="1+ppt_h/2"/>
                                          </p:val>
                                        </p:tav>
                                      </p:tavLst>
                                    </p:anim>
                                    <p:set>
                                      <p:cBhvr>
                                        <p:cTn id="317" dur="1" fill="hold">
                                          <p:stCondLst>
                                            <p:cond delay="499"/>
                                          </p:stCondLst>
                                        </p:cTn>
                                        <p:tgtEl>
                                          <p:spTgt spid="96"/>
                                        </p:tgtEl>
                                        <p:attrNameLst>
                                          <p:attrName>style.visibility</p:attrName>
                                        </p:attrNameLst>
                                      </p:cBhvr>
                                      <p:to>
                                        <p:strVal val="hidden"/>
                                      </p:to>
                                    </p:set>
                                  </p:childTnLst>
                                </p:cTn>
                              </p:par>
                              <p:par>
                                <p:cTn id="318" presetID="2" presetClass="exit" presetSubtype="4" fill="hold" nodeType="withEffect">
                                  <p:stCondLst>
                                    <p:cond delay="0"/>
                                  </p:stCondLst>
                                  <p:childTnLst>
                                    <p:anim calcmode="lin" valueType="num">
                                      <p:cBhvr additive="base">
                                        <p:cTn id="319" dur="500"/>
                                        <p:tgtEl>
                                          <p:spTgt spid="97"/>
                                        </p:tgtEl>
                                        <p:attrNameLst>
                                          <p:attrName>ppt_x</p:attrName>
                                        </p:attrNameLst>
                                      </p:cBhvr>
                                      <p:tavLst>
                                        <p:tav tm="0">
                                          <p:val>
                                            <p:strVal val="ppt_x"/>
                                          </p:val>
                                        </p:tav>
                                        <p:tav tm="100000">
                                          <p:val>
                                            <p:strVal val="ppt_x"/>
                                          </p:val>
                                        </p:tav>
                                      </p:tavLst>
                                    </p:anim>
                                    <p:anim calcmode="lin" valueType="num">
                                      <p:cBhvr additive="base">
                                        <p:cTn id="320" dur="500"/>
                                        <p:tgtEl>
                                          <p:spTgt spid="97"/>
                                        </p:tgtEl>
                                        <p:attrNameLst>
                                          <p:attrName>ppt_y</p:attrName>
                                        </p:attrNameLst>
                                      </p:cBhvr>
                                      <p:tavLst>
                                        <p:tav tm="0">
                                          <p:val>
                                            <p:strVal val="ppt_y"/>
                                          </p:val>
                                        </p:tav>
                                        <p:tav tm="100000">
                                          <p:val>
                                            <p:strVal val="1+ppt_h/2"/>
                                          </p:val>
                                        </p:tav>
                                      </p:tavLst>
                                    </p:anim>
                                    <p:set>
                                      <p:cBhvr>
                                        <p:cTn id="321" dur="1" fill="hold">
                                          <p:stCondLst>
                                            <p:cond delay="499"/>
                                          </p:stCondLst>
                                        </p:cTn>
                                        <p:tgtEl>
                                          <p:spTgt spid="97"/>
                                        </p:tgtEl>
                                        <p:attrNameLst>
                                          <p:attrName>style.visibility</p:attrName>
                                        </p:attrNameLst>
                                      </p:cBhvr>
                                      <p:to>
                                        <p:strVal val="hidden"/>
                                      </p:to>
                                    </p:set>
                                  </p:childTnLst>
                                </p:cTn>
                              </p:par>
                              <p:par>
                                <p:cTn id="322" presetID="2" presetClass="exit" presetSubtype="4" fill="hold" nodeType="withEffect">
                                  <p:stCondLst>
                                    <p:cond delay="0"/>
                                  </p:stCondLst>
                                  <p:childTnLst>
                                    <p:anim calcmode="lin" valueType="num">
                                      <p:cBhvr additive="base">
                                        <p:cTn id="323" dur="500"/>
                                        <p:tgtEl>
                                          <p:spTgt spid="98"/>
                                        </p:tgtEl>
                                        <p:attrNameLst>
                                          <p:attrName>ppt_x</p:attrName>
                                        </p:attrNameLst>
                                      </p:cBhvr>
                                      <p:tavLst>
                                        <p:tav tm="0">
                                          <p:val>
                                            <p:strVal val="ppt_x"/>
                                          </p:val>
                                        </p:tav>
                                        <p:tav tm="100000">
                                          <p:val>
                                            <p:strVal val="ppt_x"/>
                                          </p:val>
                                        </p:tav>
                                      </p:tavLst>
                                    </p:anim>
                                    <p:anim calcmode="lin" valueType="num">
                                      <p:cBhvr additive="base">
                                        <p:cTn id="324" dur="500"/>
                                        <p:tgtEl>
                                          <p:spTgt spid="98"/>
                                        </p:tgtEl>
                                        <p:attrNameLst>
                                          <p:attrName>ppt_y</p:attrName>
                                        </p:attrNameLst>
                                      </p:cBhvr>
                                      <p:tavLst>
                                        <p:tav tm="0">
                                          <p:val>
                                            <p:strVal val="ppt_y"/>
                                          </p:val>
                                        </p:tav>
                                        <p:tav tm="100000">
                                          <p:val>
                                            <p:strVal val="1+ppt_h/2"/>
                                          </p:val>
                                        </p:tav>
                                      </p:tavLst>
                                    </p:anim>
                                    <p:set>
                                      <p:cBhvr>
                                        <p:cTn id="325" dur="1" fill="hold">
                                          <p:stCondLst>
                                            <p:cond delay="499"/>
                                          </p:stCondLst>
                                        </p:cTn>
                                        <p:tgtEl>
                                          <p:spTgt spid="98"/>
                                        </p:tgtEl>
                                        <p:attrNameLst>
                                          <p:attrName>style.visibility</p:attrName>
                                        </p:attrNameLst>
                                      </p:cBhvr>
                                      <p:to>
                                        <p:strVal val="hidden"/>
                                      </p:to>
                                    </p:set>
                                  </p:childTnLst>
                                </p:cTn>
                              </p:par>
                              <p:par>
                                <p:cTn id="326" presetID="2" presetClass="exit" presetSubtype="4" fill="hold" grpId="2" nodeType="withEffect">
                                  <p:stCondLst>
                                    <p:cond delay="0"/>
                                  </p:stCondLst>
                                  <p:childTnLst>
                                    <p:anim calcmode="lin" valueType="num">
                                      <p:cBhvr additive="base">
                                        <p:cTn id="327" dur="500"/>
                                        <p:tgtEl>
                                          <p:spTgt spid="99"/>
                                        </p:tgtEl>
                                        <p:attrNameLst>
                                          <p:attrName>ppt_x</p:attrName>
                                        </p:attrNameLst>
                                      </p:cBhvr>
                                      <p:tavLst>
                                        <p:tav tm="0">
                                          <p:val>
                                            <p:strVal val="ppt_x"/>
                                          </p:val>
                                        </p:tav>
                                        <p:tav tm="100000">
                                          <p:val>
                                            <p:strVal val="ppt_x"/>
                                          </p:val>
                                        </p:tav>
                                      </p:tavLst>
                                    </p:anim>
                                    <p:anim calcmode="lin" valueType="num">
                                      <p:cBhvr additive="base">
                                        <p:cTn id="328" dur="500"/>
                                        <p:tgtEl>
                                          <p:spTgt spid="99"/>
                                        </p:tgtEl>
                                        <p:attrNameLst>
                                          <p:attrName>ppt_y</p:attrName>
                                        </p:attrNameLst>
                                      </p:cBhvr>
                                      <p:tavLst>
                                        <p:tav tm="0">
                                          <p:val>
                                            <p:strVal val="ppt_y"/>
                                          </p:val>
                                        </p:tav>
                                        <p:tav tm="100000">
                                          <p:val>
                                            <p:strVal val="1+ppt_h/2"/>
                                          </p:val>
                                        </p:tav>
                                      </p:tavLst>
                                    </p:anim>
                                    <p:set>
                                      <p:cBhvr>
                                        <p:cTn id="329" dur="1" fill="hold">
                                          <p:stCondLst>
                                            <p:cond delay="499"/>
                                          </p:stCondLst>
                                        </p:cTn>
                                        <p:tgtEl>
                                          <p:spTgt spid="99"/>
                                        </p:tgtEl>
                                        <p:attrNameLst>
                                          <p:attrName>style.visibility</p:attrName>
                                        </p:attrNameLst>
                                      </p:cBhvr>
                                      <p:to>
                                        <p:strVal val="hidden"/>
                                      </p:to>
                                    </p:set>
                                  </p:childTnLst>
                                </p:cTn>
                              </p:par>
                              <p:par>
                                <p:cTn id="330" presetID="2" presetClass="exit" presetSubtype="4" fill="hold" grpId="2" nodeType="withEffect">
                                  <p:stCondLst>
                                    <p:cond delay="0"/>
                                  </p:stCondLst>
                                  <p:childTnLst>
                                    <p:anim calcmode="lin" valueType="num">
                                      <p:cBhvr additive="base">
                                        <p:cTn id="331" dur="500"/>
                                        <p:tgtEl>
                                          <p:spTgt spid="100"/>
                                        </p:tgtEl>
                                        <p:attrNameLst>
                                          <p:attrName>ppt_x</p:attrName>
                                        </p:attrNameLst>
                                      </p:cBhvr>
                                      <p:tavLst>
                                        <p:tav tm="0">
                                          <p:val>
                                            <p:strVal val="ppt_x"/>
                                          </p:val>
                                        </p:tav>
                                        <p:tav tm="100000">
                                          <p:val>
                                            <p:strVal val="ppt_x"/>
                                          </p:val>
                                        </p:tav>
                                      </p:tavLst>
                                    </p:anim>
                                    <p:anim calcmode="lin" valueType="num">
                                      <p:cBhvr additive="base">
                                        <p:cTn id="332" dur="500"/>
                                        <p:tgtEl>
                                          <p:spTgt spid="100"/>
                                        </p:tgtEl>
                                        <p:attrNameLst>
                                          <p:attrName>ppt_y</p:attrName>
                                        </p:attrNameLst>
                                      </p:cBhvr>
                                      <p:tavLst>
                                        <p:tav tm="0">
                                          <p:val>
                                            <p:strVal val="ppt_y"/>
                                          </p:val>
                                        </p:tav>
                                        <p:tav tm="100000">
                                          <p:val>
                                            <p:strVal val="1+ppt_h/2"/>
                                          </p:val>
                                        </p:tav>
                                      </p:tavLst>
                                    </p:anim>
                                    <p:set>
                                      <p:cBhvr>
                                        <p:cTn id="333" dur="1" fill="hold">
                                          <p:stCondLst>
                                            <p:cond delay="499"/>
                                          </p:stCondLst>
                                        </p:cTn>
                                        <p:tgtEl>
                                          <p:spTgt spid="100"/>
                                        </p:tgtEl>
                                        <p:attrNameLst>
                                          <p:attrName>style.visibility</p:attrName>
                                        </p:attrNameLst>
                                      </p:cBhvr>
                                      <p:to>
                                        <p:strVal val="hidden"/>
                                      </p:to>
                                    </p:set>
                                  </p:childTnLst>
                                </p:cTn>
                              </p:par>
                              <p:par>
                                <p:cTn id="334" presetID="2" presetClass="exit" presetSubtype="4" fill="hold" grpId="2" nodeType="withEffect">
                                  <p:stCondLst>
                                    <p:cond delay="0"/>
                                  </p:stCondLst>
                                  <p:childTnLst>
                                    <p:anim calcmode="lin" valueType="num">
                                      <p:cBhvr additive="base">
                                        <p:cTn id="335" dur="500"/>
                                        <p:tgtEl>
                                          <p:spTgt spid="101"/>
                                        </p:tgtEl>
                                        <p:attrNameLst>
                                          <p:attrName>ppt_x</p:attrName>
                                        </p:attrNameLst>
                                      </p:cBhvr>
                                      <p:tavLst>
                                        <p:tav tm="0">
                                          <p:val>
                                            <p:strVal val="ppt_x"/>
                                          </p:val>
                                        </p:tav>
                                        <p:tav tm="100000">
                                          <p:val>
                                            <p:strVal val="ppt_x"/>
                                          </p:val>
                                        </p:tav>
                                      </p:tavLst>
                                    </p:anim>
                                    <p:anim calcmode="lin" valueType="num">
                                      <p:cBhvr additive="base">
                                        <p:cTn id="336" dur="500"/>
                                        <p:tgtEl>
                                          <p:spTgt spid="101"/>
                                        </p:tgtEl>
                                        <p:attrNameLst>
                                          <p:attrName>ppt_y</p:attrName>
                                        </p:attrNameLst>
                                      </p:cBhvr>
                                      <p:tavLst>
                                        <p:tav tm="0">
                                          <p:val>
                                            <p:strVal val="ppt_y"/>
                                          </p:val>
                                        </p:tav>
                                        <p:tav tm="100000">
                                          <p:val>
                                            <p:strVal val="1+ppt_h/2"/>
                                          </p:val>
                                        </p:tav>
                                      </p:tavLst>
                                    </p:anim>
                                    <p:set>
                                      <p:cBhvr>
                                        <p:cTn id="337" dur="1" fill="hold">
                                          <p:stCondLst>
                                            <p:cond delay="499"/>
                                          </p:stCondLst>
                                        </p:cTn>
                                        <p:tgtEl>
                                          <p:spTgt spid="101"/>
                                        </p:tgtEl>
                                        <p:attrNameLst>
                                          <p:attrName>style.visibility</p:attrName>
                                        </p:attrNameLst>
                                      </p:cBhvr>
                                      <p:to>
                                        <p:strVal val="hidden"/>
                                      </p:to>
                                    </p:set>
                                  </p:childTnLst>
                                </p:cTn>
                              </p:par>
                              <p:par>
                                <p:cTn id="338" presetID="2" presetClass="exit" presetSubtype="4" fill="hold" nodeType="withEffect">
                                  <p:stCondLst>
                                    <p:cond delay="0"/>
                                  </p:stCondLst>
                                  <p:childTnLst>
                                    <p:anim calcmode="lin" valueType="num">
                                      <p:cBhvr additive="base">
                                        <p:cTn id="339" dur="500"/>
                                        <p:tgtEl>
                                          <p:spTgt spid="102"/>
                                        </p:tgtEl>
                                        <p:attrNameLst>
                                          <p:attrName>ppt_x</p:attrName>
                                        </p:attrNameLst>
                                      </p:cBhvr>
                                      <p:tavLst>
                                        <p:tav tm="0">
                                          <p:val>
                                            <p:strVal val="ppt_x"/>
                                          </p:val>
                                        </p:tav>
                                        <p:tav tm="100000">
                                          <p:val>
                                            <p:strVal val="ppt_x"/>
                                          </p:val>
                                        </p:tav>
                                      </p:tavLst>
                                    </p:anim>
                                    <p:anim calcmode="lin" valueType="num">
                                      <p:cBhvr additive="base">
                                        <p:cTn id="340" dur="500"/>
                                        <p:tgtEl>
                                          <p:spTgt spid="102"/>
                                        </p:tgtEl>
                                        <p:attrNameLst>
                                          <p:attrName>ppt_y</p:attrName>
                                        </p:attrNameLst>
                                      </p:cBhvr>
                                      <p:tavLst>
                                        <p:tav tm="0">
                                          <p:val>
                                            <p:strVal val="ppt_y"/>
                                          </p:val>
                                        </p:tav>
                                        <p:tav tm="100000">
                                          <p:val>
                                            <p:strVal val="1+ppt_h/2"/>
                                          </p:val>
                                        </p:tav>
                                      </p:tavLst>
                                    </p:anim>
                                    <p:set>
                                      <p:cBhvr>
                                        <p:cTn id="341" dur="1" fill="hold">
                                          <p:stCondLst>
                                            <p:cond delay="499"/>
                                          </p:stCondLst>
                                        </p:cTn>
                                        <p:tgtEl>
                                          <p:spTgt spid="102"/>
                                        </p:tgtEl>
                                        <p:attrNameLst>
                                          <p:attrName>style.visibility</p:attrName>
                                        </p:attrNameLst>
                                      </p:cBhvr>
                                      <p:to>
                                        <p:strVal val="hidden"/>
                                      </p:to>
                                    </p:set>
                                  </p:childTnLst>
                                </p:cTn>
                              </p:par>
                              <p:par>
                                <p:cTn id="342" presetID="2" presetClass="exit" presetSubtype="4" fill="hold" nodeType="withEffect">
                                  <p:stCondLst>
                                    <p:cond delay="0"/>
                                  </p:stCondLst>
                                  <p:childTnLst>
                                    <p:anim calcmode="lin" valueType="num">
                                      <p:cBhvr additive="base">
                                        <p:cTn id="343" dur="500"/>
                                        <p:tgtEl>
                                          <p:spTgt spid="103"/>
                                        </p:tgtEl>
                                        <p:attrNameLst>
                                          <p:attrName>ppt_x</p:attrName>
                                        </p:attrNameLst>
                                      </p:cBhvr>
                                      <p:tavLst>
                                        <p:tav tm="0">
                                          <p:val>
                                            <p:strVal val="ppt_x"/>
                                          </p:val>
                                        </p:tav>
                                        <p:tav tm="100000">
                                          <p:val>
                                            <p:strVal val="ppt_x"/>
                                          </p:val>
                                        </p:tav>
                                      </p:tavLst>
                                    </p:anim>
                                    <p:anim calcmode="lin" valueType="num">
                                      <p:cBhvr additive="base">
                                        <p:cTn id="344" dur="500"/>
                                        <p:tgtEl>
                                          <p:spTgt spid="103"/>
                                        </p:tgtEl>
                                        <p:attrNameLst>
                                          <p:attrName>ppt_y</p:attrName>
                                        </p:attrNameLst>
                                      </p:cBhvr>
                                      <p:tavLst>
                                        <p:tav tm="0">
                                          <p:val>
                                            <p:strVal val="ppt_y"/>
                                          </p:val>
                                        </p:tav>
                                        <p:tav tm="100000">
                                          <p:val>
                                            <p:strVal val="1+ppt_h/2"/>
                                          </p:val>
                                        </p:tav>
                                      </p:tavLst>
                                    </p:anim>
                                    <p:set>
                                      <p:cBhvr>
                                        <p:cTn id="345" dur="1" fill="hold">
                                          <p:stCondLst>
                                            <p:cond delay="499"/>
                                          </p:stCondLst>
                                        </p:cTn>
                                        <p:tgtEl>
                                          <p:spTgt spid="103"/>
                                        </p:tgtEl>
                                        <p:attrNameLst>
                                          <p:attrName>style.visibility</p:attrName>
                                        </p:attrNameLst>
                                      </p:cBhvr>
                                      <p:to>
                                        <p:strVal val="hidden"/>
                                      </p:to>
                                    </p:set>
                                  </p:childTnLst>
                                </p:cTn>
                              </p:par>
                              <p:par>
                                <p:cTn id="346" presetID="2" presetClass="exit" presetSubtype="4" fill="hold" nodeType="withEffect">
                                  <p:stCondLst>
                                    <p:cond delay="0"/>
                                  </p:stCondLst>
                                  <p:childTnLst>
                                    <p:anim calcmode="lin" valueType="num">
                                      <p:cBhvr additive="base">
                                        <p:cTn id="347" dur="500"/>
                                        <p:tgtEl>
                                          <p:spTgt spid="104"/>
                                        </p:tgtEl>
                                        <p:attrNameLst>
                                          <p:attrName>ppt_x</p:attrName>
                                        </p:attrNameLst>
                                      </p:cBhvr>
                                      <p:tavLst>
                                        <p:tav tm="0">
                                          <p:val>
                                            <p:strVal val="ppt_x"/>
                                          </p:val>
                                        </p:tav>
                                        <p:tav tm="100000">
                                          <p:val>
                                            <p:strVal val="ppt_x"/>
                                          </p:val>
                                        </p:tav>
                                      </p:tavLst>
                                    </p:anim>
                                    <p:anim calcmode="lin" valueType="num">
                                      <p:cBhvr additive="base">
                                        <p:cTn id="348" dur="500"/>
                                        <p:tgtEl>
                                          <p:spTgt spid="104"/>
                                        </p:tgtEl>
                                        <p:attrNameLst>
                                          <p:attrName>ppt_y</p:attrName>
                                        </p:attrNameLst>
                                      </p:cBhvr>
                                      <p:tavLst>
                                        <p:tav tm="0">
                                          <p:val>
                                            <p:strVal val="ppt_y"/>
                                          </p:val>
                                        </p:tav>
                                        <p:tav tm="100000">
                                          <p:val>
                                            <p:strVal val="1+ppt_h/2"/>
                                          </p:val>
                                        </p:tav>
                                      </p:tavLst>
                                    </p:anim>
                                    <p:set>
                                      <p:cBhvr>
                                        <p:cTn id="349" dur="1" fill="hold">
                                          <p:stCondLst>
                                            <p:cond delay="499"/>
                                          </p:stCondLst>
                                        </p:cTn>
                                        <p:tgtEl>
                                          <p:spTgt spid="104"/>
                                        </p:tgtEl>
                                        <p:attrNameLst>
                                          <p:attrName>style.visibility</p:attrName>
                                        </p:attrNameLst>
                                      </p:cBhvr>
                                      <p:to>
                                        <p:strVal val="hidden"/>
                                      </p:to>
                                    </p:set>
                                  </p:childTnLst>
                                </p:cTn>
                              </p:par>
                              <p:par>
                                <p:cTn id="350" presetID="2" presetClass="exit" presetSubtype="4" fill="hold" nodeType="withEffect">
                                  <p:stCondLst>
                                    <p:cond delay="0"/>
                                  </p:stCondLst>
                                  <p:childTnLst>
                                    <p:anim calcmode="lin" valueType="num">
                                      <p:cBhvr additive="base">
                                        <p:cTn id="351" dur="500"/>
                                        <p:tgtEl>
                                          <p:spTgt spid="105"/>
                                        </p:tgtEl>
                                        <p:attrNameLst>
                                          <p:attrName>ppt_x</p:attrName>
                                        </p:attrNameLst>
                                      </p:cBhvr>
                                      <p:tavLst>
                                        <p:tav tm="0">
                                          <p:val>
                                            <p:strVal val="ppt_x"/>
                                          </p:val>
                                        </p:tav>
                                        <p:tav tm="100000">
                                          <p:val>
                                            <p:strVal val="ppt_x"/>
                                          </p:val>
                                        </p:tav>
                                      </p:tavLst>
                                    </p:anim>
                                    <p:anim calcmode="lin" valueType="num">
                                      <p:cBhvr additive="base">
                                        <p:cTn id="352" dur="500"/>
                                        <p:tgtEl>
                                          <p:spTgt spid="105"/>
                                        </p:tgtEl>
                                        <p:attrNameLst>
                                          <p:attrName>ppt_y</p:attrName>
                                        </p:attrNameLst>
                                      </p:cBhvr>
                                      <p:tavLst>
                                        <p:tav tm="0">
                                          <p:val>
                                            <p:strVal val="ppt_y"/>
                                          </p:val>
                                        </p:tav>
                                        <p:tav tm="100000">
                                          <p:val>
                                            <p:strVal val="1+ppt_h/2"/>
                                          </p:val>
                                        </p:tav>
                                      </p:tavLst>
                                    </p:anim>
                                    <p:set>
                                      <p:cBhvr>
                                        <p:cTn id="353" dur="1" fill="hold">
                                          <p:stCondLst>
                                            <p:cond delay="499"/>
                                          </p:stCondLst>
                                        </p:cTn>
                                        <p:tgtEl>
                                          <p:spTgt spid="105"/>
                                        </p:tgtEl>
                                        <p:attrNameLst>
                                          <p:attrName>style.visibility</p:attrName>
                                        </p:attrNameLst>
                                      </p:cBhvr>
                                      <p:to>
                                        <p:strVal val="hidden"/>
                                      </p:to>
                                    </p:set>
                                  </p:childTnLst>
                                </p:cTn>
                              </p:par>
                              <p:par>
                                <p:cTn id="354" presetID="2" presetClass="exit" presetSubtype="4" fill="hold" grpId="2" nodeType="withEffect">
                                  <p:stCondLst>
                                    <p:cond delay="0"/>
                                  </p:stCondLst>
                                  <p:childTnLst>
                                    <p:anim calcmode="lin" valueType="num">
                                      <p:cBhvr additive="base">
                                        <p:cTn id="355" dur="500"/>
                                        <p:tgtEl>
                                          <p:spTgt spid="106"/>
                                        </p:tgtEl>
                                        <p:attrNameLst>
                                          <p:attrName>ppt_x</p:attrName>
                                        </p:attrNameLst>
                                      </p:cBhvr>
                                      <p:tavLst>
                                        <p:tav tm="0">
                                          <p:val>
                                            <p:strVal val="ppt_x"/>
                                          </p:val>
                                        </p:tav>
                                        <p:tav tm="100000">
                                          <p:val>
                                            <p:strVal val="ppt_x"/>
                                          </p:val>
                                        </p:tav>
                                      </p:tavLst>
                                    </p:anim>
                                    <p:anim calcmode="lin" valueType="num">
                                      <p:cBhvr additive="base">
                                        <p:cTn id="356" dur="500"/>
                                        <p:tgtEl>
                                          <p:spTgt spid="106"/>
                                        </p:tgtEl>
                                        <p:attrNameLst>
                                          <p:attrName>ppt_y</p:attrName>
                                        </p:attrNameLst>
                                      </p:cBhvr>
                                      <p:tavLst>
                                        <p:tav tm="0">
                                          <p:val>
                                            <p:strVal val="ppt_y"/>
                                          </p:val>
                                        </p:tav>
                                        <p:tav tm="100000">
                                          <p:val>
                                            <p:strVal val="1+ppt_h/2"/>
                                          </p:val>
                                        </p:tav>
                                      </p:tavLst>
                                    </p:anim>
                                    <p:set>
                                      <p:cBhvr>
                                        <p:cTn id="357" dur="1" fill="hold">
                                          <p:stCondLst>
                                            <p:cond delay="499"/>
                                          </p:stCondLst>
                                        </p:cTn>
                                        <p:tgtEl>
                                          <p:spTgt spid="106"/>
                                        </p:tgtEl>
                                        <p:attrNameLst>
                                          <p:attrName>style.visibility</p:attrName>
                                        </p:attrNameLst>
                                      </p:cBhvr>
                                      <p:to>
                                        <p:strVal val="hidden"/>
                                      </p:to>
                                    </p:set>
                                  </p:childTnLst>
                                </p:cTn>
                              </p:par>
                              <p:par>
                                <p:cTn id="358" presetID="2" presetClass="exit" presetSubtype="4" fill="hold" grpId="2" nodeType="withEffect">
                                  <p:stCondLst>
                                    <p:cond delay="0"/>
                                  </p:stCondLst>
                                  <p:childTnLst>
                                    <p:anim calcmode="lin" valueType="num">
                                      <p:cBhvr additive="base">
                                        <p:cTn id="359" dur="500"/>
                                        <p:tgtEl>
                                          <p:spTgt spid="107"/>
                                        </p:tgtEl>
                                        <p:attrNameLst>
                                          <p:attrName>ppt_x</p:attrName>
                                        </p:attrNameLst>
                                      </p:cBhvr>
                                      <p:tavLst>
                                        <p:tav tm="0">
                                          <p:val>
                                            <p:strVal val="ppt_x"/>
                                          </p:val>
                                        </p:tav>
                                        <p:tav tm="100000">
                                          <p:val>
                                            <p:strVal val="ppt_x"/>
                                          </p:val>
                                        </p:tav>
                                      </p:tavLst>
                                    </p:anim>
                                    <p:anim calcmode="lin" valueType="num">
                                      <p:cBhvr additive="base">
                                        <p:cTn id="360" dur="500"/>
                                        <p:tgtEl>
                                          <p:spTgt spid="107"/>
                                        </p:tgtEl>
                                        <p:attrNameLst>
                                          <p:attrName>ppt_y</p:attrName>
                                        </p:attrNameLst>
                                      </p:cBhvr>
                                      <p:tavLst>
                                        <p:tav tm="0">
                                          <p:val>
                                            <p:strVal val="ppt_y"/>
                                          </p:val>
                                        </p:tav>
                                        <p:tav tm="100000">
                                          <p:val>
                                            <p:strVal val="1+ppt_h/2"/>
                                          </p:val>
                                        </p:tav>
                                      </p:tavLst>
                                    </p:anim>
                                    <p:set>
                                      <p:cBhvr>
                                        <p:cTn id="361" dur="1" fill="hold">
                                          <p:stCondLst>
                                            <p:cond delay="499"/>
                                          </p:stCondLst>
                                        </p:cTn>
                                        <p:tgtEl>
                                          <p:spTgt spid="107"/>
                                        </p:tgtEl>
                                        <p:attrNameLst>
                                          <p:attrName>style.visibility</p:attrName>
                                        </p:attrNameLst>
                                      </p:cBhvr>
                                      <p:to>
                                        <p:strVal val="hidden"/>
                                      </p:to>
                                    </p:set>
                                  </p:childTnLst>
                                </p:cTn>
                              </p:par>
                              <p:par>
                                <p:cTn id="362" presetID="2" presetClass="exit" presetSubtype="4" fill="hold" nodeType="withEffect">
                                  <p:stCondLst>
                                    <p:cond delay="0"/>
                                  </p:stCondLst>
                                  <p:childTnLst>
                                    <p:anim calcmode="lin" valueType="num">
                                      <p:cBhvr additive="base">
                                        <p:cTn id="363" dur="500"/>
                                        <p:tgtEl>
                                          <p:spTgt spid="108"/>
                                        </p:tgtEl>
                                        <p:attrNameLst>
                                          <p:attrName>ppt_x</p:attrName>
                                        </p:attrNameLst>
                                      </p:cBhvr>
                                      <p:tavLst>
                                        <p:tav tm="0">
                                          <p:val>
                                            <p:strVal val="ppt_x"/>
                                          </p:val>
                                        </p:tav>
                                        <p:tav tm="100000">
                                          <p:val>
                                            <p:strVal val="ppt_x"/>
                                          </p:val>
                                        </p:tav>
                                      </p:tavLst>
                                    </p:anim>
                                    <p:anim calcmode="lin" valueType="num">
                                      <p:cBhvr additive="base">
                                        <p:cTn id="364" dur="500"/>
                                        <p:tgtEl>
                                          <p:spTgt spid="108"/>
                                        </p:tgtEl>
                                        <p:attrNameLst>
                                          <p:attrName>ppt_y</p:attrName>
                                        </p:attrNameLst>
                                      </p:cBhvr>
                                      <p:tavLst>
                                        <p:tav tm="0">
                                          <p:val>
                                            <p:strVal val="ppt_y"/>
                                          </p:val>
                                        </p:tav>
                                        <p:tav tm="100000">
                                          <p:val>
                                            <p:strVal val="1+ppt_h/2"/>
                                          </p:val>
                                        </p:tav>
                                      </p:tavLst>
                                    </p:anim>
                                    <p:set>
                                      <p:cBhvr>
                                        <p:cTn id="365" dur="1" fill="hold">
                                          <p:stCondLst>
                                            <p:cond delay="499"/>
                                          </p:stCondLst>
                                        </p:cTn>
                                        <p:tgtEl>
                                          <p:spTgt spid="108"/>
                                        </p:tgtEl>
                                        <p:attrNameLst>
                                          <p:attrName>style.visibility</p:attrName>
                                        </p:attrNameLst>
                                      </p:cBhvr>
                                      <p:to>
                                        <p:strVal val="hidden"/>
                                      </p:to>
                                    </p:set>
                                  </p:childTnLst>
                                </p:cTn>
                              </p:par>
                              <p:par>
                                <p:cTn id="366" presetID="2" presetClass="exit" presetSubtype="4" fill="hold" nodeType="withEffect">
                                  <p:stCondLst>
                                    <p:cond delay="0"/>
                                  </p:stCondLst>
                                  <p:childTnLst>
                                    <p:anim calcmode="lin" valueType="num">
                                      <p:cBhvr additive="base">
                                        <p:cTn id="367" dur="500"/>
                                        <p:tgtEl>
                                          <p:spTgt spid="109"/>
                                        </p:tgtEl>
                                        <p:attrNameLst>
                                          <p:attrName>ppt_x</p:attrName>
                                        </p:attrNameLst>
                                      </p:cBhvr>
                                      <p:tavLst>
                                        <p:tav tm="0">
                                          <p:val>
                                            <p:strVal val="ppt_x"/>
                                          </p:val>
                                        </p:tav>
                                        <p:tav tm="100000">
                                          <p:val>
                                            <p:strVal val="ppt_x"/>
                                          </p:val>
                                        </p:tav>
                                      </p:tavLst>
                                    </p:anim>
                                    <p:anim calcmode="lin" valueType="num">
                                      <p:cBhvr additive="base">
                                        <p:cTn id="368" dur="500"/>
                                        <p:tgtEl>
                                          <p:spTgt spid="109"/>
                                        </p:tgtEl>
                                        <p:attrNameLst>
                                          <p:attrName>ppt_y</p:attrName>
                                        </p:attrNameLst>
                                      </p:cBhvr>
                                      <p:tavLst>
                                        <p:tav tm="0">
                                          <p:val>
                                            <p:strVal val="ppt_y"/>
                                          </p:val>
                                        </p:tav>
                                        <p:tav tm="100000">
                                          <p:val>
                                            <p:strVal val="1+ppt_h/2"/>
                                          </p:val>
                                        </p:tav>
                                      </p:tavLst>
                                    </p:anim>
                                    <p:set>
                                      <p:cBhvr>
                                        <p:cTn id="369" dur="1" fill="hold">
                                          <p:stCondLst>
                                            <p:cond delay="499"/>
                                          </p:stCondLst>
                                        </p:cTn>
                                        <p:tgtEl>
                                          <p:spTgt spid="109"/>
                                        </p:tgtEl>
                                        <p:attrNameLst>
                                          <p:attrName>style.visibility</p:attrName>
                                        </p:attrNameLst>
                                      </p:cBhvr>
                                      <p:to>
                                        <p:strVal val="hidden"/>
                                      </p:to>
                                    </p:set>
                                  </p:childTnLst>
                                </p:cTn>
                              </p:par>
                              <p:par>
                                <p:cTn id="370" presetID="2" presetClass="exit" presetSubtype="4" fill="hold" nodeType="withEffect">
                                  <p:stCondLst>
                                    <p:cond delay="0"/>
                                  </p:stCondLst>
                                  <p:childTnLst>
                                    <p:anim calcmode="lin" valueType="num">
                                      <p:cBhvr additive="base">
                                        <p:cTn id="371" dur="500"/>
                                        <p:tgtEl>
                                          <p:spTgt spid="110"/>
                                        </p:tgtEl>
                                        <p:attrNameLst>
                                          <p:attrName>ppt_x</p:attrName>
                                        </p:attrNameLst>
                                      </p:cBhvr>
                                      <p:tavLst>
                                        <p:tav tm="0">
                                          <p:val>
                                            <p:strVal val="ppt_x"/>
                                          </p:val>
                                        </p:tav>
                                        <p:tav tm="100000">
                                          <p:val>
                                            <p:strVal val="ppt_x"/>
                                          </p:val>
                                        </p:tav>
                                      </p:tavLst>
                                    </p:anim>
                                    <p:anim calcmode="lin" valueType="num">
                                      <p:cBhvr additive="base">
                                        <p:cTn id="372" dur="500"/>
                                        <p:tgtEl>
                                          <p:spTgt spid="110"/>
                                        </p:tgtEl>
                                        <p:attrNameLst>
                                          <p:attrName>ppt_y</p:attrName>
                                        </p:attrNameLst>
                                      </p:cBhvr>
                                      <p:tavLst>
                                        <p:tav tm="0">
                                          <p:val>
                                            <p:strVal val="ppt_y"/>
                                          </p:val>
                                        </p:tav>
                                        <p:tav tm="100000">
                                          <p:val>
                                            <p:strVal val="1+ppt_h/2"/>
                                          </p:val>
                                        </p:tav>
                                      </p:tavLst>
                                    </p:anim>
                                    <p:set>
                                      <p:cBhvr>
                                        <p:cTn id="373" dur="1" fill="hold">
                                          <p:stCondLst>
                                            <p:cond delay="499"/>
                                          </p:stCondLst>
                                        </p:cTn>
                                        <p:tgtEl>
                                          <p:spTgt spid="110"/>
                                        </p:tgtEl>
                                        <p:attrNameLst>
                                          <p:attrName>style.visibility</p:attrName>
                                        </p:attrNameLst>
                                      </p:cBhvr>
                                      <p:to>
                                        <p:strVal val="hidden"/>
                                      </p:to>
                                    </p:set>
                                  </p:childTnLst>
                                </p:cTn>
                              </p:par>
                              <p:par>
                                <p:cTn id="374" presetID="2" presetClass="exit" presetSubtype="4" fill="hold" grpId="2" nodeType="withEffect">
                                  <p:stCondLst>
                                    <p:cond delay="0"/>
                                  </p:stCondLst>
                                  <p:childTnLst>
                                    <p:anim calcmode="lin" valueType="num">
                                      <p:cBhvr additive="base">
                                        <p:cTn id="375" dur="500"/>
                                        <p:tgtEl>
                                          <p:spTgt spid="111"/>
                                        </p:tgtEl>
                                        <p:attrNameLst>
                                          <p:attrName>ppt_x</p:attrName>
                                        </p:attrNameLst>
                                      </p:cBhvr>
                                      <p:tavLst>
                                        <p:tav tm="0">
                                          <p:val>
                                            <p:strVal val="ppt_x"/>
                                          </p:val>
                                        </p:tav>
                                        <p:tav tm="100000">
                                          <p:val>
                                            <p:strVal val="ppt_x"/>
                                          </p:val>
                                        </p:tav>
                                      </p:tavLst>
                                    </p:anim>
                                    <p:anim calcmode="lin" valueType="num">
                                      <p:cBhvr additive="base">
                                        <p:cTn id="376" dur="500"/>
                                        <p:tgtEl>
                                          <p:spTgt spid="111"/>
                                        </p:tgtEl>
                                        <p:attrNameLst>
                                          <p:attrName>ppt_y</p:attrName>
                                        </p:attrNameLst>
                                      </p:cBhvr>
                                      <p:tavLst>
                                        <p:tav tm="0">
                                          <p:val>
                                            <p:strVal val="ppt_y"/>
                                          </p:val>
                                        </p:tav>
                                        <p:tav tm="100000">
                                          <p:val>
                                            <p:strVal val="1+ppt_h/2"/>
                                          </p:val>
                                        </p:tav>
                                      </p:tavLst>
                                    </p:anim>
                                    <p:set>
                                      <p:cBhvr>
                                        <p:cTn id="377" dur="1" fill="hold">
                                          <p:stCondLst>
                                            <p:cond delay="499"/>
                                          </p:stCondLst>
                                        </p:cTn>
                                        <p:tgtEl>
                                          <p:spTgt spid="111"/>
                                        </p:tgtEl>
                                        <p:attrNameLst>
                                          <p:attrName>style.visibility</p:attrName>
                                        </p:attrNameLst>
                                      </p:cBhvr>
                                      <p:to>
                                        <p:strVal val="hidden"/>
                                      </p:to>
                                    </p:set>
                                  </p:childTnLst>
                                </p:cTn>
                              </p:par>
                              <p:par>
                                <p:cTn id="378" presetID="2" presetClass="exit" presetSubtype="4" fill="hold" nodeType="withEffect">
                                  <p:stCondLst>
                                    <p:cond delay="0"/>
                                  </p:stCondLst>
                                  <p:childTnLst>
                                    <p:anim calcmode="lin" valueType="num">
                                      <p:cBhvr additive="base">
                                        <p:cTn id="379" dur="500"/>
                                        <p:tgtEl>
                                          <p:spTgt spid="112"/>
                                        </p:tgtEl>
                                        <p:attrNameLst>
                                          <p:attrName>ppt_x</p:attrName>
                                        </p:attrNameLst>
                                      </p:cBhvr>
                                      <p:tavLst>
                                        <p:tav tm="0">
                                          <p:val>
                                            <p:strVal val="ppt_x"/>
                                          </p:val>
                                        </p:tav>
                                        <p:tav tm="100000">
                                          <p:val>
                                            <p:strVal val="ppt_x"/>
                                          </p:val>
                                        </p:tav>
                                      </p:tavLst>
                                    </p:anim>
                                    <p:anim calcmode="lin" valueType="num">
                                      <p:cBhvr additive="base">
                                        <p:cTn id="380" dur="500"/>
                                        <p:tgtEl>
                                          <p:spTgt spid="112"/>
                                        </p:tgtEl>
                                        <p:attrNameLst>
                                          <p:attrName>ppt_y</p:attrName>
                                        </p:attrNameLst>
                                      </p:cBhvr>
                                      <p:tavLst>
                                        <p:tav tm="0">
                                          <p:val>
                                            <p:strVal val="ppt_y"/>
                                          </p:val>
                                        </p:tav>
                                        <p:tav tm="100000">
                                          <p:val>
                                            <p:strVal val="1+ppt_h/2"/>
                                          </p:val>
                                        </p:tav>
                                      </p:tavLst>
                                    </p:anim>
                                    <p:set>
                                      <p:cBhvr>
                                        <p:cTn id="381" dur="1" fill="hold">
                                          <p:stCondLst>
                                            <p:cond delay="499"/>
                                          </p:stCondLst>
                                        </p:cTn>
                                        <p:tgtEl>
                                          <p:spTgt spid="112"/>
                                        </p:tgtEl>
                                        <p:attrNameLst>
                                          <p:attrName>style.visibility</p:attrName>
                                        </p:attrNameLst>
                                      </p:cBhvr>
                                      <p:to>
                                        <p:strVal val="hidden"/>
                                      </p:to>
                                    </p:set>
                                  </p:childTnLst>
                                </p:cTn>
                              </p:par>
                              <p:par>
                                <p:cTn id="382" presetID="2" presetClass="exit" presetSubtype="4" fill="hold" nodeType="withEffect">
                                  <p:stCondLst>
                                    <p:cond delay="0"/>
                                  </p:stCondLst>
                                  <p:childTnLst>
                                    <p:anim calcmode="lin" valueType="num">
                                      <p:cBhvr additive="base">
                                        <p:cTn id="383" dur="500"/>
                                        <p:tgtEl>
                                          <p:spTgt spid="113"/>
                                        </p:tgtEl>
                                        <p:attrNameLst>
                                          <p:attrName>ppt_x</p:attrName>
                                        </p:attrNameLst>
                                      </p:cBhvr>
                                      <p:tavLst>
                                        <p:tav tm="0">
                                          <p:val>
                                            <p:strVal val="ppt_x"/>
                                          </p:val>
                                        </p:tav>
                                        <p:tav tm="100000">
                                          <p:val>
                                            <p:strVal val="ppt_x"/>
                                          </p:val>
                                        </p:tav>
                                      </p:tavLst>
                                    </p:anim>
                                    <p:anim calcmode="lin" valueType="num">
                                      <p:cBhvr additive="base">
                                        <p:cTn id="384" dur="500"/>
                                        <p:tgtEl>
                                          <p:spTgt spid="113"/>
                                        </p:tgtEl>
                                        <p:attrNameLst>
                                          <p:attrName>ppt_y</p:attrName>
                                        </p:attrNameLst>
                                      </p:cBhvr>
                                      <p:tavLst>
                                        <p:tav tm="0">
                                          <p:val>
                                            <p:strVal val="ppt_y"/>
                                          </p:val>
                                        </p:tav>
                                        <p:tav tm="100000">
                                          <p:val>
                                            <p:strVal val="1+ppt_h/2"/>
                                          </p:val>
                                        </p:tav>
                                      </p:tavLst>
                                    </p:anim>
                                    <p:set>
                                      <p:cBhvr>
                                        <p:cTn id="385" dur="1" fill="hold">
                                          <p:stCondLst>
                                            <p:cond delay="499"/>
                                          </p:stCondLst>
                                        </p:cTn>
                                        <p:tgtEl>
                                          <p:spTgt spid="113"/>
                                        </p:tgtEl>
                                        <p:attrNameLst>
                                          <p:attrName>style.visibility</p:attrName>
                                        </p:attrNameLst>
                                      </p:cBhvr>
                                      <p:to>
                                        <p:strVal val="hidden"/>
                                      </p:to>
                                    </p:set>
                                  </p:childTnLst>
                                </p:cTn>
                              </p:par>
                              <p:par>
                                <p:cTn id="386" presetID="2" presetClass="exit" presetSubtype="4" fill="hold" nodeType="withEffect">
                                  <p:stCondLst>
                                    <p:cond delay="0"/>
                                  </p:stCondLst>
                                  <p:childTnLst>
                                    <p:anim calcmode="lin" valueType="num">
                                      <p:cBhvr additive="base">
                                        <p:cTn id="387" dur="500"/>
                                        <p:tgtEl>
                                          <p:spTgt spid="114"/>
                                        </p:tgtEl>
                                        <p:attrNameLst>
                                          <p:attrName>ppt_x</p:attrName>
                                        </p:attrNameLst>
                                      </p:cBhvr>
                                      <p:tavLst>
                                        <p:tav tm="0">
                                          <p:val>
                                            <p:strVal val="ppt_x"/>
                                          </p:val>
                                        </p:tav>
                                        <p:tav tm="100000">
                                          <p:val>
                                            <p:strVal val="ppt_x"/>
                                          </p:val>
                                        </p:tav>
                                      </p:tavLst>
                                    </p:anim>
                                    <p:anim calcmode="lin" valueType="num">
                                      <p:cBhvr additive="base">
                                        <p:cTn id="388" dur="500"/>
                                        <p:tgtEl>
                                          <p:spTgt spid="114"/>
                                        </p:tgtEl>
                                        <p:attrNameLst>
                                          <p:attrName>ppt_y</p:attrName>
                                        </p:attrNameLst>
                                      </p:cBhvr>
                                      <p:tavLst>
                                        <p:tav tm="0">
                                          <p:val>
                                            <p:strVal val="ppt_y"/>
                                          </p:val>
                                        </p:tav>
                                        <p:tav tm="100000">
                                          <p:val>
                                            <p:strVal val="1+ppt_h/2"/>
                                          </p:val>
                                        </p:tav>
                                      </p:tavLst>
                                    </p:anim>
                                    <p:set>
                                      <p:cBhvr>
                                        <p:cTn id="389" dur="1" fill="hold">
                                          <p:stCondLst>
                                            <p:cond delay="499"/>
                                          </p:stCondLst>
                                        </p:cTn>
                                        <p:tgtEl>
                                          <p:spTgt spid="114"/>
                                        </p:tgtEl>
                                        <p:attrNameLst>
                                          <p:attrName>style.visibility</p:attrName>
                                        </p:attrNameLst>
                                      </p:cBhvr>
                                      <p:to>
                                        <p:strVal val="hidden"/>
                                      </p:to>
                                    </p:set>
                                  </p:childTnLst>
                                </p:cTn>
                              </p:par>
                              <p:par>
                                <p:cTn id="390" presetID="2" presetClass="exit" presetSubtype="4" fill="hold" grpId="2" nodeType="withEffect">
                                  <p:stCondLst>
                                    <p:cond delay="0"/>
                                  </p:stCondLst>
                                  <p:childTnLst>
                                    <p:anim calcmode="lin" valueType="num">
                                      <p:cBhvr additive="base">
                                        <p:cTn id="391" dur="500"/>
                                        <p:tgtEl>
                                          <p:spTgt spid="115"/>
                                        </p:tgtEl>
                                        <p:attrNameLst>
                                          <p:attrName>ppt_x</p:attrName>
                                        </p:attrNameLst>
                                      </p:cBhvr>
                                      <p:tavLst>
                                        <p:tav tm="0">
                                          <p:val>
                                            <p:strVal val="ppt_x"/>
                                          </p:val>
                                        </p:tav>
                                        <p:tav tm="100000">
                                          <p:val>
                                            <p:strVal val="ppt_x"/>
                                          </p:val>
                                        </p:tav>
                                      </p:tavLst>
                                    </p:anim>
                                    <p:anim calcmode="lin" valueType="num">
                                      <p:cBhvr additive="base">
                                        <p:cTn id="392" dur="500"/>
                                        <p:tgtEl>
                                          <p:spTgt spid="115"/>
                                        </p:tgtEl>
                                        <p:attrNameLst>
                                          <p:attrName>ppt_y</p:attrName>
                                        </p:attrNameLst>
                                      </p:cBhvr>
                                      <p:tavLst>
                                        <p:tav tm="0">
                                          <p:val>
                                            <p:strVal val="ppt_y"/>
                                          </p:val>
                                        </p:tav>
                                        <p:tav tm="100000">
                                          <p:val>
                                            <p:strVal val="1+ppt_h/2"/>
                                          </p:val>
                                        </p:tav>
                                      </p:tavLst>
                                    </p:anim>
                                    <p:set>
                                      <p:cBhvr>
                                        <p:cTn id="393" dur="1" fill="hold">
                                          <p:stCondLst>
                                            <p:cond delay="499"/>
                                          </p:stCondLst>
                                        </p:cTn>
                                        <p:tgtEl>
                                          <p:spTgt spid="115"/>
                                        </p:tgtEl>
                                        <p:attrNameLst>
                                          <p:attrName>style.visibility</p:attrName>
                                        </p:attrNameLst>
                                      </p:cBhvr>
                                      <p:to>
                                        <p:strVal val="hidden"/>
                                      </p:to>
                                    </p:set>
                                  </p:childTnLst>
                                </p:cTn>
                              </p:par>
                              <p:par>
                                <p:cTn id="394" presetID="2" presetClass="exit" presetSubtype="4" fill="hold" grpId="1" nodeType="withEffect">
                                  <p:stCondLst>
                                    <p:cond delay="0"/>
                                  </p:stCondLst>
                                  <p:childTnLst>
                                    <p:anim calcmode="lin" valueType="num">
                                      <p:cBhvr additive="base">
                                        <p:cTn id="395" dur="500"/>
                                        <p:tgtEl>
                                          <p:spTgt spid="116"/>
                                        </p:tgtEl>
                                        <p:attrNameLst>
                                          <p:attrName>ppt_x</p:attrName>
                                        </p:attrNameLst>
                                      </p:cBhvr>
                                      <p:tavLst>
                                        <p:tav tm="0">
                                          <p:val>
                                            <p:strVal val="ppt_x"/>
                                          </p:val>
                                        </p:tav>
                                        <p:tav tm="100000">
                                          <p:val>
                                            <p:strVal val="ppt_x"/>
                                          </p:val>
                                        </p:tav>
                                      </p:tavLst>
                                    </p:anim>
                                    <p:anim calcmode="lin" valueType="num">
                                      <p:cBhvr additive="base">
                                        <p:cTn id="396" dur="500"/>
                                        <p:tgtEl>
                                          <p:spTgt spid="116"/>
                                        </p:tgtEl>
                                        <p:attrNameLst>
                                          <p:attrName>ppt_y</p:attrName>
                                        </p:attrNameLst>
                                      </p:cBhvr>
                                      <p:tavLst>
                                        <p:tav tm="0">
                                          <p:val>
                                            <p:strVal val="ppt_y"/>
                                          </p:val>
                                        </p:tav>
                                        <p:tav tm="100000">
                                          <p:val>
                                            <p:strVal val="1+ppt_h/2"/>
                                          </p:val>
                                        </p:tav>
                                      </p:tavLst>
                                    </p:anim>
                                    <p:set>
                                      <p:cBhvr>
                                        <p:cTn id="397" dur="1" fill="hold">
                                          <p:stCondLst>
                                            <p:cond delay="499"/>
                                          </p:stCondLst>
                                        </p:cTn>
                                        <p:tgtEl>
                                          <p:spTgt spid="116"/>
                                        </p:tgtEl>
                                        <p:attrNameLst>
                                          <p:attrName>style.visibility</p:attrName>
                                        </p:attrNameLst>
                                      </p:cBhvr>
                                      <p:to>
                                        <p:strVal val="hidden"/>
                                      </p:to>
                                    </p:set>
                                  </p:childTnLst>
                                </p:cTn>
                              </p:par>
                              <p:par>
                                <p:cTn id="398" presetID="2" presetClass="exit" presetSubtype="4" fill="hold" grpId="1" nodeType="withEffect">
                                  <p:stCondLst>
                                    <p:cond delay="0"/>
                                  </p:stCondLst>
                                  <p:childTnLst>
                                    <p:anim calcmode="lin" valueType="num">
                                      <p:cBhvr additive="base">
                                        <p:cTn id="399" dur="500"/>
                                        <p:tgtEl>
                                          <p:spTgt spid="117"/>
                                        </p:tgtEl>
                                        <p:attrNameLst>
                                          <p:attrName>ppt_x</p:attrName>
                                        </p:attrNameLst>
                                      </p:cBhvr>
                                      <p:tavLst>
                                        <p:tav tm="0">
                                          <p:val>
                                            <p:strVal val="ppt_x"/>
                                          </p:val>
                                        </p:tav>
                                        <p:tav tm="100000">
                                          <p:val>
                                            <p:strVal val="ppt_x"/>
                                          </p:val>
                                        </p:tav>
                                      </p:tavLst>
                                    </p:anim>
                                    <p:anim calcmode="lin" valueType="num">
                                      <p:cBhvr additive="base">
                                        <p:cTn id="400" dur="500"/>
                                        <p:tgtEl>
                                          <p:spTgt spid="117"/>
                                        </p:tgtEl>
                                        <p:attrNameLst>
                                          <p:attrName>ppt_y</p:attrName>
                                        </p:attrNameLst>
                                      </p:cBhvr>
                                      <p:tavLst>
                                        <p:tav tm="0">
                                          <p:val>
                                            <p:strVal val="ppt_y"/>
                                          </p:val>
                                        </p:tav>
                                        <p:tav tm="100000">
                                          <p:val>
                                            <p:strVal val="1+ppt_h/2"/>
                                          </p:val>
                                        </p:tav>
                                      </p:tavLst>
                                    </p:anim>
                                    <p:set>
                                      <p:cBhvr>
                                        <p:cTn id="401" dur="1" fill="hold">
                                          <p:stCondLst>
                                            <p:cond delay="499"/>
                                          </p:stCondLst>
                                        </p:cTn>
                                        <p:tgtEl>
                                          <p:spTgt spid="117"/>
                                        </p:tgtEl>
                                        <p:attrNameLst>
                                          <p:attrName>style.visibility</p:attrName>
                                        </p:attrNameLst>
                                      </p:cBhvr>
                                      <p:to>
                                        <p:strVal val="hidden"/>
                                      </p:to>
                                    </p:set>
                                  </p:childTnLst>
                                </p:cTn>
                              </p:par>
                              <p:par>
                                <p:cTn id="402" presetID="2" presetClass="exit" presetSubtype="4" fill="hold" grpId="1" nodeType="withEffect">
                                  <p:stCondLst>
                                    <p:cond delay="0"/>
                                  </p:stCondLst>
                                  <p:childTnLst>
                                    <p:anim calcmode="lin" valueType="num">
                                      <p:cBhvr additive="base">
                                        <p:cTn id="403" dur="500"/>
                                        <p:tgtEl>
                                          <p:spTgt spid="118"/>
                                        </p:tgtEl>
                                        <p:attrNameLst>
                                          <p:attrName>ppt_x</p:attrName>
                                        </p:attrNameLst>
                                      </p:cBhvr>
                                      <p:tavLst>
                                        <p:tav tm="0">
                                          <p:val>
                                            <p:strVal val="ppt_x"/>
                                          </p:val>
                                        </p:tav>
                                        <p:tav tm="100000">
                                          <p:val>
                                            <p:strVal val="ppt_x"/>
                                          </p:val>
                                        </p:tav>
                                      </p:tavLst>
                                    </p:anim>
                                    <p:anim calcmode="lin" valueType="num">
                                      <p:cBhvr additive="base">
                                        <p:cTn id="404" dur="500"/>
                                        <p:tgtEl>
                                          <p:spTgt spid="118"/>
                                        </p:tgtEl>
                                        <p:attrNameLst>
                                          <p:attrName>ppt_y</p:attrName>
                                        </p:attrNameLst>
                                      </p:cBhvr>
                                      <p:tavLst>
                                        <p:tav tm="0">
                                          <p:val>
                                            <p:strVal val="ppt_y"/>
                                          </p:val>
                                        </p:tav>
                                        <p:tav tm="100000">
                                          <p:val>
                                            <p:strVal val="1+ppt_h/2"/>
                                          </p:val>
                                        </p:tav>
                                      </p:tavLst>
                                    </p:anim>
                                    <p:set>
                                      <p:cBhvr>
                                        <p:cTn id="405" dur="1" fill="hold">
                                          <p:stCondLst>
                                            <p:cond delay="499"/>
                                          </p:stCondLst>
                                        </p:cTn>
                                        <p:tgtEl>
                                          <p:spTgt spid="118"/>
                                        </p:tgtEl>
                                        <p:attrNameLst>
                                          <p:attrName>style.visibility</p:attrName>
                                        </p:attrNameLst>
                                      </p:cBhvr>
                                      <p:to>
                                        <p:strVal val="hidden"/>
                                      </p:to>
                                    </p:set>
                                  </p:childTnLst>
                                </p:cTn>
                              </p:par>
                            </p:childTnLst>
                          </p:cTn>
                        </p:par>
                      </p:childTnLst>
                    </p:cTn>
                  </p:par>
                  <p:par>
                    <p:cTn id="406" fill="hold">
                      <p:stCondLst>
                        <p:cond delay="indefinite"/>
                      </p:stCondLst>
                      <p:childTnLst>
                        <p:par>
                          <p:cTn id="407" fill="hold">
                            <p:stCondLst>
                              <p:cond delay="0"/>
                            </p:stCondLst>
                            <p:childTnLst>
                              <p:par>
                                <p:cTn id="408" presetID="1" presetClass="entr" presetSubtype="0" fill="hold" grpId="0" nodeType="clickEffect">
                                  <p:stCondLst>
                                    <p:cond delay="0"/>
                                  </p:stCondLst>
                                  <p:childTnLst>
                                    <p:set>
                                      <p:cBhvr>
                                        <p:cTn id="409" dur="1" fill="hold">
                                          <p:stCondLst>
                                            <p:cond delay="0"/>
                                          </p:stCondLst>
                                        </p:cTn>
                                        <p:tgtEl>
                                          <p:spTgt spid="49"/>
                                        </p:tgtEl>
                                        <p:attrNameLst>
                                          <p:attrName>style.visibility</p:attrName>
                                        </p:attrNameLst>
                                      </p:cBhvr>
                                      <p:to>
                                        <p:strVal val="visible"/>
                                      </p:to>
                                    </p:set>
                                  </p:childTnLst>
                                </p:cTn>
                              </p:par>
                            </p:childTnLst>
                          </p:cTn>
                        </p:par>
                        <p:par>
                          <p:cTn id="410" fill="hold">
                            <p:stCondLst>
                              <p:cond delay="0"/>
                            </p:stCondLst>
                            <p:childTnLst>
                              <p:par>
                                <p:cTn id="411" presetID="12" presetClass="entr" presetSubtype="2" fill="hold" grpId="0" nodeType="afterEffect">
                                  <p:stCondLst>
                                    <p:cond delay="0"/>
                                  </p:stCondLst>
                                  <p:childTnLst>
                                    <p:set>
                                      <p:cBhvr>
                                        <p:cTn id="412" dur="1" fill="hold">
                                          <p:stCondLst>
                                            <p:cond delay="0"/>
                                          </p:stCondLst>
                                        </p:cTn>
                                        <p:tgtEl>
                                          <p:spTgt spid="34"/>
                                        </p:tgtEl>
                                        <p:attrNameLst>
                                          <p:attrName>style.visibility</p:attrName>
                                        </p:attrNameLst>
                                      </p:cBhvr>
                                      <p:to>
                                        <p:strVal val="visible"/>
                                      </p:to>
                                    </p:set>
                                    <p:animEffect transition="in" filter="slide(fromRight)">
                                      <p:cBhvr>
                                        <p:cTn id="4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34" grpId="0"/>
      <p:bldP spid="36" grpId="0"/>
      <p:bldP spid="36" grpId="1"/>
      <p:bldP spid="87" grpId="0"/>
      <p:bldP spid="87" grpId="1"/>
      <p:bldP spid="88" grpId="0"/>
      <p:bldP spid="88" grpId="1"/>
      <p:bldP spid="88" grpId="2"/>
      <p:bldP spid="89" grpId="0"/>
      <p:bldP spid="89" grpId="1"/>
      <p:bldP spid="89" grpId="2"/>
      <p:bldP spid="90" grpId="0"/>
      <p:bldP spid="90" grpId="1"/>
      <p:bldP spid="90" grpId="2"/>
      <p:bldP spid="91" grpId="0" animBg="1"/>
      <p:bldP spid="91" grpId="1" animBg="1"/>
      <p:bldP spid="91" grpId="2" animBg="1"/>
      <p:bldP spid="92" grpId="0" animBg="1"/>
      <p:bldP spid="92" grpId="1" animBg="1"/>
      <p:bldP spid="92" grpId="2" animBg="1"/>
      <p:bldP spid="99" grpId="0" animBg="1"/>
      <p:bldP spid="99" grpId="1" animBg="1"/>
      <p:bldP spid="99" grpId="2" animBg="1"/>
      <p:bldP spid="100" grpId="0" animBg="1"/>
      <p:bldP spid="100" grpId="1" animBg="1"/>
      <p:bldP spid="100" grpId="2" animBg="1"/>
      <p:bldP spid="101" grpId="0" animBg="1"/>
      <p:bldP spid="101" grpId="1" animBg="1"/>
      <p:bldP spid="101" grpId="2" animBg="1"/>
      <p:bldP spid="106" grpId="0" animBg="1"/>
      <p:bldP spid="106" grpId="1" animBg="1"/>
      <p:bldP spid="106" grpId="2" animBg="1"/>
      <p:bldP spid="107" grpId="0" animBg="1"/>
      <p:bldP spid="107" grpId="1" animBg="1"/>
      <p:bldP spid="107" grpId="2" animBg="1"/>
      <p:bldP spid="111" grpId="0" animBg="1"/>
      <p:bldP spid="111" grpId="1" animBg="1"/>
      <p:bldP spid="111" grpId="2" animBg="1"/>
      <p:bldP spid="115" grpId="0" animBg="1"/>
      <p:bldP spid="115" grpId="1" animBg="1"/>
      <p:bldP spid="115" grpId="2" animBg="1"/>
      <p:bldP spid="116" grpId="0" animBg="1"/>
      <p:bldP spid="116" grpId="1" animBg="1"/>
      <p:bldP spid="117" grpId="0" animBg="1"/>
      <p:bldP spid="117" grpId="1" animBg="1"/>
      <p:bldP spid="118" grpId="0" animBg="1"/>
      <p:bldP spid="11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07504" y="944191"/>
            <a:ext cx="8640000" cy="828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 typeface="Wingdings" pitchFamily="2" charset="2"/>
              <a:buChar char="q"/>
              <a:tabLst/>
            </a:pPr>
            <a:r>
              <a:rPr lang="en-GB" altLang="ko-KR" sz="1700" dirty="0" smtClean="0">
                <a:ln>
                  <a:solidFill>
                    <a:sysClr val="windowText" lastClr="000000"/>
                  </a:solidFill>
                </a:ln>
                <a:solidFill>
                  <a:sysClr val="windowText" lastClr="000000"/>
                </a:solidFill>
                <a:latin typeface="Cambria" pitchFamily="18" charset="0"/>
                <a:cs typeface="+mn-cs"/>
              </a:rPr>
              <a:t>To enrich sulphate reducing bacteria from a mixed culture source of palm oil mill effluent (POME) through an ex-situ enrichment stage;</a:t>
            </a:r>
            <a:endParaRPr lang="en-US" altLang="ko-KR" sz="1700" dirty="0" smtClean="0">
              <a:ln>
                <a:solidFill>
                  <a:sysClr val="windowText" lastClr="000000"/>
                </a:solidFill>
              </a:ln>
              <a:solidFill>
                <a:sysClr val="windowText" lastClr="000000"/>
              </a:solidFill>
              <a:latin typeface="Cambria" pitchFamily="18" charset="0"/>
              <a:cs typeface="+mn-cs"/>
            </a:endParaRPr>
          </a:p>
        </p:txBody>
      </p:sp>
      <p:sp>
        <p:nvSpPr>
          <p:cNvPr id="46" name="Rectangle 45"/>
          <p:cNvSpPr/>
          <p:nvPr/>
        </p:nvSpPr>
        <p:spPr>
          <a:xfrm>
            <a:off x="108464" y="904558"/>
            <a:ext cx="8640000" cy="436210"/>
          </a:xfrm>
          <a:prstGeom prst="rect">
            <a:avLst/>
          </a:prstGeom>
        </p:spPr>
        <p:txBody>
          <a:bodyPr wrap="square">
            <a:spAutoFit/>
          </a:bodyPr>
          <a:lstStyle/>
          <a:p>
            <a:pPr lvl="0" algn="justLow" eaLnBrk="0" hangingPunct="0">
              <a:lnSpc>
                <a:spcPct val="150000"/>
              </a:lnSpc>
              <a:buFont typeface="Wingdings" pitchFamily="2" charset="2"/>
              <a:buChar char="q"/>
            </a:pPr>
            <a:r>
              <a:rPr lang="en-GB" altLang="ko-KR" sz="1700" dirty="0" smtClean="0">
                <a:ln>
                  <a:solidFill>
                    <a:sysClr val="windowText" lastClr="000000"/>
                  </a:solidFill>
                </a:ln>
                <a:solidFill>
                  <a:sysClr val="windowText" lastClr="000000"/>
                </a:solidFill>
                <a:latin typeface="Cambria" pitchFamily="18" charset="0"/>
              </a:rPr>
              <a:t>To characterise and analyse the bacterial community of the developed MEC </a:t>
            </a:r>
            <a:r>
              <a:rPr lang="en-GB" altLang="ko-KR" sz="1700" dirty="0" err="1" smtClean="0">
                <a:ln>
                  <a:solidFill>
                    <a:sysClr val="windowText" lastClr="000000"/>
                  </a:solidFill>
                </a:ln>
                <a:solidFill>
                  <a:sysClr val="windowText" lastClr="000000"/>
                </a:solidFill>
                <a:latin typeface="Cambria" pitchFamily="18" charset="0"/>
              </a:rPr>
              <a:t>biocathode</a:t>
            </a:r>
            <a:r>
              <a:rPr lang="en-GB" altLang="ko-KR" sz="1700" dirty="0" smtClean="0">
                <a:ln>
                  <a:solidFill>
                    <a:sysClr val="windowText" lastClr="000000"/>
                  </a:solidFill>
                </a:ln>
                <a:solidFill>
                  <a:sysClr val="windowText" lastClr="000000"/>
                </a:solidFill>
                <a:latin typeface="Cambria" pitchFamily="18" charset="0"/>
              </a:rPr>
              <a:t>. </a:t>
            </a:r>
          </a:p>
        </p:txBody>
      </p:sp>
      <p:sp>
        <p:nvSpPr>
          <p:cNvPr id="47" name="Rectangle 46"/>
          <p:cNvSpPr/>
          <p:nvPr/>
        </p:nvSpPr>
        <p:spPr>
          <a:xfrm>
            <a:off x="108464" y="904558"/>
            <a:ext cx="8640000" cy="436210"/>
          </a:xfrm>
          <a:prstGeom prst="rect">
            <a:avLst/>
          </a:prstGeom>
        </p:spPr>
        <p:txBody>
          <a:bodyPr wrap="square">
            <a:spAutoFit/>
          </a:bodyPr>
          <a:lstStyle/>
          <a:p>
            <a:pPr lvl="0" algn="justLow" eaLnBrk="0" hangingPunct="0">
              <a:lnSpc>
                <a:spcPct val="150000"/>
              </a:lnSpc>
              <a:buFont typeface="Wingdings" pitchFamily="2" charset="2"/>
              <a:buChar char="q"/>
            </a:pPr>
            <a:r>
              <a:rPr lang="en-GB" altLang="ko-KR" sz="1700" dirty="0" smtClean="0">
                <a:ln>
                  <a:solidFill>
                    <a:sysClr val="windowText" lastClr="000000"/>
                  </a:solidFill>
                </a:ln>
                <a:solidFill>
                  <a:sysClr val="windowText" lastClr="000000"/>
                </a:solidFill>
                <a:latin typeface="Cambria" pitchFamily="18" charset="0"/>
              </a:rPr>
              <a:t>To establish a full biological two-chamber MEC setup and to evaluate the performance; </a:t>
            </a:r>
            <a:endParaRPr lang="en-US" altLang="ko-KR" sz="1700" dirty="0" smtClean="0">
              <a:ln>
                <a:solidFill>
                  <a:sysClr val="windowText" lastClr="000000"/>
                </a:solidFill>
              </a:ln>
              <a:solidFill>
                <a:sysClr val="windowText" lastClr="000000"/>
              </a:solidFill>
              <a:latin typeface="Cambria" pitchFamily="18" charset="0"/>
            </a:endParaRPr>
          </a:p>
        </p:txBody>
      </p:sp>
      <p:sp>
        <p:nvSpPr>
          <p:cNvPr id="48" name="Rectangle 47"/>
          <p:cNvSpPr/>
          <p:nvPr/>
        </p:nvSpPr>
        <p:spPr>
          <a:xfrm>
            <a:off x="107504" y="908720"/>
            <a:ext cx="8640000" cy="828625"/>
          </a:xfrm>
          <a:prstGeom prst="rect">
            <a:avLst/>
          </a:prstGeom>
        </p:spPr>
        <p:txBody>
          <a:bodyPr wrap="square">
            <a:spAutoFit/>
          </a:bodyPr>
          <a:lstStyle/>
          <a:p>
            <a:pPr lvl="0" algn="justLow" eaLnBrk="0" hangingPunct="0">
              <a:lnSpc>
                <a:spcPct val="150000"/>
              </a:lnSpc>
              <a:buFont typeface="Wingdings" pitchFamily="2" charset="2"/>
              <a:buChar char="q"/>
            </a:pPr>
            <a:r>
              <a:rPr lang="en-GB" altLang="ko-KR" sz="1700" dirty="0" smtClean="0">
                <a:ln>
                  <a:solidFill>
                    <a:sysClr val="windowText" lastClr="000000"/>
                  </a:solidFill>
                </a:ln>
                <a:solidFill>
                  <a:sysClr val="windowText" lastClr="000000"/>
                </a:solidFill>
                <a:latin typeface="Cambria" pitchFamily="18" charset="0"/>
              </a:rPr>
              <a:t>To assess the anode mode of operation in a conventional two-chamber MFC and to evaluate the performance of the application further in running a full biological MEC setup;</a:t>
            </a:r>
            <a:endParaRPr lang="en-US" altLang="ko-KR" sz="1700" dirty="0" smtClean="0">
              <a:ln>
                <a:solidFill>
                  <a:sysClr val="windowText" lastClr="000000"/>
                </a:solidFill>
              </a:ln>
              <a:solidFill>
                <a:sysClr val="windowText" lastClr="000000"/>
              </a:solidFill>
              <a:latin typeface="Cambria" pitchFamily="18" charset="0"/>
            </a:endParaRPr>
          </a:p>
        </p:txBody>
      </p:sp>
      <p:sp>
        <p:nvSpPr>
          <p:cNvPr id="49" name="Rectangle 48"/>
          <p:cNvSpPr/>
          <p:nvPr/>
        </p:nvSpPr>
        <p:spPr>
          <a:xfrm>
            <a:off x="108464" y="911816"/>
            <a:ext cx="8640000" cy="1221040"/>
          </a:xfrm>
          <a:prstGeom prst="rect">
            <a:avLst/>
          </a:prstGeom>
        </p:spPr>
        <p:txBody>
          <a:bodyPr wrap="square">
            <a:spAutoFit/>
          </a:bodyPr>
          <a:lstStyle/>
          <a:p>
            <a:pPr lvl="0" algn="justLow" eaLnBrk="0" hangingPunct="0">
              <a:lnSpc>
                <a:spcPct val="150000"/>
              </a:lnSpc>
              <a:buFont typeface="Wingdings" pitchFamily="2" charset="2"/>
              <a:buChar char="q"/>
            </a:pPr>
            <a:r>
              <a:rPr lang="en-GB" altLang="ko-KR" sz="1700" dirty="0" smtClean="0">
                <a:ln>
                  <a:solidFill>
                    <a:sysClr val="windowText" lastClr="000000"/>
                  </a:solidFill>
                </a:ln>
                <a:solidFill>
                  <a:sysClr val="windowText" lastClr="000000"/>
                </a:solidFill>
                <a:latin typeface="Cambria" pitchFamily="18" charset="0"/>
              </a:rPr>
              <a:t>To evaluate the effective parameters to enhance the hydrogen production rate over a long-term operation in the efficient MEC </a:t>
            </a:r>
            <a:r>
              <a:rPr lang="en-GB" altLang="ko-KR" sz="1700" dirty="0" err="1" smtClean="0">
                <a:ln>
                  <a:solidFill>
                    <a:sysClr val="windowText" lastClr="000000"/>
                  </a:solidFill>
                </a:ln>
                <a:solidFill>
                  <a:sysClr val="windowText" lastClr="000000"/>
                </a:solidFill>
                <a:latin typeface="Cambria" pitchFamily="18" charset="0"/>
              </a:rPr>
              <a:t>biocathode</a:t>
            </a:r>
            <a:r>
              <a:rPr lang="en-GB" altLang="ko-KR" sz="1700" dirty="0" smtClean="0">
                <a:ln>
                  <a:solidFill>
                    <a:sysClr val="windowText" lastClr="000000"/>
                  </a:solidFill>
                </a:ln>
                <a:solidFill>
                  <a:sysClr val="windowText" lastClr="000000"/>
                </a:solidFill>
                <a:latin typeface="Cambria" pitchFamily="18" charset="0"/>
              </a:rPr>
              <a:t> configuration and to measure the performance and efficiency of the MEC </a:t>
            </a:r>
            <a:r>
              <a:rPr lang="en-GB" altLang="ko-KR" sz="1700" dirty="0" err="1" smtClean="0">
                <a:ln>
                  <a:solidFill>
                    <a:sysClr val="windowText" lastClr="000000"/>
                  </a:solidFill>
                </a:ln>
                <a:solidFill>
                  <a:sysClr val="windowText" lastClr="000000"/>
                </a:solidFill>
                <a:latin typeface="Cambria" pitchFamily="18" charset="0"/>
              </a:rPr>
              <a:t>biocathode</a:t>
            </a:r>
            <a:r>
              <a:rPr lang="en-GB" altLang="ko-KR" sz="1700" dirty="0" smtClean="0">
                <a:ln>
                  <a:solidFill>
                    <a:sysClr val="windowText" lastClr="000000"/>
                  </a:solidFill>
                </a:ln>
                <a:solidFill>
                  <a:sysClr val="windowText" lastClr="000000"/>
                </a:solidFill>
                <a:latin typeface="Cambria" pitchFamily="18" charset="0"/>
              </a:rPr>
              <a:t> from an electrochemical perspective;</a:t>
            </a:r>
            <a:endParaRPr lang="en-US" altLang="ko-KR" sz="1700" dirty="0" smtClean="0">
              <a:ln>
                <a:solidFill>
                  <a:sysClr val="windowText" lastClr="000000"/>
                </a:solidFill>
              </a:ln>
              <a:solidFill>
                <a:sysClr val="windowText" lastClr="000000"/>
              </a:solidFill>
              <a:latin typeface="Cambria" pitchFamily="18" charset="0"/>
            </a:endParaRPr>
          </a:p>
        </p:txBody>
      </p:sp>
      <p:sp>
        <p:nvSpPr>
          <p:cNvPr id="50" name="Rectangle 49"/>
          <p:cNvSpPr/>
          <p:nvPr/>
        </p:nvSpPr>
        <p:spPr>
          <a:xfrm>
            <a:off x="107504" y="872183"/>
            <a:ext cx="8640000" cy="828625"/>
          </a:xfrm>
          <a:prstGeom prst="rect">
            <a:avLst/>
          </a:prstGeom>
        </p:spPr>
        <p:txBody>
          <a:bodyPr wrap="square">
            <a:spAutoFit/>
          </a:bodyPr>
          <a:lstStyle/>
          <a:p>
            <a:pPr lvl="0" algn="justLow" eaLnBrk="0" hangingPunct="0">
              <a:lnSpc>
                <a:spcPct val="150000"/>
              </a:lnSpc>
              <a:buFont typeface="Wingdings" pitchFamily="2" charset="2"/>
              <a:buChar char="q"/>
            </a:pPr>
            <a:r>
              <a:rPr lang="en-GB" altLang="ko-KR" sz="1700" dirty="0" smtClean="0">
                <a:ln>
                  <a:solidFill>
                    <a:sysClr val="windowText" lastClr="000000"/>
                  </a:solidFill>
                </a:ln>
                <a:solidFill>
                  <a:sysClr val="windowText" lastClr="000000"/>
                </a:solidFill>
                <a:latin typeface="Cambria" pitchFamily="18" charset="0"/>
              </a:rPr>
              <a:t>To enrich the </a:t>
            </a:r>
            <a:r>
              <a:rPr lang="en-GB" altLang="ko-KR" sz="1700" dirty="0" err="1" smtClean="0">
                <a:ln>
                  <a:solidFill>
                    <a:sysClr val="windowText" lastClr="000000"/>
                  </a:solidFill>
                </a:ln>
                <a:solidFill>
                  <a:sysClr val="windowText" lastClr="000000"/>
                </a:solidFill>
                <a:latin typeface="Cambria" pitchFamily="18" charset="0"/>
              </a:rPr>
              <a:t>biocathode</a:t>
            </a:r>
            <a:r>
              <a:rPr lang="en-GB" altLang="ko-KR" sz="1700" dirty="0" smtClean="0">
                <a:ln>
                  <a:solidFill>
                    <a:sysClr val="windowText" lastClr="000000"/>
                  </a:solidFill>
                </a:ln>
                <a:solidFill>
                  <a:sysClr val="windowText" lastClr="000000"/>
                </a:solidFill>
                <a:latin typeface="Cambria" pitchFamily="18" charset="0"/>
              </a:rPr>
              <a:t> in two-half biological MFC-MEC and MEC origin (MEC-O) configuration setups through an in-situ enrichment stage; </a:t>
            </a:r>
            <a:endParaRPr lang="en-US" altLang="ko-KR" sz="1700" dirty="0" smtClean="0">
              <a:ln>
                <a:solidFill>
                  <a:sysClr val="windowText" lastClr="000000"/>
                </a:solidFill>
              </a:ln>
              <a:solidFill>
                <a:sysClr val="windowText" lastClr="000000"/>
              </a:solidFill>
              <a:latin typeface="Cambria" pitchFamily="18" charset="0"/>
            </a:endParaRPr>
          </a:p>
        </p:txBody>
      </p:sp>
      <p:sp>
        <p:nvSpPr>
          <p:cNvPr id="25601" name="Rectangle 1"/>
          <p:cNvSpPr>
            <a:spLocks noChangeArrowheads="1"/>
          </p:cNvSpPr>
          <p:nvPr/>
        </p:nvSpPr>
        <p:spPr bwMode="auto">
          <a:xfrm>
            <a:off x="684368" y="2348880"/>
            <a:ext cx="7200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lang="en-GB" altLang="ko-KR" dirty="0" smtClean="0">
                <a:ln>
                  <a:solidFill>
                    <a:schemeClr val="accent5">
                      <a:lumMod val="75000"/>
                    </a:schemeClr>
                  </a:solidFill>
                </a:ln>
                <a:solidFill>
                  <a:sysClr val="windowText" lastClr="000000"/>
                </a:solidFill>
                <a:latin typeface="Cambria" pitchFamily="18" charset="0"/>
                <a:cs typeface="+mn-cs"/>
              </a:rPr>
              <a:t>The anode mode of operation was studied in a conventional MFC system to evaluate a simple and efficient operational mode for further establishment of a full biological MEC and to contribute to making the BES applicable in industrial and municipal facilities. Conventional batch and continuous modes of operation were compared with the recirculation batch mode of operation. Respective analyses were applied to assess the efficient operational mode. </a:t>
            </a:r>
          </a:p>
        </p:txBody>
      </p:sp>
      <p:sp>
        <p:nvSpPr>
          <p:cNvPr id="52" name="Rectangle 1"/>
          <p:cNvSpPr>
            <a:spLocks noChangeArrowheads="1"/>
          </p:cNvSpPr>
          <p:nvPr/>
        </p:nvSpPr>
        <p:spPr bwMode="auto">
          <a:xfrm>
            <a:off x="684368" y="2383720"/>
            <a:ext cx="7200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a:buFontTx/>
              <a:buChar char="•"/>
            </a:pPr>
            <a:r>
              <a:rPr lang="en-GB" altLang="ko-KR" dirty="0" smtClean="0">
                <a:ln>
                  <a:solidFill>
                    <a:schemeClr val="accent5">
                      <a:lumMod val="75000"/>
                    </a:schemeClr>
                  </a:solidFill>
                </a:ln>
                <a:solidFill>
                  <a:sysClr val="windowText" lastClr="000000"/>
                </a:solidFill>
                <a:latin typeface="Cambria" pitchFamily="18" charset="0"/>
                <a:cs typeface="+mn-cs"/>
              </a:rPr>
              <a:t>SRB enrichment from a mixed culture source. The SRB were initially enriched over H2, CO2 and sulphate from a POME mixed culture source through an ex-situ enrichment stage. The sulphate content was monitored continuously over the ex-situ enrichment stage. </a:t>
            </a:r>
            <a:endParaRPr lang="en-US" altLang="ko-KR" dirty="0" smtClean="0">
              <a:ln>
                <a:solidFill>
                  <a:schemeClr val="accent5">
                    <a:lumMod val="75000"/>
                  </a:schemeClr>
                </a:solidFill>
              </a:ln>
              <a:solidFill>
                <a:sysClr val="windowText" lastClr="000000"/>
              </a:solidFill>
              <a:latin typeface="Cambria" pitchFamily="18" charset="0"/>
              <a:cs typeface="+mn-cs"/>
            </a:endParaRPr>
          </a:p>
          <a:p>
            <a:pPr marL="0" marR="0" lvl="0" indent="0" algn="justLow" defTabSz="914400" rtl="0" eaLnBrk="1" fontAlgn="base" latinLnBrk="0" hangingPunct="1">
              <a:lnSpc>
                <a:spcPct val="100000"/>
              </a:lnSpc>
              <a:spcBef>
                <a:spcPct val="0"/>
              </a:spcBef>
              <a:spcAft>
                <a:spcPct val="0"/>
              </a:spcAft>
              <a:buClrTx/>
              <a:buSzTx/>
              <a:buFontTx/>
              <a:buChar char="•"/>
              <a:tabLst/>
            </a:pPr>
            <a:endParaRPr lang="en-GB" altLang="ko-KR" dirty="0" smtClean="0">
              <a:ln>
                <a:solidFill>
                  <a:schemeClr val="accent5">
                    <a:lumMod val="75000"/>
                  </a:schemeClr>
                </a:solidFill>
              </a:ln>
              <a:solidFill>
                <a:sysClr val="windowText" lastClr="000000"/>
              </a:solidFill>
              <a:latin typeface="Cambria" pitchFamily="18" charset="0"/>
              <a:cs typeface="+mn-cs"/>
            </a:endParaRPr>
          </a:p>
        </p:txBody>
      </p:sp>
      <p:sp>
        <p:nvSpPr>
          <p:cNvPr id="25607" name="Rectangle 7"/>
          <p:cNvSpPr>
            <a:spLocks noChangeArrowheads="1"/>
          </p:cNvSpPr>
          <p:nvPr/>
        </p:nvSpPr>
        <p:spPr bwMode="auto">
          <a:xfrm>
            <a:off x="683568" y="2354397"/>
            <a:ext cx="7200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lang="en-GB" altLang="ko-KR" dirty="0" smtClean="0">
                <a:ln>
                  <a:solidFill>
                    <a:schemeClr val="accent5">
                      <a:lumMod val="75000"/>
                    </a:schemeClr>
                  </a:solidFill>
                </a:ln>
                <a:solidFill>
                  <a:sysClr val="windowText" lastClr="000000"/>
                </a:solidFill>
                <a:latin typeface="Cambria" pitchFamily="18" charset="0"/>
                <a:cs typeface="+mn-cs"/>
              </a:rPr>
              <a:t>In-situ SRB-based </a:t>
            </a:r>
            <a:r>
              <a:rPr lang="en-GB" altLang="ko-KR" dirty="0" err="1" smtClean="0">
                <a:ln>
                  <a:solidFill>
                    <a:schemeClr val="accent5">
                      <a:lumMod val="75000"/>
                    </a:schemeClr>
                  </a:solidFill>
                </a:ln>
                <a:solidFill>
                  <a:sysClr val="windowText" lastClr="000000"/>
                </a:solidFill>
                <a:latin typeface="Cambria" pitchFamily="18" charset="0"/>
                <a:cs typeface="+mn-cs"/>
              </a:rPr>
              <a:t>biocathode</a:t>
            </a:r>
            <a:r>
              <a:rPr lang="en-GB" altLang="ko-KR" dirty="0" smtClean="0">
                <a:ln>
                  <a:solidFill>
                    <a:schemeClr val="accent5">
                      <a:lumMod val="75000"/>
                    </a:schemeClr>
                  </a:solidFill>
                </a:ln>
                <a:solidFill>
                  <a:sysClr val="windowText" lastClr="000000"/>
                </a:solidFill>
                <a:latin typeface="Cambria" pitchFamily="18" charset="0"/>
                <a:cs typeface="+mn-cs"/>
              </a:rPr>
              <a:t> MEC enrichment. The in-situ stage was performed by transferring the ex-situ enriched culture to the </a:t>
            </a:r>
            <a:r>
              <a:rPr lang="en-GB" altLang="ko-KR" dirty="0" err="1" smtClean="0">
                <a:ln>
                  <a:solidFill>
                    <a:schemeClr val="accent5">
                      <a:lumMod val="75000"/>
                    </a:schemeClr>
                  </a:solidFill>
                </a:ln>
                <a:solidFill>
                  <a:sysClr val="windowText" lastClr="000000"/>
                </a:solidFill>
                <a:latin typeface="Cambria" pitchFamily="18" charset="0"/>
                <a:cs typeface="+mn-cs"/>
              </a:rPr>
              <a:t>MECs</a:t>
            </a:r>
            <a:r>
              <a:rPr lang="en-GB" altLang="ko-KR" dirty="0" smtClean="0">
                <a:ln>
                  <a:solidFill>
                    <a:schemeClr val="accent5">
                      <a:lumMod val="75000"/>
                    </a:schemeClr>
                  </a:solidFill>
                </a:ln>
                <a:solidFill>
                  <a:sysClr val="windowText" lastClr="000000"/>
                </a:solidFill>
                <a:latin typeface="Cambria" pitchFamily="18" charset="0"/>
                <a:cs typeface="+mn-cs"/>
              </a:rPr>
              <a:t>. Two known, half biological configurations of MFC-MEC and MEC-O </a:t>
            </a:r>
            <a:r>
              <a:rPr lang="en-GB" altLang="ko-KR" dirty="0" err="1" smtClean="0">
                <a:ln>
                  <a:solidFill>
                    <a:schemeClr val="accent5">
                      <a:lumMod val="75000"/>
                    </a:schemeClr>
                  </a:solidFill>
                </a:ln>
                <a:solidFill>
                  <a:sysClr val="windowText" lastClr="000000"/>
                </a:solidFill>
                <a:latin typeface="Cambria" pitchFamily="18" charset="0"/>
                <a:cs typeface="+mn-cs"/>
              </a:rPr>
              <a:t>biocathodes</a:t>
            </a:r>
            <a:r>
              <a:rPr lang="en-GB" altLang="ko-KR" dirty="0" smtClean="0">
                <a:ln>
                  <a:solidFill>
                    <a:schemeClr val="accent5">
                      <a:lumMod val="75000"/>
                    </a:schemeClr>
                  </a:solidFill>
                </a:ln>
                <a:solidFill>
                  <a:sysClr val="windowText" lastClr="000000"/>
                </a:solidFill>
                <a:latin typeface="Cambria" pitchFamily="18" charset="0"/>
                <a:cs typeface="+mn-cs"/>
              </a:rPr>
              <a:t> were established, monitored and compared based on their hydrogen production rate at this stage. </a:t>
            </a:r>
          </a:p>
        </p:txBody>
      </p:sp>
      <p:sp>
        <p:nvSpPr>
          <p:cNvPr id="25608" name="Rectangle 8"/>
          <p:cNvSpPr>
            <a:spLocks noChangeArrowheads="1"/>
          </p:cNvSpPr>
          <p:nvPr/>
        </p:nvSpPr>
        <p:spPr bwMode="auto">
          <a:xfrm>
            <a:off x="683568" y="2348880"/>
            <a:ext cx="7200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lang="en-GB" altLang="ko-KR" dirty="0" smtClean="0">
                <a:ln>
                  <a:solidFill>
                    <a:schemeClr val="accent5">
                      <a:lumMod val="75000"/>
                    </a:schemeClr>
                  </a:solidFill>
                </a:ln>
                <a:solidFill>
                  <a:sysClr val="windowText" lastClr="000000"/>
                </a:solidFill>
                <a:latin typeface="Cambria" pitchFamily="18" charset="0"/>
                <a:cs typeface="+mn-cs"/>
              </a:rPr>
              <a:t>The </a:t>
            </a:r>
            <a:r>
              <a:rPr lang="en-GB" altLang="ko-KR" dirty="0" err="1" smtClean="0">
                <a:ln>
                  <a:solidFill>
                    <a:schemeClr val="accent5">
                      <a:lumMod val="75000"/>
                    </a:schemeClr>
                  </a:solidFill>
                </a:ln>
                <a:solidFill>
                  <a:sysClr val="windowText" lastClr="000000"/>
                </a:solidFill>
                <a:latin typeface="Cambria" pitchFamily="18" charset="0"/>
                <a:cs typeface="+mn-cs"/>
              </a:rPr>
              <a:t>biocathode</a:t>
            </a:r>
            <a:r>
              <a:rPr lang="en-GB" altLang="ko-KR" dirty="0" smtClean="0">
                <a:ln>
                  <a:solidFill>
                    <a:schemeClr val="accent5">
                      <a:lumMod val="75000"/>
                    </a:schemeClr>
                  </a:solidFill>
                </a:ln>
                <a:solidFill>
                  <a:sysClr val="windowText" lastClr="000000"/>
                </a:solidFill>
                <a:latin typeface="Cambria" pitchFamily="18" charset="0"/>
                <a:cs typeface="+mn-cs"/>
              </a:rPr>
              <a:t> in-situ enrichment process was studied concerning the effective parameters, e.g. the sulphate content of the </a:t>
            </a:r>
            <a:r>
              <a:rPr lang="en-GB" altLang="ko-KR" dirty="0" err="1" smtClean="0">
                <a:ln>
                  <a:solidFill>
                    <a:schemeClr val="accent5">
                      <a:lumMod val="75000"/>
                    </a:schemeClr>
                  </a:solidFill>
                </a:ln>
                <a:solidFill>
                  <a:sysClr val="windowText" lastClr="000000"/>
                </a:solidFill>
                <a:latin typeface="Cambria" pitchFamily="18" charset="0"/>
                <a:cs typeface="+mn-cs"/>
              </a:rPr>
              <a:t>cathodic</a:t>
            </a:r>
            <a:r>
              <a:rPr lang="en-GB" altLang="ko-KR" dirty="0" smtClean="0">
                <a:ln>
                  <a:solidFill>
                    <a:schemeClr val="accent5">
                      <a:lumMod val="75000"/>
                    </a:schemeClr>
                  </a:solidFill>
                </a:ln>
                <a:solidFill>
                  <a:sysClr val="windowText" lastClr="000000"/>
                </a:solidFill>
                <a:latin typeface="Cambria" pitchFamily="18" charset="0"/>
                <a:cs typeface="+mn-cs"/>
              </a:rPr>
              <a:t> medium and pH, by using the more efficient configuration (of the previous stage), to enhance the performance of the </a:t>
            </a:r>
            <a:r>
              <a:rPr lang="en-GB" altLang="ko-KR" dirty="0" err="1" smtClean="0">
                <a:ln>
                  <a:solidFill>
                    <a:schemeClr val="accent5">
                      <a:lumMod val="75000"/>
                    </a:schemeClr>
                  </a:solidFill>
                </a:ln>
                <a:solidFill>
                  <a:sysClr val="windowText" lastClr="000000"/>
                </a:solidFill>
                <a:latin typeface="Cambria" pitchFamily="18" charset="0"/>
                <a:cs typeface="+mn-cs"/>
              </a:rPr>
              <a:t>biocathode</a:t>
            </a:r>
            <a:r>
              <a:rPr lang="en-GB" altLang="ko-KR" dirty="0" smtClean="0">
                <a:ln>
                  <a:solidFill>
                    <a:schemeClr val="accent5">
                      <a:lumMod val="75000"/>
                    </a:schemeClr>
                  </a:solidFill>
                </a:ln>
                <a:solidFill>
                  <a:sysClr val="windowText" lastClr="000000"/>
                </a:solidFill>
                <a:latin typeface="Cambria" pitchFamily="18" charset="0"/>
                <a:cs typeface="+mn-cs"/>
              </a:rPr>
              <a:t> MEC. Consequently, linear sweep </a:t>
            </a:r>
            <a:r>
              <a:rPr lang="en-GB" altLang="ko-KR" dirty="0" err="1" smtClean="0">
                <a:ln>
                  <a:solidFill>
                    <a:schemeClr val="accent5">
                      <a:lumMod val="75000"/>
                    </a:schemeClr>
                  </a:solidFill>
                </a:ln>
                <a:solidFill>
                  <a:sysClr val="windowText" lastClr="000000"/>
                </a:solidFill>
                <a:latin typeface="Cambria" pitchFamily="18" charset="0"/>
                <a:cs typeface="+mn-cs"/>
              </a:rPr>
              <a:t>voltammetry</a:t>
            </a:r>
            <a:r>
              <a:rPr lang="en-GB" altLang="ko-KR" dirty="0" smtClean="0">
                <a:ln>
                  <a:solidFill>
                    <a:schemeClr val="accent5">
                      <a:lumMod val="75000"/>
                    </a:schemeClr>
                  </a:solidFill>
                </a:ln>
                <a:solidFill>
                  <a:sysClr val="windowText" lastClr="000000"/>
                </a:solidFill>
                <a:latin typeface="Cambria" pitchFamily="18" charset="0"/>
                <a:cs typeface="+mn-cs"/>
              </a:rPr>
              <a:t> (LSV) and electrochemical impedance spectroscopy (EIS) tests were carried out to study the onset potential of the HER and the </a:t>
            </a:r>
            <a:r>
              <a:rPr lang="en-GB" altLang="ko-KR" dirty="0" err="1" smtClean="0">
                <a:ln>
                  <a:solidFill>
                    <a:schemeClr val="accent5">
                      <a:lumMod val="75000"/>
                    </a:schemeClr>
                  </a:solidFill>
                </a:ln>
                <a:solidFill>
                  <a:sysClr val="windowText" lastClr="000000"/>
                </a:solidFill>
                <a:latin typeface="Cambria" pitchFamily="18" charset="0"/>
                <a:cs typeface="+mn-cs"/>
              </a:rPr>
              <a:t>cathodic</a:t>
            </a:r>
            <a:r>
              <a:rPr lang="en-GB" altLang="ko-KR" dirty="0" smtClean="0">
                <a:ln>
                  <a:solidFill>
                    <a:schemeClr val="accent5">
                      <a:lumMod val="75000"/>
                    </a:schemeClr>
                  </a:solidFill>
                </a:ln>
                <a:solidFill>
                  <a:sysClr val="windowText" lastClr="000000"/>
                </a:solidFill>
                <a:latin typeface="Cambria" pitchFamily="18" charset="0"/>
                <a:cs typeface="+mn-cs"/>
              </a:rPr>
              <a:t> charge transfer resistance in the developed </a:t>
            </a:r>
            <a:r>
              <a:rPr lang="en-GB" altLang="ko-KR" dirty="0" err="1" smtClean="0">
                <a:ln>
                  <a:solidFill>
                    <a:schemeClr val="accent5">
                      <a:lumMod val="75000"/>
                    </a:schemeClr>
                  </a:solidFill>
                </a:ln>
                <a:solidFill>
                  <a:sysClr val="windowText" lastClr="000000"/>
                </a:solidFill>
                <a:latin typeface="Cambria" pitchFamily="18" charset="0"/>
                <a:cs typeface="+mn-cs"/>
              </a:rPr>
              <a:t>biocathode</a:t>
            </a:r>
            <a:r>
              <a:rPr lang="en-GB" altLang="ko-KR" dirty="0" smtClean="0">
                <a:ln>
                  <a:solidFill>
                    <a:schemeClr val="accent5">
                      <a:lumMod val="75000"/>
                    </a:schemeClr>
                  </a:solidFill>
                </a:ln>
                <a:solidFill>
                  <a:sysClr val="windowText" lastClr="000000"/>
                </a:solidFill>
                <a:latin typeface="Cambria" pitchFamily="18" charset="0"/>
                <a:cs typeface="+mn-cs"/>
              </a:rPr>
              <a:t> systems, respectively. </a:t>
            </a:r>
          </a:p>
        </p:txBody>
      </p:sp>
      <p:sp>
        <p:nvSpPr>
          <p:cNvPr id="25609" name="Rectangle 9"/>
          <p:cNvSpPr>
            <a:spLocks noChangeArrowheads="1"/>
          </p:cNvSpPr>
          <p:nvPr/>
        </p:nvSpPr>
        <p:spPr bwMode="auto">
          <a:xfrm>
            <a:off x="467544" y="1911315"/>
            <a:ext cx="813690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lang="en-GB" altLang="ko-KR" dirty="0" smtClean="0">
                <a:ln>
                  <a:solidFill>
                    <a:schemeClr val="accent5">
                      <a:lumMod val="75000"/>
                    </a:schemeClr>
                  </a:solidFill>
                </a:ln>
                <a:solidFill>
                  <a:sysClr val="windowText" lastClr="000000"/>
                </a:solidFill>
                <a:latin typeface="Cambria" pitchFamily="18" charset="0"/>
                <a:cs typeface="+mn-cs"/>
              </a:rPr>
              <a:t>A full biological MEC (FB-MEC) has been established and studied. A </a:t>
            </a:r>
            <a:r>
              <a:rPr lang="en-GB" altLang="ko-KR" dirty="0" err="1" smtClean="0">
                <a:ln>
                  <a:solidFill>
                    <a:schemeClr val="accent5">
                      <a:lumMod val="75000"/>
                    </a:schemeClr>
                  </a:solidFill>
                </a:ln>
                <a:solidFill>
                  <a:sysClr val="windowText" lastClr="000000"/>
                </a:solidFill>
                <a:latin typeface="Cambria" pitchFamily="18" charset="0"/>
                <a:cs typeface="+mn-cs"/>
              </a:rPr>
              <a:t>bioanode</a:t>
            </a:r>
            <a:r>
              <a:rPr lang="en-GB" altLang="ko-KR" dirty="0" smtClean="0">
                <a:ln>
                  <a:solidFill>
                    <a:schemeClr val="accent5">
                      <a:lumMod val="75000"/>
                    </a:schemeClr>
                  </a:solidFill>
                </a:ln>
                <a:solidFill>
                  <a:sysClr val="windowText" lastClr="000000"/>
                </a:solidFill>
                <a:latin typeface="Cambria" pitchFamily="18" charset="0"/>
                <a:cs typeface="+mn-cs"/>
              </a:rPr>
              <a:t> and a </a:t>
            </a:r>
            <a:r>
              <a:rPr lang="en-GB" altLang="ko-KR" dirty="0" err="1" smtClean="0">
                <a:ln>
                  <a:solidFill>
                    <a:schemeClr val="accent5">
                      <a:lumMod val="75000"/>
                    </a:schemeClr>
                  </a:solidFill>
                </a:ln>
                <a:solidFill>
                  <a:sysClr val="windowText" lastClr="000000"/>
                </a:solidFill>
                <a:latin typeface="Cambria" pitchFamily="18" charset="0"/>
                <a:cs typeface="+mn-cs"/>
              </a:rPr>
              <a:t>biocathode</a:t>
            </a:r>
            <a:r>
              <a:rPr lang="en-GB" altLang="ko-KR" dirty="0" smtClean="0">
                <a:ln>
                  <a:solidFill>
                    <a:schemeClr val="accent5">
                      <a:lumMod val="75000"/>
                    </a:schemeClr>
                  </a:solidFill>
                </a:ln>
                <a:solidFill>
                  <a:sysClr val="windowText" lastClr="000000"/>
                </a:solidFill>
                <a:latin typeface="Cambria" pitchFamily="18" charset="0"/>
                <a:cs typeface="+mn-cs"/>
              </a:rPr>
              <a:t> were initially enriched and developed in two different systems where the counter reactions were performed </a:t>
            </a:r>
            <a:r>
              <a:rPr lang="en-GB" altLang="ko-KR" dirty="0" err="1" smtClean="0">
                <a:ln>
                  <a:solidFill>
                    <a:schemeClr val="accent5">
                      <a:lumMod val="75000"/>
                    </a:schemeClr>
                  </a:solidFill>
                </a:ln>
                <a:solidFill>
                  <a:sysClr val="windowText" lastClr="000000"/>
                </a:solidFill>
                <a:latin typeface="Cambria" pitchFamily="18" charset="0"/>
                <a:cs typeface="+mn-cs"/>
              </a:rPr>
              <a:t>abiotically</a:t>
            </a:r>
            <a:r>
              <a:rPr lang="en-GB" altLang="ko-KR" dirty="0" smtClean="0">
                <a:ln>
                  <a:solidFill>
                    <a:schemeClr val="accent5">
                      <a:lumMod val="75000"/>
                    </a:schemeClr>
                  </a:solidFill>
                </a:ln>
                <a:solidFill>
                  <a:sysClr val="windowText" lastClr="000000"/>
                </a:solidFill>
                <a:latin typeface="Cambria" pitchFamily="18" charset="0"/>
                <a:cs typeface="+mn-cs"/>
              </a:rPr>
              <a:t>. The </a:t>
            </a:r>
            <a:r>
              <a:rPr lang="en-GB" altLang="ko-KR" dirty="0" err="1" smtClean="0">
                <a:ln>
                  <a:solidFill>
                    <a:schemeClr val="accent5">
                      <a:lumMod val="75000"/>
                    </a:schemeClr>
                  </a:solidFill>
                </a:ln>
                <a:solidFill>
                  <a:sysClr val="windowText" lastClr="000000"/>
                </a:solidFill>
                <a:latin typeface="Cambria" pitchFamily="18" charset="0"/>
                <a:cs typeface="+mn-cs"/>
              </a:rPr>
              <a:t>abiotic</a:t>
            </a:r>
            <a:r>
              <a:rPr lang="en-GB" altLang="ko-KR" dirty="0" smtClean="0">
                <a:ln>
                  <a:solidFill>
                    <a:schemeClr val="accent5">
                      <a:lumMod val="75000"/>
                    </a:schemeClr>
                  </a:solidFill>
                </a:ln>
                <a:solidFill>
                  <a:sysClr val="windowText" lastClr="000000"/>
                </a:solidFill>
                <a:latin typeface="Cambria" pitchFamily="18" charset="0"/>
                <a:cs typeface="+mn-cs"/>
              </a:rPr>
              <a:t> condition for the counter compartment was selected to enable a non-limiting </a:t>
            </a:r>
            <a:r>
              <a:rPr lang="en-GB" altLang="ko-KR" dirty="0" err="1" smtClean="0">
                <a:ln>
                  <a:solidFill>
                    <a:schemeClr val="accent5">
                      <a:lumMod val="75000"/>
                    </a:schemeClr>
                  </a:solidFill>
                </a:ln>
                <a:solidFill>
                  <a:sysClr val="windowText" lastClr="000000"/>
                </a:solidFill>
                <a:latin typeface="Cambria" pitchFamily="18" charset="0"/>
                <a:cs typeface="+mn-cs"/>
              </a:rPr>
              <a:t>biofilm</a:t>
            </a:r>
            <a:r>
              <a:rPr lang="en-GB" altLang="ko-KR" dirty="0" smtClean="0">
                <a:ln>
                  <a:solidFill>
                    <a:schemeClr val="accent5">
                      <a:lumMod val="75000"/>
                    </a:schemeClr>
                  </a:solidFill>
                </a:ln>
                <a:solidFill>
                  <a:sysClr val="windowText" lastClr="000000"/>
                </a:solidFill>
                <a:latin typeface="Cambria" pitchFamily="18" charset="0"/>
                <a:cs typeface="+mn-cs"/>
              </a:rPr>
              <a:t> formation in the biological compartments. Therefore, the </a:t>
            </a:r>
            <a:r>
              <a:rPr lang="en-GB" altLang="ko-KR" dirty="0" err="1" smtClean="0">
                <a:ln>
                  <a:solidFill>
                    <a:schemeClr val="accent5">
                      <a:lumMod val="75000"/>
                    </a:schemeClr>
                  </a:solidFill>
                </a:ln>
                <a:solidFill>
                  <a:sysClr val="windowText" lastClr="000000"/>
                </a:solidFill>
                <a:latin typeface="Cambria" pitchFamily="18" charset="0"/>
                <a:cs typeface="+mn-cs"/>
              </a:rPr>
              <a:t>bioanode</a:t>
            </a:r>
            <a:r>
              <a:rPr lang="en-GB" altLang="ko-KR" dirty="0" smtClean="0">
                <a:ln>
                  <a:solidFill>
                    <a:schemeClr val="accent5">
                      <a:lumMod val="75000"/>
                    </a:schemeClr>
                  </a:solidFill>
                </a:ln>
                <a:solidFill>
                  <a:sysClr val="windowText" lastClr="000000"/>
                </a:solidFill>
                <a:latin typeface="Cambria" pitchFamily="18" charset="0"/>
                <a:cs typeface="+mn-cs"/>
              </a:rPr>
              <a:t> was enriched in a half biological MFC (HB-MFC) with a Pt-coated cathode (concerning the first abovementioned scope). The </a:t>
            </a:r>
            <a:r>
              <a:rPr lang="en-GB" altLang="ko-KR" dirty="0" err="1" smtClean="0">
                <a:ln>
                  <a:solidFill>
                    <a:schemeClr val="accent5">
                      <a:lumMod val="75000"/>
                    </a:schemeClr>
                  </a:solidFill>
                </a:ln>
                <a:solidFill>
                  <a:sysClr val="windowText" lastClr="000000"/>
                </a:solidFill>
                <a:latin typeface="Cambria" pitchFamily="18" charset="0"/>
                <a:cs typeface="+mn-cs"/>
              </a:rPr>
              <a:t>biocathode</a:t>
            </a:r>
            <a:r>
              <a:rPr lang="en-GB" altLang="ko-KR" dirty="0" smtClean="0">
                <a:ln>
                  <a:solidFill>
                    <a:schemeClr val="accent5">
                      <a:lumMod val="75000"/>
                    </a:schemeClr>
                  </a:solidFill>
                </a:ln>
                <a:solidFill>
                  <a:sysClr val="windowText" lastClr="000000"/>
                </a:solidFill>
                <a:latin typeface="Cambria" pitchFamily="18" charset="0"/>
                <a:cs typeface="+mn-cs"/>
              </a:rPr>
              <a:t> was enriched by using an SRB-rich culture in a half biological MEC (HB-MEC) with </a:t>
            </a:r>
            <a:r>
              <a:rPr lang="en-GB" altLang="ko-KR" dirty="0" err="1" smtClean="0">
                <a:ln>
                  <a:solidFill>
                    <a:schemeClr val="accent5">
                      <a:lumMod val="75000"/>
                    </a:schemeClr>
                  </a:solidFill>
                </a:ln>
                <a:solidFill>
                  <a:sysClr val="windowText" lastClr="000000"/>
                </a:solidFill>
                <a:latin typeface="Cambria" pitchFamily="18" charset="0"/>
                <a:cs typeface="+mn-cs"/>
              </a:rPr>
              <a:t>hexacyanoferrate</a:t>
            </a:r>
            <a:r>
              <a:rPr lang="en-GB" altLang="ko-KR" dirty="0" smtClean="0">
                <a:ln>
                  <a:solidFill>
                    <a:schemeClr val="accent5">
                      <a:lumMod val="75000"/>
                    </a:schemeClr>
                  </a:solidFill>
                </a:ln>
                <a:solidFill>
                  <a:sysClr val="windowText" lastClr="000000"/>
                </a:solidFill>
                <a:latin typeface="Cambria" pitchFamily="18" charset="0"/>
                <a:cs typeface="+mn-cs"/>
              </a:rPr>
              <a:t> (II) as the chemical electron donor in the anodic chamber (concerning the fourth abovementioned scope). Scanning electron microscopy (SEM) was employed to study the morphology and density of the </a:t>
            </a:r>
            <a:r>
              <a:rPr lang="en-GB" altLang="ko-KR" dirty="0" err="1" smtClean="0">
                <a:ln>
                  <a:solidFill>
                    <a:schemeClr val="accent5">
                      <a:lumMod val="75000"/>
                    </a:schemeClr>
                  </a:solidFill>
                </a:ln>
                <a:solidFill>
                  <a:sysClr val="windowText" lastClr="000000"/>
                </a:solidFill>
                <a:latin typeface="Cambria" pitchFamily="18" charset="0"/>
                <a:cs typeface="+mn-cs"/>
              </a:rPr>
              <a:t>biofilm</a:t>
            </a:r>
            <a:r>
              <a:rPr lang="en-GB" altLang="ko-KR" dirty="0" smtClean="0">
                <a:ln>
                  <a:solidFill>
                    <a:schemeClr val="accent5">
                      <a:lumMod val="75000"/>
                    </a:schemeClr>
                  </a:solidFill>
                </a:ln>
                <a:solidFill>
                  <a:sysClr val="windowText" lastClr="000000"/>
                </a:solidFill>
                <a:latin typeface="Cambria" pitchFamily="18" charset="0"/>
                <a:cs typeface="+mn-cs"/>
              </a:rPr>
              <a:t> attached to the electrodes. The enriched </a:t>
            </a:r>
            <a:r>
              <a:rPr lang="en-GB" altLang="ko-KR" dirty="0" err="1" smtClean="0">
                <a:ln>
                  <a:solidFill>
                    <a:schemeClr val="accent5">
                      <a:lumMod val="75000"/>
                    </a:schemeClr>
                  </a:solidFill>
                </a:ln>
                <a:solidFill>
                  <a:sysClr val="windowText" lastClr="000000"/>
                </a:solidFill>
                <a:latin typeface="Cambria" pitchFamily="18" charset="0"/>
                <a:cs typeface="+mn-cs"/>
              </a:rPr>
              <a:t>biocathode</a:t>
            </a:r>
            <a:r>
              <a:rPr lang="en-GB" altLang="ko-KR" dirty="0" smtClean="0">
                <a:ln>
                  <a:solidFill>
                    <a:schemeClr val="accent5">
                      <a:lumMod val="75000"/>
                    </a:schemeClr>
                  </a:solidFill>
                </a:ln>
                <a:solidFill>
                  <a:sysClr val="windowText" lastClr="000000"/>
                </a:solidFill>
                <a:latin typeface="Cambria" pitchFamily="18" charset="0"/>
                <a:cs typeface="+mn-cs"/>
              </a:rPr>
              <a:t> and </a:t>
            </a:r>
            <a:r>
              <a:rPr lang="en-GB" altLang="ko-KR" dirty="0" err="1" smtClean="0">
                <a:ln>
                  <a:solidFill>
                    <a:schemeClr val="accent5">
                      <a:lumMod val="75000"/>
                    </a:schemeClr>
                  </a:solidFill>
                </a:ln>
                <a:solidFill>
                  <a:sysClr val="windowText" lastClr="000000"/>
                </a:solidFill>
                <a:latin typeface="Cambria" pitchFamily="18" charset="0"/>
                <a:cs typeface="+mn-cs"/>
              </a:rPr>
              <a:t>bioanode</a:t>
            </a:r>
            <a:r>
              <a:rPr lang="en-GB" altLang="ko-KR" dirty="0" smtClean="0">
                <a:ln>
                  <a:solidFill>
                    <a:schemeClr val="accent5">
                      <a:lumMod val="75000"/>
                    </a:schemeClr>
                  </a:solidFill>
                </a:ln>
                <a:solidFill>
                  <a:sysClr val="windowText" lastClr="000000"/>
                </a:solidFill>
                <a:latin typeface="Cambria" pitchFamily="18" charset="0"/>
                <a:cs typeface="+mn-cs"/>
              </a:rPr>
              <a:t> were then transferred to the setup of the FB-MEC and studied under batch and recirculation batch modes of operation. The hydrogen production rate and electrochemical characteristics were analysed, and the results compared with the FB-</a:t>
            </a:r>
            <a:r>
              <a:rPr lang="en-GB" altLang="ko-KR" dirty="0" err="1" smtClean="0">
                <a:ln>
                  <a:solidFill>
                    <a:schemeClr val="accent5">
                      <a:lumMod val="75000"/>
                    </a:schemeClr>
                  </a:solidFill>
                </a:ln>
                <a:solidFill>
                  <a:sysClr val="windowText" lastClr="000000"/>
                </a:solidFill>
                <a:latin typeface="Cambria" pitchFamily="18" charset="0"/>
                <a:cs typeface="+mn-cs"/>
              </a:rPr>
              <a:t>MECs</a:t>
            </a:r>
            <a:r>
              <a:rPr lang="en-GB" altLang="ko-KR" dirty="0" smtClean="0">
                <a:ln>
                  <a:solidFill>
                    <a:schemeClr val="accent5">
                      <a:lumMod val="75000"/>
                    </a:schemeClr>
                  </a:solidFill>
                </a:ln>
                <a:solidFill>
                  <a:sysClr val="windowText" lastClr="000000"/>
                </a:solidFill>
                <a:latin typeface="Cambria" pitchFamily="18" charset="0"/>
                <a:cs typeface="+mn-cs"/>
              </a:rPr>
              <a:t> studied in the literature.</a:t>
            </a:r>
          </a:p>
        </p:txBody>
      </p:sp>
      <p:sp>
        <p:nvSpPr>
          <p:cNvPr id="25610" name="Rectangle 10"/>
          <p:cNvSpPr>
            <a:spLocks noChangeArrowheads="1"/>
          </p:cNvSpPr>
          <p:nvPr/>
        </p:nvSpPr>
        <p:spPr bwMode="auto">
          <a:xfrm>
            <a:off x="684368" y="2348880"/>
            <a:ext cx="7200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lang="en-GB" altLang="ko-KR" dirty="0" smtClean="0">
                <a:ln>
                  <a:solidFill>
                    <a:schemeClr val="accent5">
                      <a:lumMod val="75000"/>
                    </a:schemeClr>
                  </a:solidFill>
                </a:ln>
                <a:solidFill>
                  <a:sysClr val="windowText" lastClr="000000"/>
                </a:solidFill>
                <a:latin typeface="Cambria" pitchFamily="18" charset="0"/>
                <a:cs typeface="+mn-cs"/>
              </a:rPr>
              <a:t>Characterisation and analysis of the bacterial community of </a:t>
            </a:r>
            <a:r>
              <a:rPr lang="en-GB" altLang="ko-KR" dirty="0" err="1" smtClean="0">
                <a:ln>
                  <a:solidFill>
                    <a:schemeClr val="accent5">
                      <a:lumMod val="75000"/>
                    </a:schemeClr>
                  </a:solidFill>
                </a:ln>
                <a:solidFill>
                  <a:sysClr val="windowText" lastClr="000000"/>
                </a:solidFill>
                <a:latin typeface="Cambria" pitchFamily="18" charset="0"/>
                <a:cs typeface="+mn-cs"/>
              </a:rPr>
              <a:t>biofilm</a:t>
            </a:r>
            <a:r>
              <a:rPr lang="en-GB" altLang="ko-KR" dirty="0" smtClean="0">
                <a:ln>
                  <a:solidFill>
                    <a:schemeClr val="accent5">
                      <a:lumMod val="75000"/>
                    </a:schemeClr>
                  </a:solidFill>
                </a:ln>
                <a:solidFill>
                  <a:sysClr val="windowText" lastClr="000000"/>
                </a:solidFill>
                <a:latin typeface="Cambria" pitchFamily="18" charset="0"/>
                <a:cs typeface="+mn-cs"/>
              </a:rPr>
              <a:t> attached to the cathode. The </a:t>
            </a:r>
            <a:r>
              <a:rPr lang="en-GB" altLang="ko-KR" dirty="0" err="1" smtClean="0">
                <a:ln>
                  <a:solidFill>
                    <a:schemeClr val="accent5">
                      <a:lumMod val="75000"/>
                    </a:schemeClr>
                  </a:solidFill>
                </a:ln>
                <a:solidFill>
                  <a:sysClr val="windowText" lastClr="000000"/>
                </a:solidFill>
                <a:latin typeface="Cambria" pitchFamily="18" charset="0"/>
                <a:cs typeface="+mn-cs"/>
              </a:rPr>
              <a:t>biofilm</a:t>
            </a:r>
            <a:r>
              <a:rPr lang="en-GB" altLang="ko-KR" dirty="0" smtClean="0">
                <a:ln>
                  <a:solidFill>
                    <a:schemeClr val="accent5">
                      <a:lumMod val="75000"/>
                    </a:schemeClr>
                  </a:solidFill>
                </a:ln>
                <a:solidFill>
                  <a:sysClr val="windowText" lastClr="000000"/>
                </a:solidFill>
                <a:latin typeface="Cambria" pitchFamily="18" charset="0"/>
                <a:cs typeface="+mn-cs"/>
              </a:rPr>
              <a:t> samples were taken from the cathodes of the FB-MEC at various stages of enrichment. </a:t>
            </a:r>
            <a:r>
              <a:rPr lang="en-GB" altLang="ko-KR" dirty="0" err="1" smtClean="0">
                <a:ln>
                  <a:solidFill>
                    <a:schemeClr val="accent5">
                      <a:lumMod val="75000"/>
                    </a:schemeClr>
                  </a:solidFill>
                </a:ln>
                <a:solidFill>
                  <a:sysClr val="windowText" lastClr="000000"/>
                </a:solidFill>
                <a:latin typeface="Cambria" pitchFamily="18" charset="0"/>
                <a:cs typeface="+mn-cs"/>
              </a:rPr>
              <a:t>DNAs</a:t>
            </a:r>
            <a:r>
              <a:rPr lang="en-GB" altLang="ko-KR" dirty="0" smtClean="0">
                <a:ln>
                  <a:solidFill>
                    <a:schemeClr val="accent5">
                      <a:lumMod val="75000"/>
                    </a:schemeClr>
                  </a:solidFill>
                </a:ln>
                <a:solidFill>
                  <a:sysClr val="windowText" lastClr="000000"/>
                </a:solidFill>
                <a:latin typeface="Cambria" pitchFamily="18" charset="0"/>
                <a:cs typeface="+mn-cs"/>
              </a:rPr>
              <a:t> were extracted, and the bacterial communities on the electrodes were analysed applying the </a:t>
            </a:r>
            <a:r>
              <a:rPr lang="en-GB" altLang="ko-KR" dirty="0" err="1" smtClean="0">
                <a:ln>
                  <a:solidFill>
                    <a:schemeClr val="accent5">
                      <a:lumMod val="75000"/>
                    </a:schemeClr>
                  </a:solidFill>
                </a:ln>
                <a:solidFill>
                  <a:sysClr val="windowText" lastClr="000000"/>
                </a:solidFill>
                <a:latin typeface="Cambria" pitchFamily="18" charset="0"/>
                <a:cs typeface="+mn-cs"/>
              </a:rPr>
              <a:t>metagenomic</a:t>
            </a:r>
            <a:r>
              <a:rPr lang="en-GB" altLang="ko-KR" dirty="0" smtClean="0">
                <a:ln>
                  <a:solidFill>
                    <a:schemeClr val="accent5">
                      <a:lumMod val="75000"/>
                    </a:schemeClr>
                  </a:solidFill>
                </a:ln>
                <a:solidFill>
                  <a:sysClr val="windowText" lastClr="000000"/>
                </a:solidFill>
                <a:latin typeface="Cambria" pitchFamily="18" charset="0"/>
                <a:cs typeface="+mn-cs"/>
              </a:rPr>
              <a:t> </a:t>
            </a:r>
            <a:r>
              <a:rPr lang="en-GB" altLang="ko-KR" dirty="0" err="1" smtClean="0">
                <a:ln>
                  <a:solidFill>
                    <a:schemeClr val="accent5">
                      <a:lumMod val="75000"/>
                    </a:schemeClr>
                  </a:solidFill>
                </a:ln>
                <a:solidFill>
                  <a:sysClr val="windowText" lastClr="000000"/>
                </a:solidFill>
                <a:latin typeface="Cambria" pitchFamily="18" charset="0"/>
                <a:cs typeface="+mn-cs"/>
              </a:rPr>
              <a:t>amplicon</a:t>
            </a:r>
            <a:r>
              <a:rPr lang="en-GB" altLang="ko-KR" dirty="0" smtClean="0">
                <a:ln>
                  <a:solidFill>
                    <a:schemeClr val="accent5">
                      <a:lumMod val="75000"/>
                    </a:schemeClr>
                  </a:solidFill>
                </a:ln>
                <a:solidFill>
                  <a:sysClr val="windowText" lastClr="000000"/>
                </a:solidFill>
                <a:latin typeface="Cambria" pitchFamily="18" charset="0"/>
                <a:cs typeface="+mn-cs"/>
              </a:rPr>
              <a:t> sequencing method.</a:t>
            </a:r>
          </a:p>
        </p:txBody>
      </p:sp>
      <p:sp>
        <p:nvSpPr>
          <p:cNvPr id="53" name="Rectangle 52"/>
          <p:cNvSpPr/>
          <p:nvPr/>
        </p:nvSpPr>
        <p:spPr>
          <a:xfrm>
            <a:off x="152422" y="116632"/>
            <a:ext cx="2413931" cy="400110"/>
          </a:xfrm>
          <a:prstGeom prst="rect">
            <a:avLst/>
          </a:prstGeom>
        </p:spPr>
        <p:txBody>
          <a:bodyPr wrap="none">
            <a:spAutoFit/>
          </a:bodyPr>
          <a:lstStyle/>
          <a:p>
            <a:r>
              <a:rPr lang="en-US" sz="2000" dirty="0" smtClean="0">
                <a:ln>
                  <a:solidFill>
                    <a:sysClr val="windowText" lastClr="000000"/>
                  </a:solidFill>
                </a:ln>
                <a:solidFill>
                  <a:sysClr val="windowText" lastClr="000000"/>
                </a:solidFill>
                <a:latin typeface="Cambria" pitchFamily="18" charset="0"/>
              </a:rPr>
              <a:t>Objectives </a:t>
            </a:r>
            <a:r>
              <a:rPr lang="en-US" sz="2000" dirty="0" smtClean="0">
                <a:ln>
                  <a:solidFill>
                    <a:schemeClr val="accent5">
                      <a:lumMod val="75000"/>
                    </a:schemeClr>
                  </a:solidFill>
                </a:ln>
                <a:solidFill>
                  <a:sysClr val="windowText" lastClr="000000"/>
                </a:solidFill>
                <a:latin typeface="Cambria" pitchFamily="18" charset="0"/>
              </a:rPr>
              <a:t>&amp; Scopes </a:t>
            </a:r>
            <a:endParaRPr lang="en-US" sz="2000" dirty="0">
              <a:ln>
                <a:solidFill>
                  <a:schemeClr val="accent5">
                    <a:lumMod val="75000"/>
                  </a:schemeClr>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slide(fromTop)">
                                      <p:cBhvr>
                                        <p:cTn id="7" dur="500"/>
                                        <p:tgtEl>
                                          <p:spTgt spid="52"/>
                                        </p:tgtEl>
                                      </p:cBhvr>
                                    </p:animEffec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3553"/>
                                        </p:tgtEl>
                                        <p:attrNameLst>
                                          <p:attrName>style.visibility</p:attrName>
                                        </p:attrNameLst>
                                      </p:cBhvr>
                                      <p:to>
                                        <p:strVal val="hidden"/>
                                      </p:to>
                                    </p:set>
                                  </p:childTnLst>
                                </p:cTn>
                              </p:par>
                            </p:childTnLst>
                          </p:cTn>
                        </p:par>
                        <p:par>
                          <p:cTn id="12" fill="hold">
                            <p:stCondLst>
                              <p:cond delay="0"/>
                            </p:stCondLst>
                            <p:childTnLst>
                              <p:par>
                                <p:cTn id="13" presetID="1" presetClass="entr" presetSubtype="0" fill="hold" grpId="1" nodeType="after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25607"/>
                                        </p:tgtEl>
                                        <p:attrNameLst>
                                          <p:attrName>style.visibility</p:attrName>
                                        </p:attrNameLst>
                                      </p:cBhvr>
                                      <p:to>
                                        <p:strVal val="visible"/>
                                      </p:to>
                                    </p:set>
                                    <p:animEffect transition="in" filter="slide(fromTop)">
                                      <p:cBhvr>
                                        <p:cTn id="19" dur="500"/>
                                        <p:tgtEl>
                                          <p:spTgt spid="2560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5607"/>
                                        </p:tgtEl>
                                        <p:attrNameLst>
                                          <p:attrName>style.visibility</p:attrName>
                                        </p:attrNameLst>
                                      </p:cBhvr>
                                      <p:to>
                                        <p:strVal val="hidden"/>
                                      </p:to>
                                    </p:set>
                                  </p:childTnLst>
                                </p:cTn>
                              </p:par>
                              <p:par>
                                <p:cTn id="24" presetID="1" presetClass="exit" presetSubtype="0" fill="hold" grpId="2" nodeType="withEffect">
                                  <p:stCondLst>
                                    <p:cond delay="0"/>
                                  </p:stCondLst>
                                  <p:childTnLst>
                                    <p:set>
                                      <p:cBhvr>
                                        <p:cTn id="25" dur="1" fill="hold">
                                          <p:stCondLst>
                                            <p:cond delay="0"/>
                                          </p:stCondLst>
                                        </p:cTn>
                                        <p:tgtEl>
                                          <p:spTgt spid="50"/>
                                        </p:tgtEl>
                                        <p:attrNameLst>
                                          <p:attrName>style.visibility</p:attrName>
                                        </p:attrNameLst>
                                      </p:cBhvr>
                                      <p:to>
                                        <p:strVal val="hidden"/>
                                      </p:to>
                                    </p:set>
                                  </p:childTnLst>
                                </p:cTn>
                              </p:par>
                            </p:childTnLst>
                          </p:cTn>
                        </p:par>
                        <p:par>
                          <p:cTn id="26" fill="hold">
                            <p:stCondLst>
                              <p:cond delay="0"/>
                            </p:stCondLst>
                            <p:childTnLst>
                              <p:par>
                                <p:cTn id="27" presetID="1" presetClass="entr" presetSubtype="0" fill="hold" grpId="1" nodeType="after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25608"/>
                                        </p:tgtEl>
                                        <p:attrNameLst>
                                          <p:attrName>style.visibility</p:attrName>
                                        </p:attrNameLst>
                                      </p:cBhvr>
                                      <p:to>
                                        <p:strVal val="visible"/>
                                      </p:to>
                                    </p:set>
                                    <p:animEffect transition="in" filter="slide(fromTop)">
                                      <p:cBhvr>
                                        <p:cTn id="33" dur="500"/>
                                        <p:tgtEl>
                                          <p:spTgt spid="2560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25608"/>
                                        </p:tgtEl>
                                        <p:attrNameLst>
                                          <p:attrName>style.visibility</p:attrName>
                                        </p:attrNameLst>
                                      </p:cBhvr>
                                      <p:to>
                                        <p:strVal val="hidden"/>
                                      </p:to>
                                    </p:set>
                                  </p:childTnLst>
                                </p:cTn>
                              </p:par>
                              <p:par>
                                <p:cTn id="38" presetID="1" presetClass="exit" presetSubtype="0" fill="hold" grpId="2" nodeType="withEffect">
                                  <p:stCondLst>
                                    <p:cond delay="0"/>
                                  </p:stCondLst>
                                  <p:childTnLst>
                                    <p:set>
                                      <p:cBhvr>
                                        <p:cTn id="39" dur="1" fill="hold">
                                          <p:stCondLst>
                                            <p:cond delay="0"/>
                                          </p:stCondLst>
                                        </p:cTn>
                                        <p:tgtEl>
                                          <p:spTgt spid="49"/>
                                        </p:tgtEl>
                                        <p:attrNameLst>
                                          <p:attrName>style.visibility</p:attrName>
                                        </p:attrNameLst>
                                      </p:cBhvr>
                                      <p:to>
                                        <p:strVal val="hidden"/>
                                      </p:to>
                                    </p:set>
                                  </p:childTnLst>
                                </p:cTn>
                              </p:par>
                            </p:childTnLst>
                          </p:cTn>
                        </p:par>
                        <p:par>
                          <p:cTn id="40" fill="hold">
                            <p:stCondLst>
                              <p:cond delay="0"/>
                            </p:stCondLst>
                            <p:childTnLst>
                              <p:par>
                                <p:cTn id="41" presetID="1" presetClass="entr" presetSubtype="0" fill="hold" grpId="1" nodeType="after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25601"/>
                                        </p:tgtEl>
                                        <p:attrNameLst>
                                          <p:attrName>style.visibility</p:attrName>
                                        </p:attrNameLst>
                                      </p:cBhvr>
                                      <p:to>
                                        <p:strVal val="visible"/>
                                      </p:to>
                                    </p:set>
                                    <p:animEffect transition="in" filter="slide(fromTop)">
                                      <p:cBhvr>
                                        <p:cTn id="47" dur="500"/>
                                        <p:tgtEl>
                                          <p:spTgt spid="2560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5601"/>
                                        </p:tgtEl>
                                        <p:attrNameLst>
                                          <p:attrName>style.visibility</p:attrName>
                                        </p:attrNameLst>
                                      </p:cBhvr>
                                      <p:to>
                                        <p:strVal val="hidden"/>
                                      </p:to>
                                    </p:set>
                                  </p:childTnLst>
                                </p:cTn>
                              </p:par>
                              <p:par>
                                <p:cTn id="52" presetID="1" presetClass="exit" presetSubtype="0" fill="hold" grpId="2" nodeType="withEffect">
                                  <p:stCondLst>
                                    <p:cond delay="0"/>
                                  </p:stCondLst>
                                  <p:childTnLst>
                                    <p:set>
                                      <p:cBhvr>
                                        <p:cTn id="53" dur="1" fill="hold">
                                          <p:stCondLst>
                                            <p:cond delay="0"/>
                                          </p:stCondLst>
                                        </p:cTn>
                                        <p:tgtEl>
                                          <p:spTgt spid="48"/>
                                        </p:tgtEl>
                                        <p:attrNameLst>
                                          <p:attrName>style.visibility</p:attrName>
                                        </p:attrNameLst>
                                      </p:cBhvr>
                                      <p:to>
                                        <p:strVal val="hidden"/>
                                      </p:to>
                                    </p:set>
                                  </p:childTnLst>
                                </p:cTn>
                              </p:par>
                            </p:childTnLst>
                          </p:cTn>
                        </p:par>
                        <p:par>
                          <p:cTn id="54" fill="hold">
                            <p:stCondLst>
                              <p:cond delay="0"/>
                            </p:stCondLst>
                            <p:childTnLst>
                              <p:par>
                                <p:cTn id="55" presetID="1" presetClass="entr" presetSubtype="0" fill="hold" grpId="1" nodeType="after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25609"/>
                                        </p:tgtEl>
                                        <p:attrNameLst>
                                          <p:attrName>style.visibility</p:attrName>
                                        </p:attrNameLst>
                                      </p:cBhvr>
                                      <p:to>
                                        <p:strVal val="visible"/>
                                      </p:to>
                                    </p:set>
                                    <p:animEffect transition="in" filter="slide(fromTop)">
                                      <p:cBhvr>
                                        <p:cTn id="61" dur="500"/>
                                        <p:tgtEl>
                                          <p:spTgt spid="25609"/>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25609"/>
                                        </p:tgtEl>
                                        <p:attrNameLst>
                                          <p:attrName>style.visibility</p:attrName>
                                        </p:attrNameLst>
                                      </p:cBhvr>
                                      <p:to>
                                        <p:strVal val="hidden"/>
                                      </p:to>
                                    </p:set>
                                  </p:childTnLst>
                                </p:cTn>
                              </p:par>
                              <p:par>
                                <p:cTn id="66" presetID="1" presetClass="exit" presetSubtype="0" fill="hold" grpId="2" nodeType="withEffect">
                                  <p:stCondLst>
                                    <p:cond delay="0"/>
                                  </p:stCondLst>
                                  <p:childTnLst>
                                    <p:set>
                                      <p:cBhvr>
                                        <p:cTn id="67" dur="1" fill="hold">
                                          <p:stCondLst>
                                            <p:cond delay="0"/>
                                          </p:stCondLst>
                                        </p:cTn>
                                        <p:tgtEl>
                                          <p:spTgt spid="47"/>
                                        </p:tgtEl>
                                        <p:attrNameLst>
                                          <p:attrName>style.visibility</p:attrName>
                                        </p:attrNameLst>
                                      </p:cBhvr>
                                      <p:to>
                                        <p:strVal val="hidden"/>
                                      </p:to>
                                    </p:set>
                                  </p:childTnLst>
                                </p:cTn>
                              </p:par>
                            </p:childTnLst>
                          </p:cTn>
                        </p:par>
                        <p:par>
                          <p:cTn id="68" fill="hold">
                            <p:stCondLst>
                              <p:cond delay="0"/>
                            </p:stCondLst>
                            <p:childTnLst>
                              <p:par>
                                <p:cTn id="69" presetID="1" presetClass="entr" presetSubtype="0" fill="hold" grpId="1" nodeType="after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2" presetClass="entr" presetSubtype="1" fill="hold" grpId="0" nodeType="clickEffect">
                                  <p:stCondLst>
                                    <p:cond delay="0"/>
                                  </p:stCondLst>
                                  <p:childTnLst>
                                    <p:set>
                                      <p:cBhvr>
                                        <p:cTn id="74" dur="1" fill="hold">
                                          <p:stCondLst>
                                            <p:cond delay="0"/>
                                          </p:stCondLst>
                                        </p:cTn>
                                        <p:tgtEl>
                                          <p:spTgt spid="25610"/>
                                        </p:tgtEl>
                                        <p:attrNameLst>
                                          <p:attrName>style.visibility</p:attrName>
                                        </p:attrNameLst>
                                      </p:cBhvr>
                                      <p:to>
                                        <p:strVal val="visible"/>
                                      </p:to>
                                    </p:set>
                                    <p:animEffect transition="in" filter="slide(fromTop)">
                                      <p:cBhvr>
                                        <p:cTn id="75" dur="5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P spid="46" grpId="1"/>
      <p:bldP spid="47" grpId="1"/>
      <p:bldP spid="47" grpId="2"/>
      <p:bldP spid="48" grpId="1"/>
      <p:bldP spid="48" grpId="2"/>
      <p:bldP spid="49" grpId="1"/>
      <p:bldP spid="49" grpId="2"/>
      <p:bldP spid="50" grpId="1"/>
      <p:bldP spid="50" grpId="2"/>
      <p:bldP spid="25601" grpId="0"/>
      <p:bldP spid="25601" grpId="1"/>
      <p:bldP spid="52" grpId="0"/>
      <p:bldP spid="25607" grpId="0"/>
      <p:bldP spid="25607" grpId="1"/>
      <p:bldP spid="25608" grpId="0"/>
      <p:bldP spid="25608" grpId="1"/>
      <p:bldP spid="25609" grpId="0"/>
      <p:bldP spid="25609" grpId="1"/>
      <p:bldP spid="256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6366480" y="6477000"/>
            <a:ext cx="365760" cy="0"/>
          </a:xfrm>
          <a:prstGeom prst="line">
            <a:avLst/>
          </a:prstGeom>
        </p:spPr>
        <p:style>
          <a:lnRef idx="3">
            <a:schemeClr val="accent1"/>
          </a:lnRef>
          <a:fillRef idx="0">
            <a:schemeClr val="accent1"/>
          </a:fillRef>
          <a:effectRef idx="2">
            <a:schemeClr val="accent1"/>
          </a:effectRef>
          <a:fontRef idx="minor">
            <a:schemeClr val="tx1"/>
          </a:fontRef>
        </p:style>
      </p:cxnSp>
      <p:sp>
        <p:nvSpPr>
          <p:cNvPr id="6145" name="Rectangle 1"/>
          <p:cNvSpPr>
            <a:spLocks noChangeArrowheads="1"/>
          </p:cNvSpPr>
          <p:nvPr/>
        </p:nvSpPr>
        <p:spPr bwMode="auto">
          <a:xfrm>
            <a:off x="251520" y="219417"/>
            <a:ext cx="295232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180975" algn="l"/>
              </a:tabLst>
            </a:pPr>
            <a:r>
              <a:rPr lang="en-GB" sz="2000" dirty="0" smtClean="0">
                <a:ln>
                  <a:solidFill>
                    <a:sysClr val="windowText" lastClr="000000"/>
                  </a:solidFill>
                </a:ln>
                <a:solidFill>
                  <a:sysClr val="windowText" lastClr="000000"/>
                </a:solidFill>
                <a:latin typeface="Cambria" pitchFamily="18" charset="0"/>
              </a:rPr>
              <a:t>M</a:t>
            </a:r>
            <a:r>
              <a:rPr lang="en-US" sz="2000" dirty="0" err="1" smtClean="0">
                <a:ln>
                  <a:solidFill>
                    <a:sysClr val="windowText" lastClr="000000"/>
                  </a:solidFill>
                </a:ln>
                <a:solidFill>
                  <a:sysClr val="windowText" lastClr="000000"/>
                </a:solidFill>
                <a:latin typeface="Cambria" pitchFamily="18" charset="0"/>
              </a:rPr>
              <a:t>ethodology</a:t>
            </a:r>
            <a:endParaRPr lang="en-GB" sz="2000" dirty="0" smtClean="0">
              <a:ln>
                <a:solidFill>
                  <a:sysClr val="windowText" lastClr="000000"/>
                </a:solidFill>
              </a:ln>
              <a:solidFill>
                <a:sysClr val="windowText" lastClr="000000"/>
              </a:solidFill>
              <a:latin typeface="Cambria" pitchFamily="18" charset="0"/>
            </a:endParaRPr>
          </a:p>
        </p:txBody>
      </p:sp>
      <p:grpSp>
        <p:nvGrpSpPr>
          <p:cNvPr id="23" name="Group 22"/>
          <p:cNvGrpSpPr/>
          <p:nvPr/>
        </p:nvGrpSpPr>
        <p:grpSpPr>
          <a:xfrm>
            <a:off x="1979712" y="44624"/>
            <a:ext cx="6292587" cy="25366864"/>
            <a:chOff x="2051720" y="692696"/>
            <a:chExt cx="6292587" cy="25366864"/>
          </a:xfrm>
        </p:grpSpPr>
        <p:grpSp>
          <p:nvGrpSpPr>
            <p:cNvPr id="22" name="Group 21"/>
            <p:cNvGrpSpPr/>
            <p:nvPr/>
          </p:nvGrpSpPr>
          <p:grpSpPr>
            <a:xfrm>
              <a:off x="2051720" y="692696"/>
              <a:ext cx="6292587" cy="17902683"/>
              <a:chOff x="2051720" y="692696"/>
              <a:chExt cx="6292587" cy="17902683"/>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692696"/>
                <a:ext cx="5004000" cy="9477582"/>
              </a:xfrm>
              <a:prstGeom prst="rect">
                <a:avLst/>
              </a:prstGeom>
            </p:spPr>
          </p:pic>
          <p:pic>
            <p:nvPicPr>
              <p:cNvPr id="17" name="Picture 16"/>
              <p:cNvPicPr/>
              <p:nvPr/>
            </p:nvPicPr>
            <p:blipFill>
              <a:blip r:embed="rId3" cstate="print">
                <a:extLst>
                  <a:ext uri="{28A0092B-C50C-407E-A947-70E740481C1C}">
                    <a14:useLocalDpi xmlns:a14="http://schemas.microsoft.com/office/drawing/2010/main" val="0"/>
                  </a:ext>
                </a:extLst>
              </a:blip>
              <a:stretch>
                <a:fillRect/>
              </a:stretch>
            </p:blipFill>
            <p:spPr>
              <a:xfrm>
                <a:off x="2699792" y="9765704"/>
                <a:ext cx="5644515" cy="8829675"/>
              </a:xfrm>
              <a:prstGeom prst="rect">
                <a:avLst/>
              </a:prstGeom>
            </p:spPr>
          </p:pic>
        </p:grpSp>
        <p:pic>
          <p:nvPicPr>
            <p:cNvPr id="21" name="Picture 20"/>
            <p:cNvPicPr/>
            <p:nvPr/>
          </p:nvPicPr>
          <p:blipFill>
            <a:blip r:embed="rId4" cstate="print">
              <a:extLst>
                <a:ext uri="{28A0092B-C50C-407E-A947-70E740481C1C}">
                  <a14:useLocalDpi xmlns:a14="http://schemas.microsoft.com/office/drawing/2010/main" val="0"/>
                </a:ext>
              </a:extLst>
            </a:blip>
            <a:stretch>
              <a:fillRect/>
            </a:stretch>
          </p:blipFill>
          <p:spPr>
            <a:xfrm>
              <a:off x="2915816" y="18190640"/>
              <a:ext cx="5287645" cy="7868920"/>
            </a:xfrm>
            <a:prstGeom prst="rect">
              <a:avLst/>
            </a:prstGeom>
          </p:spPr>
        </p:pic>
      </p:grpSp>
    </p:spTree>
    <p:extLst>
      <p:ext uri="{BB962C8B-B14F-4D97-AF65-F5344CB8AC3E}">
        <p14:creationId xmlns:p14="http://schemas.microsoft.com/office/powerpoint/2010/main" val="281768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2.77778E-7 2.96296E-6 L -0.01163 -0.58403 " pathEditMode="relative" rAng="0" ptsTypes="AA">
                                      <p:cBhvr>
                                        <p:cTn id="10" dur="2000" fill="hold"/>
                                        <p:tgtEl>
                                          <p:spTgt spid="23"/>
                                        </p:tgtEl>
                                        <p:attrNameLst>
                                          <p:attrName>ppt_x</p:attrName>
                                          <p:attrName>ppt_y</p:attrName>
                                        </p:attrNameLst>
                                      </p:cBhvr>
                                      <p:rCtr x="-590" y="-29213"/>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0.01163 -0.58403 L 0.00417 -1.47662 " pathEditMode="relative" rAng="0" ptsTypes="AA">
                                      <p:cBhvr>
                                        <p:cTn id="14" dur="2000" fill="hold"/>
                                        <p:tgtEl>
                                          <p:spTgt spid="23"/>
                                        </p:tgtEl>
                                        <p:attrNameLst>
                                          <p:attrName>ppt_x</p:attrName>
                                          <p:attrName>ppt_y</p:attrName>
                                        </p:attrNameLst>
                                      </p:cBhvr>
                                      <p:rCtr x="781" y="-44630"/>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0.00417 -1.47662 L 0.00417 -2.63172 " pathEditMode="relative" rAng="0" ptsTypes="AA">
                                      <p:cBhvr>
                                        <p:cTn id="18" dur="2000" fill="hold"/>
                                        <p:tgtEl>
                                          <p:spTgt spid="23"/>
                                        </p:tgtEl>
                                        <p:attrNameLst>
                                          <p:attrName>ppt_x</p:attrName>
                                          <p:attrName>ppt_y</p:attrName>
                                        </p:attrNameLst>
                                      </p:cBhvr>
                                      <p:rCtr x="0" y="-5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descr="F:\blackberry phone 4 Dec\12 jan 2016\pic\camera\IMG_20150913_152336.jpg"/>
          <p:cNvPicPr>
            <a:picLocks noChangeAspect="1" noChangeArrowheads="1"/>
          </p:cNvPicPr>
          <p:nvPr/>
        </p:nvPicPr>
        <p:blipFill>
          <a:blip r:embed="rId2" cstate="print"/>
          <a:srcRect r="15151"/>
          <a:stretch>
            <a:fillRect/>
          </a:stretch>
        </p:blipFill>
        <p:spPr bwMode="auto">
          <a:xfrm>
            <a:off x="5940152" y="4581128"/>
            <a:ext cx="2016224" cy="1296144"/>
          </a:xfrm>
          <a:prstGeom prst="rect">
            <a:avLst/>
          </a:prstGeom>
          <a:noFill/>
        </p:spPr>
      </p:pic>
      <p:pic>
        <p:nvPicPr>
          <p:cNvPr id="18" name="Picture 6" descr="F:\blackberry phone 4 Dec\12 jan 2016\pic\camera\IMG_20150914_174753.jpg"/>
          <p:cNvPicPr>
            <a:picLocks noChangeAspect="1" noChangeArrowheads="1"/>
          </p:cNvPicPr>
          <p:nvPr/>
        </p:nvPicPr>
        <p:blipFill>
          <a:blip r:embed="rId3" cstate="print"/>
          <a:srcRect/>
          <a:stretch>
            <a:fillRect/>
          </a:stretch>
        </p:blipFill>
        <p:spPr bwMode="auto">
          <a:xfrm>
            <a:off x="5940152" y="3501008"/>
            <a:ext cx="2016224" cy="1134126"/>
          </a:xfrm>
          <a:prstGeom prst="rect">
            <a:avLst/>
          </a:prstGeom>
          <a:noFill/>
        </p:spPr>
      </p:pic>
      <p:pic>
        <p:nvPicPr>
          <p:cNvPr id="19" name="Picture 7" descr="F:\blackberry phone 4 Dec\12 jan 2016\pic\camera\IMG_20150914_174835.jpg"/>
          <p:cNvPicPr>
            <a:picLocks noChangeAspect="1" noChangeArrowheads="1"/>
          </p:cNvPicPr>
          <p:nvPr/>
        </p:nvPicPr>
        <p:blipFill>
          <a:blip r:embed="rId4" cstate="print"/>
          <a:srcRect r="3449"/>
          <a:stretch>
            <a:fillRect/>
          </a:stretch>
        </p:blipFill>
        <p:spPr bwMode="auto">
          <a:xfrm>
            <a:off x="5940152" y="2348880"/>
            <a:ext cx="2016224" cy="1174631"/>
          </a:xfrm>
          <a:prstGeom prst="rect">
            <a:avLst/>
          </a:prstGeom>
          <a:noFill/>
        </p:spPr>
      </p:pic>
      <p:pic>
        <p:nvPicPr>
          <p:cNvPr id="20" name="Picture 8"/>
          <p:cNvPicPr>
            <a:picLocks noChangeAspect="1" noChangeArrowheads="1"/>
          </p:cNvPicPr>
          <p:nvPr/>
        </p:nvPicPr>
        <p:blipFill>
          <a:blip r:embed="rId5" cstate="print"/>
          <a:srcRect l="25000"/>
          <a:stretch>
            <a:fillRect/>
          </a:stretch>
        </p:blipFill>
        <p:spPr bwMode="auto">
          <a:xfrm>
            <a:off x="6804248" y="1268758"/>
            <a:ext cx="1440160" cy="1080120"/>
          </a:xfrm>
          <a:prstGeom prst="rect">
            <a:avLst/>
          </a:prstGeom>
          <a:noFill/>
          <a:ln w="9525">
            <a:noFill/>
            <a:miter lim="800000"/>
            <a:headEnd/>
            <a:tailEnd/>
          </a:ln>
          <a:effectLst/>
        </p:spPr>
      </p:pic>
      <p:pic>
        <p:nvPicPr>
          <p:cNvPr id="21" name="Picture 9"/>
          <p:cNvPicPr>
            <a:picLocks noChangeAspect="1" noChangeArrowheads="1"/>
          </p:cNvPicPr>
          <p:nvPr/>
        </p:nvPicPr>
        <p:blipFill>
          <a:blip r:embed="rId6" cstate="print"/>
          <a:srcRect/>
          <a:stretch>
            <a:fillRect/>
          </a:stretch>
        </p:blipFill>
        <p:spPr bwMode="auto">
          <a:xfrm rot="5400000">
            <a:off x="5593613" y="1111241"/>
            <a:ext cx="1584177" cy="891100"/>
          </a:xfrm>
          <a:prstGeom prst="rect">
            <a:avLst/>
          </a:prstGeom>
          <a:noFill/>
          <a:ln w="9525">
            <a:noFill/>
            <a:miter lim="800000"/>
            <a:headEnd/>
            <a:tailEnd/>
          </a:ln>
          <a:effectLst/>
        </p:spPr>
      </p:pic>
      <p:sp>
        <p:nvSpPr>
          <p:cNvPr id="22" name="Rectangle 21"/>
          <p:cNvSpPr/>
          <p:nvPr/>
        </p:nvSpPr>
        <p:spPr>
          <a:xfrm>
            <a:off x="323528" y="5374957"/>
            <a:ext cx="5400600" cy="646331"/>
          </a:xfrm>
          <a:prstGeom prst="rect">
            <a:avLst/>
          </a:prstGeom>
        </p:spPr>
        <p:txBody>
          <a:bodyPr wrap="square">
            <a:spAutoFit/>
          </a:bodyPr>
          <a:lstStyle/>
          <a:p>
            <a:r>
              <a:rPr lang="en-GB" dirty="0" smtClean="0">
                <a:ln>
                  <a:solidFill>
                    <a:sysClr val="windowText" lastClr="000000"/>
                  </a:solidFill>
                </a:ln>
                <a:solidFill>
                  <a:sysClr val="windowText" lastClr="000000"/>
                </a:solidFill>
                <a:latin typeface="Cambria" pitchFamily="18" charset="0"/>
                <a:cs typeface="+mn-cs"/>
              </a:rPr>
              <a:t>Sulphate removal in representative cycle during 28 passages of the ex-situ SRB enrichment</a:t>
            </a:r>
            <a:endParaRPr lang="en-US" dirty="0" smtClean="0">
              <a:ln>
                <a:solidFill>
                  <a:sysClr val="windowText" lastClr="000000"/>
                </a:solidFill>
              </a:ln>
              <a:solidFill>
                <a:sysClr val="windowText" lastClr="000000"/>
              </a:solidFill>
              <a:latin typeface="Cambria" pitchFamily="18" charset="0"/>
              <a:cs typeface="+mn-cs"/>
            </a:endParaRPr>
          </a:p>
        </p:txBody>
      </p:sp>
      <p:sp>
        <p:nvSpPr>
          <p:cNvPr id="23" name="Rectangle 22"/>
          <p:cNvSpPr/>
          <p:nvPr/>
        </p:nvSpPr>
        <p:spPr>
          <a:xfrm>
            <a:off x="-36512" y="0"/>
            <a:ext cx="6516216" cy="677108"/>
          </a:xfrm>
          <a:prstGeom prst="rect">
            <a:avLst/>
          </a:prstGeom>
        </p:spPr>
        <p:txBody>
          <a:bodyPr wrap="square">
            <a:spAutoFit/>
          </a:bodyPr>
          <a:lstStyle/>
          <a:p>
            <a:r>
              <a:rPr lang="en-GB" sz="1900" dirty="0" smtClean="0">
                <a:ln>
                  <a:solidFill>
                    <a:sysClr val="windowText" lastClr="000000"/>
                  </a:solidFill>
                </a:ln>
                <a:solidFill>
                  <a:sysClr val="windowText" lastClr="000000"/>
                </a:solidFill>
                <a:latin typeface="Cambria" pitchFamily="18" charset="0"/>
                <a:cs typeface="+mn-cs"/>
              </a:rPr>
              <a:t>A comprehensive study on development of a </a:t>
            </a:r>
            <a:r>
              <a:rPr lang="en-GB" sz="1900" dirty="0" err="1" smtClean="0">
                <a:ln>
                  <a:solidFill>
                    <a:sysClr val="windowText" lastClr="000000"/>
                  </a:solidFill>
                </a:ln>
                <a:solidFill>
                  <a:sysClr val="windowText" lastClr="000000"/>
                </a:solidFill>
                <a:latin typeface="Cambria" pitchFamily="18" charset="0"/>
                <a:cs typeface="+mn-cs"/>
              </a:rPr>
              <a:t>biocathode</a:t>
            </a:r>
            <a:r>
              <a:rPr lang="en-GB" sz="1900" dirty="0" smtClean="0">
                <a:ln>
                  <a:solidFill>
                    <a:sysClr val="windowText" lastClr="000000"/>
                  </a:solidFill>
                </a:ln>
                <a:solidFill>
                  <a:sysClr val="windowText" lastClr="000000"/>
                </a:solidFill>
                <a:latin typeface="Cambria" pitchFamily="18" charset="0"/>
                <a:cs typeface="+mn-cs"/>
              </a:rPr>
              <a:t> for cleaner production of hydrogen in a microbial electrolysis cell</a:t>
            </a:r>
            <a:endParaRPr lang="en-US" sz="1900" dirty="0" smtClean="0">
              <a:ln>
                <a:solidFill>
                  <a:sysClr val="windowText" lastClr="000000"/>
                </a:solidFill>
              </a:ln>
              <a:solidFill>
                <a:sysClr val="windowText" lastClr="000000"/>
              </a:solidFill>
              <a:latin typeface="Cambria" pitchFamily="18" charset="0"/>
              <a:cs typeface="+mn-cs"/>
            </a:endParaRPr>
          </a:p>
        </p:txBody>
      </p:sp>
      <p:pic>
        <p:nvPicPr>
          <p:cNvPr id="31" name="Picture 30" descr="Fig 3-2.JPG"/>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6942" t="5497" r="6471"/>
          <a:stretch/>
        </p:blipFill>
        <p:spPr bwMode="auto">
          <a:xfrm>
            <a:off x="107504" y="1340768"/>
            <a:ext cx="5544616" cy="4032448"/>
          </a:xfrm>
          <a:prstGeom prst="rect">
            <a:avLst/>
          </a:prstGeom>
          <a:noFill/>
          <a:ln>
            <a:noFill/>
          </a:ln>
          <a:extLst>
            <a:ext uri="{53640926-AAD7-44D8-BBD7-CCE9431645EC}">
              <a14:shadowObscured xmlns:a14="http://schemas.microsoft.com/office/drawing/2010/main"/>
            </a:ext>
          </a:extLst>
        </p:spPr>
      </p:pic>
      <p:sp>
        <p:nvSpPr>
          <p:cNvPr id="32" name="Rectangle 31"/>
          <p:cNvSpPr/>
          <p:nvPr/>
        </p:nvSpPr>
        <p:spPr>
          <a:xfrm>
            <a:off x="107504" y="797223"/>
            <a:ext cx="4572000" cy="615553"/>
          </a:xfrm>
          <a:prstGeom prst="rect">
            <a:avLst/>
          </a:prstGeom>
        </p:spPr>
        <p:txBody>
          <a:bodyPr>
            <a:spAutoFit/>
          </a:bodyPr>
          <a:lstStyle/>
          <a:p>
            <a:r>
              <a:rPr lang="en-US" sz="1700" dirty="0" smtClean="0">
                <a:ln>
                  <a:solidFill>
                    <a:sysClr val="windowText" lastClr="000000"/>
                  </a:solidFill>
                </a:ln>
                <a:solidFill>
                  <a:sysClr val="windowText" lastClr="000000"/>
                </a:solidFill>
                <a:latin typeface="Cambria" pitchFamily="18" charset="0"/>
              </a:rPr>
              <a:t>MEC </a:t>
            </a:r>
            <a:r>
              <a:rPr lang="en-US" sz="1700" dirty="0" err="1" smtClean="0">
                <a:ln>
                  <a:solidFill>
                    <a:sysClr val="windowText" lastClr="000000"/>
                  </a:solidFill>
                </a:ln>
                <a:solidFill>
                  <a:sysClr val="windowText" lastClr="000000"/>
                </a:solidFill>
                <a:latin typeface="Cambria" pitchFamily="18" charset="0"/>
              </a:rPr>
              <a:t>Biocathode</a:t>
            </a:r>
            <a:r>
              <a:rPr lang="en-US" sz="1700" dirty="0" smtClean="0">
                <a:ln>
                  <a:solidFill>
                    <a:sysClr val="windowText" lastClr="000000"/>
                  </a:solidFill>
                </a:ln>
                <a:solidFill>
                  <a:sysClr val="windowText" lastClr="000000"/>
                </a:solidFill>
                <a:latin typeface="Cambria" pitchFamily="18" charset="0"/>
              </a:rPr>
              <a:t> </a:t>
            </a:r>
          </a:p>
          <a:p>
            <a:r>
              <a:rPr lang="en-US" sz="1700" dirty="0" smtClean="0">
                <a:ln>
                  <a:solidFill>
                    <a:sysClr val="windowText" lastClr="000000"/>
                  </a:solidFill>
                </a:ln>
                <a:solidFill>
                  <a:sysClr val="windowText" lastClr="000000"/>
                </a:solidFill>
                <a:latin typeface="Cambria" pitchFamily="18" charset="0"/>
              </a:rPr>
              <a:t>Stage 1. Ex-situ SRB Enrichment</a:t>
            </a:r>
          </a:p>
        </p:txBody>
      </p:sp>
    </p:spTree>
    <p:extLst>
      <p:ext uri="{BB962C8B-B14F-4D97-AF65-F5344CB8AC3E}">
        <p14:creationId xmlns:p14="http://schemas.microsoft.com/office/powerpoint/2010/main" val="590044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p:cNvSpPr>
            <a:spLocks noChangeArrowheads="1"/>
          </p:cNvSpPr>
          <p:nvPr/>
        </p:nvSpPr>
        <p:spPr bwMode="auto">
          <a:xfrm>
            <a:off x="4355976" y="2322746"/>
            <a:ext cx="432048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a:r>
              <a:rPr lang="en-GB" dirty="0" smtClean="0">
                <a:ln>
                  <a:solidFill>
                    <a:sysClr val="windowText" lastClr="000000"/>
                  </a:solidFill>
                </a:ln>
                <a:solidFill>
                  <a:sysClr val="windowText" lastClr="000000"/>
                </a:solidFill>
                <a:latin typeface="Cambria" pitchFamily="18" charset="0"/>
                <a:cs typeface="+mn-cs"/>
              </a:rPr>
              <a:t>A) Current density production for two in-situ </a:t>
            </a:r>
            <a:r>
              <a:rPr lang="en-GB" dirty="0" err="1" smtClean="0">
                <a:ln>
                  <a:solidFill>
                    <a:sysClr val="windowText" lastClr="000000"/>
                  </a:solidFill>
                </a:ln>
                <a:solidFill>
                  <a:sysClr val="windowText" lastClr="000000"/>
                </a:solidFill>
                <a:latin typeface="Cambria" pitchFamily="18" charset="0"/>
                <a:cs typeface="+mn-cs"/>
              </a:rPr>
              <a:t>biocathode</a:t>
            </a:r>
            <a:r>
              <a:rPr lang="en-GB" dirty="0" smtClean="0">
                <a:ln>
                  <a:solidFill>
                    <a:sysClr val="windowText" lastClr="000000"/>
                  </a:solidFill>
                </a:ln>
                <a:solidFill>
                  <a:sysClr val="windowText" lastClr="000000"/>
                </a:solidFill>
                <a:latin typeface="Cambria" pitchFamily="18" charset="0"/>
                <a:cs typeface="+mn-cs"/>
              </a:rPr>
              <a:t> development procedures. B) Hydrogen and methane production during the two </a:t>
            </a:r>
            <a:r>
              <a:rPr lang="en-GB" dirty="0" err="1" smtClean="0">
                <a:ln>
                  <a:solidFill>
                    <a:sysClr val="windowText" lastClr="000000"/>
                  </a:solidFill>
                </a:ln>
                <a:solidFill>
                  <a:sysClr val="windowText" lastClr="000000"/>
                </a:solidFill>
                <a:latin typeface="Cambria" pitchFamily="18" charset="0"/>
                <a:cs typeface="+mn-cs"/>
              </a:rPr>
              <a:t>biocathode</a:t>
            </a:r>
            <a:r>
              <a:rPr lang="en-GB" dirty="0" smtClean="0">
                <a:ln>
                  <a:solidFill>
                    <a:sysClr val="windowText" lastClr="000000"/>
                  </a:solidFill>
                </a:ln>
                <a:solidFill>
                  <a:sysClr val="windowText" lastClr="000000"/>
                </a:solidFill>
                <a:latin typeface="Cambria" pitchFamily="18" charset="0"/>
                <a:cs typeface="+mn-cs"/>
              </a:rPr>
              <a:t> development procedures with respect to applying different </a:t>
            </a:r>
            <a:r>
              <a:rPr lang="en-GB" dirty="0" err="1" smtClean="0">
                <a:ln>
                  <a:solidFill>
                    <a:sysClr val="windowText" lastClr="000000"/>
                  </a:solidFill>
                </a:ln>
                <a:solidFill>
                  <a:sysClr val="windowText" lastClr="000000"/>
                </a:solidFill>
                <a:latin typeface="Cambria" pitchFamily="18" charset="0"/>
                <a:cs typeface="+mn-cs"/>
              </a:rPr>
              <a:t>cathodic</a:t>
            </a:r>
            <a:r>
              <a:rPr lang="en-GB" dirty="0" smtClean="0">
                <a:ln>
                  <a:solidFill>
                    <a:sysClr val="windowText" lastClr="000000"/>
                  </a:solidFill>
                </a:ln>
                <a:solidFill>
                  <a:sysClr val="windowText" lastClr="000000"/>
                </a:solidFill>
                <a:latin typeface="Cambria" pitchFamily="18" charset="0"/>
                <a:cs typeface="+mn-cs"/>
              </a:rPr>
              <a:t> media. </a:t>
            </a:r>
            <a:r>
              <a:rPr lang="en-US" dirty="0" err="1" smtClean="0">
                <a:ln>
                  <a:solidFill>
                    <a:sysClr val="windowText" lastClr="000000"/>
                  </a:solidFill>
                </a:ln>
                <a:solidFill>
                  <a:sysClr val="windowText" lastClr="000000"/>
                </a:solidFill>
                <a:latin typeface="Cambria" pitchFamily="18" charset="0"/>
                <a:cs typeface="+mn-cs"/>
              </a:rPr>
              <a:t>es</a:t>
            </a:r>
            <a:r>
              <a:rPr lang="en-US" dirty="0" smtClean="0">
                <a:ln>
                  <a:solidFill>
                    <a:sysClr val="windowText" lastClr="000000"/>
                  </a:solidFill>
                </a:ln>
                <a:solidFill>
                  <a:sysClr val="windowText" lastClr="000000"/>
                </a:solidFill>
                <a:latin typeface="Cambria" pitchFamily="18" charset="0"/>
                <a:cs typeface="+mn-cs"/>
              </a:rPr>
              <a:t>.</a:t>
            </a:r>
          </a:p>
        </p:txBody>
      </p:sp>
      <p:sp>
        <p:nvSpPr>
          <p:cNvPr id="17" name="Rectangle 16"/>
          <p:cNvSpPr/>
          <p:nvPr/>
        </p:nvSpPr>
        <p:spPr>
          <a:xfrm>
            <a:off x="4283968" y="620688"/>
            <a:ext cx="4464496" cy="1200329"/>
          </a:xfrm>
          <a:prstGeom prst="rect">
            <a:avLst/>
          </a:prstGeom>
        </p:spPr>
        <p:txBody>
          <a:bodyPr wrap="square">
            <a:spAutoFit/>
          </a:bodyPr>
          <a:lstStyle/>
          <a:p>
            <a:r>
              <a:rPr lang="en-US" dirty="0" smtClean="0">
                <a:ln>
                  <a:solidFill>
                    <a:sysClr val="windowText" lastClr="000000"/>
                  </a:solidFill>
                </a:ln>
                <a:solidFill>
                  <a:sysClr val="windowText" lastClr="000000"/>
                </a:solidFill>
                <a:latin typeface="Cambria" pitchFamily="18" charset="0"/>
              </a:rPr>
              <a:t>Stage 2. In-situ </a:t>
            </a:r>
            <a:r>
              <a:rPr lang="en-US" dirty="0" err="1" smtClean="0">
                <a:ln>
                  <a:solidFill>
                    <a:sysClr val="windowText" lastClr="000000"/>
                  </a:solidFill>
                </a:ln>
                <a:solidFill>
                  <a:sysClr val="windowText" lastClr="000000"/>
                </a:solidFill>
                <a:latin typeface="Cambria" pitchFamily="18" charset="0"/>
              </a:rPr>
              <a:t>biocathode</a:t>
            </a:r>
            <a:r>
              <a:rPr lang="en-US" dirty="0" smtClean="0">
                <a:ln>
                  <a:solidFill>
                    <a:sysClr val="windowText" lastClr="000000"/>
                  </a:solidFill>
                </a:ln>
                <a:solidFill>
                  <a:sysClr val="windowText" lastClr="000000"/>
                </a:solidFill>
                <a:latin typeface="Cambria" pitchFamily="18" charset="0"/>
              </a:rPr>
              <a:t> development in I)MFC-MEC setup </a:t>
            </a:r>
          </a:p>
          <a:p>
            <a:r>
              <a:rPr lang="en-US" dirty="0" smtClean="0">
                <a:ln>
                  <a:solidFill>
                    <a:sysClr val="windowText" lastClr="000000"/>
                  </a:solidFill>
                </a:ln>
                <a:solidFill>
                  <a:sysClr val="windowText" lastClr="000000"/>
                </a:solidFill>
                <a:latin typeface="Cambria" pitchFamily="18" charset="0"/>
              </a:rPr>
              <a:t>and </a:t>
            </a:r>
          </a:p>
          <a:p>
            <a:r>
              <a:rPr lang="en-US" dirty="0" smtClean="0">
                <a:ln>
                  <a:solidFill>
                    <a:sysClr val="windowText" lastClr="000000"/>
                  </a:solidFill>
                </a:ln>
                <a:solidFill>
                  <a:sysClr val="windowText" lastClr="000000"/>
                </a:solidFill>
                <a:latin typeface="Cambria" pitchFamily="18" charset="0"/>
              </a:rPr>
              <a:t>II)MEC-O setup </a:t>
            </a:r>
            <a:endParaRPr lang="en-US" dirty="0"/>
          </a:p>
        </p:txBody>
      </p:sp>
      <p:pic>
        <p:nvPicPr>
          <p:cNvPr id="29" name="Picture 28" descr="Fig4-revised3.Jp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99392"/>
            <a:ext cx="4752528" cy="6048672"/>
          </a:xfrm>
          <a:prstGeom prst="rect">
            <a:avLst/>
          </a:prstGeom>
          <a:noFill/>
          <a:ln>
            <a:noFill/>
          </a:ln>
        </p:spPr>
      </p:pic>
    </p:spTree>
    <p:extLst>
      <p:ext uri="{BB962C8B-B14F-4D97-AF65-F5344CB8AC3E}">
        <p14:creationId xmlns:p14="http://schemas.microsoft.com/office/powerpoint/2010/main" val="590044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99592" y="4725144"/>
            <a:ext cx="7632848" cy="1477328"/>
          </a:xfrm>
          <a:prstGeom prst="rect">
            <a:avLst/>
          </a:prstGeom>
        </p:spPr>
        <p:txBody>
          <a:bodyPr wrap="square">
            <a:spAutoFit/>
          </a:bodyPr>
          <a:lstStyle/>
          <a:p>
            <a:r>
              <a:rPr lang="en-GB" dirty="0" smtClean="0">
                <a:ln>
                  <a:solidFill>
                    <a:sysClr val="windowText" lastClr="000000"/>
                  </a:solidFill>
                </a:ln>
                <a:solidFill>
                  <a:sysClr val="windowText" lastClr="000000"/>
                </a:solidFill>
                <a:latin typeface="Cambria" pitchFamily="18" charset="0"/>
                <a:cs typeface="+mn-cs"/>
              </a:rPr>
              <a:t>Current density production in MEC-O </a:t>
            </a:r>
            <a:r>
              <a:rPr lang="en-GB" dirty="0" err="1" smtClean="0">
                <a:ln>
                  <a:solidFill>
                    <a:sysClr val="windowText" lastClr="000000"/>
                  </a:solidFill>
                </a:ln>
                <a:solidFill>
                  <a:sysClr val="windowText" lastClr="000000"/>
                </a:solidFill>
                <a:latin typeface="Cambria" pitchFamily="18" charset="0"/>
                <a:cs typeface="+mn-cs"/>
              </a:rPr>
              <a:t>biocathode</a:t>
            </a:r>
            <a:r>
              <a:rPr lang="en-GB" dirty="0" smtClean="0">
                <a:ln>
                  <a:solidFill>
                    <a:sysClr val="windowText" lastClr="000000"/>
                  </a:solidFill>
                </a:ln>
                <a:solidFill>
                  <a:sysClr val="windowText" lastClr="000000"/>
                </a:solidFill>
                <a:latin typeface="Cambria" pitchFamily="18" charset="0"/>
                <a:cs typeface="+mn-cs"/>
              </a:rPr>
              <a:t> (during the hydrogen supply and after removal of the hydrogen supply), Pt and non-inoculated cathode </a:t>
            </a:r>
            <a:r>
              <a:rPr lang="en-GB" dirty="0" err="1" smtClean="0">
                <a:ln>
                  <a:solidFill>
                    <a:sysClr val="windowText" lastClr="000000"/>
                  </a:solidFill>
                </a:ln>
                <a:solidFill>
                  <a:sysClr val="windowText" lastClr="000000"/>
                </a:solidFill>
                <a:latin typeface="Cambria" pitchFamily="18" charset="0"/>
                <a:cs typeface="+mn-cs"/>
              </a:rPr>
              <a:t>MECs</a:t>
            </a:r>
            <a:r>
              <a:rPr lang="en-GB" dirty="0" smtClean="0">
                <a:ln>
                  <a:solidFill>
                    <a:sysClr val="windowText" lastClr="000000"/>
                  </a:solidFill>
                </a:ln>
                <a:solidFill>
                  <a:sysClr val="windowText" lastClr="000000"/>
                </a:solidFill>
                <a:latin typeface="Cambria" pitchFamily="18" charset="0"/>
                <a:cs typeface="+mn-cs"/>
              </a:rPr>
              <a:t>. </a:t>
            </a:r>
            <a:endParaRPr lang="en-US" dirty="0" smtClean="0">
              <a:ln>
                <a:solidFill>
                  <a:sysClr val="windowText" lastClr="000000"/>
                </a:solidFill>
              </a:ln>
              <a:solidFill>
                <a:sysClr val="windowText" lastClr="000000"/>
              </a:solidFill>
              <a:latin typeface="Cambria" pitchFamily="18" charset="0"/>
              <a:cs typeface="+mn-cs"/>
            </a:endParaRPr>
          </a:p>
          <a:p>
            <a:r>
              <a:rPr lang="en-US" dirty="0" smtClean="0">
                <a:ln>
                  <a:solidFill>
                    <a:sysClr val="windowText" lastClr="000000"/>
                  </a:solidFill>
                </a:ln>
                <a:solidFill>
                  <a:sysClr val="windowText" lastClr="000000"/>
                </a:solidFill>
                <a:latin typeface="Cambria" pitchFamily="18" charset="0"/>
                <a:cs typeface="+mn-cs"/>
              </a:rPr>
              <a:t>The arrow showed the time that the hydrogen supply to MEC-O </a:t>
            </a:r>
            <a:r>
              <a:rPr lang="en-US" dirty="0" err="1" smtClean="0">
                <a:ln>
                  <a:solidFill>
                    <a:sysClr val="windowText" lastClr="000000"/>
                  </a:solidFill>
                </a:ln>
                <a:solidFill>
                  <a:sysClr val="windowText" lastClr="000000"/>
                </a:solidFill>
                <a:latin typeface="Cambria" pitchFamily="18" charset="0"/>
                <a:cs typeface="+mn-cs"/>
              </a:rPr>
              <a:t>bioathode</a:t>
            </a:r>
            <a:r>
              <a:rPr lang="en-US" dirty="0" smtClean="0">
                <a:ln>
                  <a:solidFill>
                    <a:sysClr val="windowText" lastClr="000000"/>
                  </a:solidFill>
                </a:ln>
                <a:solidFill>
                  <a:sysClr val="windowText" lastClr="000000"/>
                </a:solidFill>
                <a:latin typeface="Cambria" pitchFamily="18" charset="0"/>
                <a:cs typeface="+mn-cs"/>
              </a:rPr>
              <a:t> was stopped.</a:t>
            </a:r>
          </a:p>
        </p:txBody>
      </p:sp>
      <p:sp>
        <p:nvSpPr>
          <p:cNvPr id="18" name="Rectangle 17"/>
          <p:cNvSpPr/>
          <p:nvPr/>
        </p:nvSpPr>
        <p:spPr>
          <a:xfrm>
            <a:off x="395536" y="476672"/>
            <a:ext cx="7560840" cy="646331"/>
          </a:xfrm>
          <a:prstGeom prst="rect">
            <a:avLst/>
          </a:prstGeom>
        </p:spPr>
        <p:txBody>
          <a:bodyPr wrap="square">
            <a:spAutoFit/>
          </a:bodyPr>
          <a:lstStyle/>
          <a:p>
            <a:r>
              <a:rPr lang="en-US" dirty="0" smtClean="0">
                <a:ln>
                  <a:solidFill>
                    <a:sysClr val="windowText" lastClr="000000"/>
                  </a:solidFill>
                </a:ln>
                <a:solidFill>
                  <a:sysClr val="windowText" lastClr="000000"/>
                </a:solidFill>
                <a:latin typeface="Cambria" pitchFamily="18" charset="0"/>
              </a:rPr>
              <a:t>Enhancement MEC-O </a:t>
            </a:r>
            <a:r>
              <a:rPr lang="en-US" dirty="0" err="1" smtClean="0">
                <a:ln>
                  <a:solidFill>
                    <a:sysClr val="windowText" lastClr="000000"/>
                  </a:solidFill>
                </a:ln>
                <a:solidFill>
                  <a:sysClr val="windowText" lastClr="000000"/>
                </a:solidFill>
                <a:latin typeface="Cambria" pitchFamily="18" charset="0"/>
              </a:rPr>
              <a:t>bioathode</a:t>
            </a:r>
            <a:r>
              <a:rPr lang="en-US" dirty="0" smtClean="0">
                <a:ln>
                  <a:solidFill>
                    <a:sysClr val="windowText" lastClr="000000"/>
                  </a:solidFill>
                </a:ln>
                <a:solidFill>
                  <a:sysClr val="windowText" lastClr="000000"/>
                </a:solidFill>
                <a:latin typeface="Cambria" pitchFamily="18" charset="0"/>
              </a:rPr>
              <a:t> enrichment procedure by coupling the system with pt cathode MEC</a:t>
            </a:r>
            <a:endParaRPr lang="en-US" dirty="0"/>
          </a:p>
        </p:txBody>
      </p:sp>
      <p:pic>
        <p:nvPicPr>
          <p:cNvPr id="14" name="Picture 13" descr="Fig 5-Revised2.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936369"/>
            <a:ext cx="8208912" cy="4004799"/>
          </a:xfrm>
          <a:prstGeom prst="rect">
            <a:avLst/>
          </a:prstGeom>
          <a:noFill/>
          <a:ln>
            <a:noFill/>
          </a:ln>
        </p:spPr>
      </p:pic>
    </p:spTree>
    <p:extLst>
      <p:ext uri="{BB962C8B-B14F-4D97-AF65-F5344CB8AC3E}">
        <p14:creationId xmlns:p14="http://schemas.microsoft.com/office/powerpoint/2010/main" val="590044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25231</TotalTime>
  <Words>3668</Words>
  <Application>Microsoft Office PowerPoint</Application>
  <PresentationFormat>On-screen Show (4:3)</PresentationFormat>
  <Paragraphs>309</Paragraphs>
  <Slides>29</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맑은 고딕</vt:lpstr>
      <vt:lpstr>Alpha Taurus Pro</vt:lpstr>
      <vt:lpstr>Arial</vt:lpstr>
      <vt:lpstr>Caflisch Script Pro Regular</vt:lpstr>
      <vt:lpstr>Calibri</vt:lpstr>
      <vt:lpstr>Calibri Light</vt:lpstr>
      <vt:lpstr>Cambria</vt:lpstr>
      <vt:lpstr>MS Mincho</vt:lpstr>
      <vt:lpstr>Times New Roman</vt:lpstr>
      <vt:lpstr>Wingdings</vt:lpstr>
      <vt:lpstr>Office Theme</vt:lpstr>
      <vt:lpstr>  Microbial Electrolysis Cell  How to set up a full biological MEC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Convertio</cp:lastModifiedBy>
  <cp:revision>563</cp:revision>
  <dcterms:created xsi:type="dcterms:W3CDTF">2012-03-12T08:34:02Z</dcterms:created>
  <dcterms:modified xsi:type="dcterms:W3CDTF">2022-02-09T09:50:11Z</dcterms:modified>
</cp:coreProperties>
</file>